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tiff" ContentType="image/tiff"/>
  <Default Extension="emf" ContentType="image/x-emf"/>
  <Default Extension="wmf" ContentType="image/x-wmf"/>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30" r:id="rId4"/>
    <p:sldId id="301" r:id="rId6"/>
    <p:sldId id="303" r:id="rId7"/>
    <p:sldId id="304" r:id="rId8"/>
    <p:sldId id="305" r:id="rId9"/>
    <p:sldId id="307" r:id="rId10"/>
    <p:sldId id="321" r:id="rId11"/>
    <p:sldId id="308" r:id="rId12"/>
    <p:sldId id="319" r:id="rId13"/>
    <p:sldId id="262" r:id="rId14"/>
    <p:sldId id="263" r:id="rId15"/>
    <p:sldId id="257" r:id="rId16"/>
    <p:sldId id="311" r:id="rId17"/>
    <p:sldId id="310" r:id="rId18"/>
    <p:sldId id="312" r:id="rId19"/>
    <p:sldId id="313" r:id="rId20"/>
    <p:sldId id="322" r:id="rId21"/>
    <p:sldId id="314" r:id="rId22"/>
    <p:sldId id="315" r:id="rId23"/>
    <p:sldId id="316" r:id="rId24"/>
    <p:sldId id="317" r:id="rId25"/>
    <p:sldId id="318" r:id="rId26"/>
    <p:sldId id="323" r:id="rId27"/>
    <p:sldId id="274" r:id="rId28"/>
    <p:sldId id="275" r:id="rId29"/>
    <p:sldId id="276" r:id="rId30"/>
    <p:sldId id="277" r:id="rId31"/>
    <p:sldId id="278" r:id="rId32"/>
    <p:sldId id="279" r:id="rId33"/>
    <p:sldId id="324" r:id="rId34"/>
    <p:sldId id="280" r:id="rId35"/>
    <p:sldId id="282" r:id="rId36"/>
    <p:sldId id="283" r:id="rId37"/>
    <p:sldId id="329" r:id="rId38"/>
    <p:sldId id="288" r:id="rId39"/>
    <p:sldId id="290" r:id="rId40"/>
    <p:sldId id="291" r:id="rId41"/>
    <p:sldId id="325" r:id="rId42"/>
    <p:sldId id="326" r:id="rId43"/>
    <p:sldId id="293" r:id="rId44"/>
    <p:sldId id="294" r:id="rId45"/>
    <p:sldId id="296" r:id="rId46"/>
    <p:sldId id="328" r:id="rId47"/>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2C2494"/>
    <a:srgbClr val="FF0066"/>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涓害鏍峰紡 2 - 寮鸿皟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50" autoAdjust="0"/>
  </p:normalViewPr>
  <p:slideViewPr>
    <p:cSldViewPr snapToGrid="0">
      <p:cViewPr varScale="1">
        <p:scale>
          <a:sx n="65" d="100"/>
          <a:sy n="65" d="100"/>
        </p:scale>
        <p:origin x="66" y="156"/>
      </p:cViewPr>
      <p:guideLst>
        <p:guide orient="horz" pos="2155"/>
        <p:guide pos="381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26300 18100 999,'-22'1'-7,"6"4"-17	,7 3-14,6 3-17,7 1-4,10 1 5,10-1 41,9 1 13,7-1 0,7 1 0,6-1 0,7 1 0,5-3 0,7-2 0,6-3 0,7-3 0,5-2 0,7 0 0,6 0 0,7 0 0,4-4 0,3-5 0,3-7 0,4-5 0,2-6 0,4-3 0,3-3 0,3-2 0,1-5 0,1-2 0,-1-3 0,1-3 0,-1-2 2,1 0 15,-1 0-1,1 0 0,-3-2-1,-2-3-3,-3-3-3,-3-2-3,-4-5-2,-3-2 2,-3-3 1,-2-3 1,-6-2 0,-6 0 1,-6 0 1,-6 0-1,-7 1 1,-6 4-1,-6 3 0,-6 3 0,-6-1-1,-2-2-4,-3-3-3,-3-3-3,-7-1-1,-9 4 0,-10 3 1,-8 3 0,-8 1 0,-2 1-1,-3-1-3,-3 1-1,-9-1 0,-11 1 1,-14-1 0,-11 1 1,-12-3 1,-9-2 0,-10-3 0,-8-3 1,-12 1 0,-12 6 1,-13 7 1,-12 6 1,-9 6 0,-2 6 0,-3 7 0,-3 6 0,-2 9 1,0 13-1,0 12 1,0 13 0,-2 12 0,-3 13 0,-3 12 0,-2 13 1,-5 10 0,-2 10 2,-3 10 1,-3 9 2,4 6 1,13 3-1,12 3 1,13 4-1,9 2-3,6 4-7,7 3-8,6 3-6,12-10-4,19-21 1,19-22-1,19-22 0,9-1-6,0 23-9,0 22 24,0 22 12,3-2 0,6-25 0,7-25 0,6-25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4041" units="cm"/>
      <inkml:brushProperty name="height" value="0.024041" units="cm"/>
      <inkml:brushProperty name="color" value="#F2395B"/>
      <inkml:brushProperty name="ignorePressure" value="0"/>
    </inkml:brush>
  </inkml:definitions>
  <inkml:trace contextRef="#ctx0" brushRef="#br0">71200 30450 462,'-2'-22'-6,"-3"6"-10	,-3 7-12,-2 6-11,-1 1 12,3-3 27,3-3 0,4-2 0,-1-1 0,-3 3 0,-3 3 13,-2 4 9,-1-1 2,3-3 1,3-3 0,4-2 1,-1-1 0,-3 3-1,-3 3-2,-2 4 0,-3-1-2,1-3-2,-1-3-2,1-2-2,1-3-2,3 1-2,3-1 0,4 1-3,-3-1 0,-5 1 0,-7-1-2,-5 1 0,-3 1 0,4 3 0,3 3 0,3 4 0,-1 2-1,-2 4-2,-3 3-2,-3 3-3,-4 3 0,-3 3-1,-3 3 1,-2 4 0,-1 1-1,3 0 0,3 0-1,4 0-1,1 1 0,0 4 0,0 3 0,0 3 0,1 1 1,4 1 0,3-1 0,3 1 1,1-1 0,1 1 1,-1-1-1,1 1 1,1-3 0,3-2 1,3-3-1,4-3 1,1-2 0,0 0 0,0 0 0,0 0 0,0-2 0,0-3 0,0-3 0,0-2 1,1-5-1,4-2 0,3-3 0,3-3-1,1-2 1,1 0-1,-1 0 1,1 0 0,2 0 0,7 0 0,6 0 0,7 0 0,0-4 1,-2-5 0,-3-7 0,-3-5 1,1-6 1,6-3-1,7-3 0,6-2-1,1-5 1,-3-2 0,-3-3 0,-2-3 0,-3-2 0,1 0 0,-1 0-1,1 0 1,-1-2 0,1-3-1,-1-3 1,1-2 0,-1-5-1,1-2 1,-1-3-1,1-3 1,-3-2-1,-2 0 1,-3 0 0,-3 0-1,-2-2 1,0-3 0,0-3 0,0-2 0,-2 0-1,-3 7-3,-3 6-2,-2 7-3,-3 5 0,1 7 1,-1 6 1,1 7 0,-1 4 1,1 3 0,-1 3 1,1 4-1,-3 1 2,-2 0 2,-3 0 2,-3 0 3,-2 6 3,0 13 4,0 12 5,0 13 5,-2 7 1,-3 4-2,-3 3 0,-2 3-2,-3 3-1,1 3-3,-1 3-1,1 4-3,-3 4-2,-2 6 0,-3 7-1,-3 6-1,-2 4 0,0 4 0,0 3-1,0 3 0,0-1 1,0-2-1,0-3-1,0-3 0,1-4 0,4-3 0,3-3 0,3-2-1,1-3 1,1 1 1,-1-1 3,1 1 1,1-3 1,3-2-1,3-3 0,4-3-1,1-6-1,0-5 0,0-7-2,0-5-1,3-6-1,6-3 1,7-3 0,6-2 1,1-3-2,-3 1 0,-3-1-3,-2 1 0,0-3-2,7-2-2,6-3-1,7-3-2,0-2-1,-2 0 0,-3 0-2,-3 0-1,-1-2-1,4-3-1,3-3-1,3-2 0,1-6-2,1-6 0,-1-6-1,1-6-2,-3-2-2,-2 3-4,-3 3-5,-3 4-4,-2 1-3,0 0-2,0 0-1,0 0-3,-4 0 0,-5 0-2,-7 0-1,-5 0 0,-3 1 18,4 4 28,3 3 0,3 3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2836" units="cm"/>
      <inkml:brushProperty name="height" value="0.012836" units="cm"/>
      <inkml:brushProperty name="color" value="#F2395B"/>
      <inkml:brushProperty name="ignorePressure" value="0"/>
    </inkml:brush>
  </inkml:definitions>
  <inkml:trace contextRef="#ctx0" brushRef="#br0">31200 13200 865,'-25'23'0,"0"-3"0	,0-3 0,0-2 0,3-3-3,6 1-8,7-1-6,6 1-8,3 1-4,0 3-2,0 3-1,0 4-2,4 1 2,10 0 30,10 0 2,9 0 0,6 0 0,3 0 0,3 0 0,4 0 0,4 0 0,6 0 0,7 0 0,6 0 0,7-4 0,10-5 0,10-7 0,9-5 0,7-4 0,7 0 8,6 0 7,7 0 1,4-4-1,3-5 0,3-7-1,4-5-1,4-6 0,6-3 1,7-3 0,6-2 1,3-5 0,0-2 1,0-3 0,0-3 0,-4-2 1,-5 0 0,-7 0 1,-5 0 1,-3-2-2,4-3-4,3-3-2,3-2-4,-4-3-2,-8 1-1,-10-1-1,-9 1 0,-7-1-1,-3 1-3,-3-1-1,-2 1-1,-6-1-2,-6 1 1,-6-1-2,-6 1 1,-9-1-1,-8 1 2,-10-1 1,-9 1 2,-9-1-1,-5 1 0,-7-1-1,-5 1 0,-8-1 0,-5 1 0,-7-1 1,-5 1 1,-9-4 0,-9-6 1,-10-6-1,-8-6 1,-11-6 1,-8-2-1,-10-3 0,-9-3 1,-10-4-2,-9-3-2,-10-3-3,-8-2-3,-8 2-2,-2 9-2,-3 10-2,-3 10-2,-4 8-3,-3 10-1,-3 10-2,-2 9-1,-3 10 1,1 14 6,-1 11 6,1 14 5,-3 13 5,-2 16 3,-3 15 4,-3 17 4,-1 10 1,4 6 0,3 7-1,3 6 1,3 4-2,3 4 0,3 3-2,4 3 0,5 1-1,10 1 0,10-1-1,9 1 1,7-3 0,7-2 1,6-3 0,7-3 2,7-4-6,9-3-13,10-3-12,10-2-13,5-8-6,4-8 0,3-10 0,3-9 12,3-7 29,3-3 0,3-3 0,4-2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63" units="cm"/>
      <inkml:brushProperty name="height" value="0.011163" units="cm"/>
      <inkml:brushProperty name="color" value="#F2395B"/>
      <inkml:brushProperty name="ignorePressure" value="0"/>
    </inkml:brush>
  </inkml:definitions>
  <inkml:trace contextRef="#ctx0" brushRef="#br0">42350 12600 995,'21'67'-2,"-5"-16"-3	,-7-15-4,-5-15-3,-3-6-1,4 7 0,3 6 0,3 7 1,3 5 0,3 7 1,3 6 1,4 7 1,5 2-1,10 1 0,10-1-1,9 1-1,7-1 1,7 1 6,6-1 3,7 1 5,7-3 4,9-2 2,10-3 4,10-3 2,8-6 2,10-5 0,10-7-1,9-5-1,12-8 0,16-5 0,15-7-1,17-5-1,5-8-2,-3-5-5,-3-7-5,-2-5-6,-14-4-1,-21 0 2,-22 0 1,-22 0 2,17-8-2,56-16-7,57-15-7,56-15-6,9-7-3,-37 3 1,-38 3 1,-37 4 1,-19-1 2,0-3 3,0-3 2,0-2 4,-7-3 0,-11 1 7,-14-1 5,-11 1 0,-11-1 0,-5 1 0,-7-1 0,-5 1 0,-8-3 0,-5-2 0,-7-3 0,-5-3 0,-9-1 0,-9 4 0,-10 3 0,-8 3 0,-11-2 0,-8-6 0,-10-6 0,-9-6 0,-9-1 0,-5 7 0,-7 6 0,-5 7 0,-14-14 0,-18-30 0,-19-32 0,-18-30 0,-14-3 0,-5 29 0,-7 28 0,-5 28 0,-11 18 0,-11 10 0,-14 10 0,-11 9 0,-12 10 0,-9 14 0,-10 11 0,-8 14 0,-9 10 0,-6 9 0,-6 10 0,-6 10 0,-4 10 0,1 13 0,-1 12 0,1 13 0,-1 10 0,1 10 0,-1 10 0,1 9 0,4 6 0,9 3 0,10 3 0,10 4 0,7 2 0,6 4 0,7 3 0,6 3 0,7-2 0,10-6 0,10-6 0,9-6 0,9-6 0,9-2 0,10-3 0,10-3 0,8-4 0,10-3 0,10-3 0,9-2 0,9-3 0,9 1 0,10-1 0,10 1 0,2-7 0,-3-12 0,-3-13 0,-2-12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58400 13600 999,'48'23'-4,"-3"-3"-9	,-3-3-10,-2-2-8,0-3-2,7 1 6,6-1 6,7 1 7,5-3 6,7-2 7,6-3 6,7-3 7,5-1 3,7 4-2,6 3-2,7 3-3,15-1-1,25-2-5,25-3-2,25-3-3,-5-2-3,-34 0 1,-35 0-1,-33 0-1,-8-4 1,23-5 0,22-7 1,22-5 0,10-4 0,1 0 0,-1 0 0,1 0 0,8-5-1,20-9-2,18-10-3,20-8-1,-1-6-2,-19 1 2,-18-1 0,-19 1 8,-21 4 4,-21 9 0,-22 10 0,-22 10 0,6-7 0,34-22 0,35-22 0,35-21 0,-3-1 0,-36 22 0,-39 22 0,-36 23 0,-7-3 0,25-24 0,25-26 0,25-24 0,1-7 0,-21 13 0,-22 12 0,-22 13 0,-16 9 0,-9 6 0,-10 7 0,-8 6 0,-3-8 0,7-22 0,6-22 0,7-21 0,-6-3 0,-15 20 0,-15 18 0,-16 20 0,-8 0 0,0-15 0,0-15 0,0-16 0,-8-5 0,-16 6 0,-15 7 0,-15 6 0,-17 6 0,-15 6 0,-15 7 0,-16 6 0,-15 6 0,-11 6 0,-14 7 0,-11 6 0,-14 9 0,-11 13 0,-14 12 0,-11 13 0,-11 12 0,-5 13 11,-7 12 3,-5 13-1,-6 10-2,-3 10-3,-3 10-4,-2 9-3,0 9-4,7 9-3,6 10-3,7 10-4,10 5-1,16 4-1,15 3 13,17 3 2,10 1 0,6 1 0,7-1 0,6 1 0,7-3 0,10-2 0,10-3 0,9-3 0,10-4 0,14-3 0,11-3 0,14-2 0,11-9 0,14-12 0,11-13 0,14-12 0,3-9 0,-2-2 0,-3-3 0,-3-3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24" units="cm"/>
      <inkml:brushProperty name="height" value="0.011124" units="cm"/>
      <inkml:brushProperty name="color" value="#F2395B"/>
      <inkml:brushProperty name="ignorePressure" value="0"/>
    </inkml:brush>
  </inkml:definitions>
  <inkml:trace contextRef="#ctx0" brushRef="#br0">16300 16400 998,'1'25'0,"4"0"0	,3 0 0,3 0 0,1-2-5,1-3-12,-1-3-11,1-2-12,-1-3-6,1 1-1,-1-1-3,1 1 34,5 4 16,14 9 0,11 10 0,14 10 0,8 4 0,7 0 0,6 0 0,7 0 0,8-2 0,14-3 0,11-3 0,14-2 0,8-5 0,7-2 0,6-3 0,7-3 0,7-6 0,9-5 0,10-7 0,10-5 0,8-11 0,10-11 0,10-14 0,9-11 0,4-9 0,1-3 0,-1-3 0,1-2 0,-1-6 0,1-6 0,-1-6 0,1-6 0,-1-6 0,1-2 0,-1-3 0,1-3 0,-7 1 0,-12 6 0,-13 7 0,-12 6 2,-10 1 2,-6-3-1,-6-3-2,-6-2-3,-12-1 2,-15 3 3,-15 3 3,-16 4 3,-13 1 3,-9 0 3,-10 0 1,-8 0 3,-11 0 0,-8 0-1,-10 0 0,-9 0 0,-7-2-3,-3-3-2,-3-3-2,-2-2-4,-9-3 0,-12 1 0,-13-1 0,-12 1 1,-15-3-1,-15-2-2,-15-3-3,-16-3-2,-13-1-2,-9 4-1,-10 3-3,-8 3-1,-11 3-1,-8 3 1,-10 3 1,-9 4 1,-10 7 0,-9 13 1,-10 12-1,-8 13-1,-6 9 0,1 6-2,-1 7-1,1 6-2,-3 9 0,-2 13 0,-3 12 1,-3 13-1,-1 12 3,4 13 5,3 12 5,3 13 3,6 6 3,9 0-2,10 0-2,10 0 0,7 1-2,6 4 0,7 3 1,6 3-1,7 4-2,10 7-4,10 6-5,9 7-4,10-1-4,14-6-2,11-6-3,14-6-2,10-7 0,9-6 20,10-6 4,10-6 0,7-7 0,6-6 0,7-6 0,6-6 0,6-9 0,6-8 0,7-10 0,6-9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5668" units="cm"/>
      <inkml:brushProperty name="height" value="0.025668" units="cm"/>
      <inkml:brushProperty name="color" value="#F2395B"/>
      <inkml:brushProperty name="ignorePressure" value="0"/>
    </inkml:brush>
  </inkml:definitions>
  <inkml:trace contextRef="#ctx0" brushRef="#br0">65000 37150 432,'1'-22'46,"4"6"-9	,3 7-10,3 6-10,-1 1-5,-2-3-1,-3-3-1,-3-2-1,-2-3-1,0 1-2,0-1-1,0 1-2,1 1-1,4 3-2,3 3 0,3 4-2,1 1-1,1 0 1,-1 0-2,1 0 0,-1 0 0,1 0 0,-1 0 0,1 0 0,-3-2 1,-2-3 5,-3-3 2,-3-2 4,-2-3 3,0 1 1,0-1 1,0 1 2,0-1-1,0 1-1,0-1-1,0 1-2,0-3 0,0-2-2,0-3-1,0-3 0,0-1-1,0 4 0,0 3 0,0 3 0,-2-1 0,-3-2 0,-3-3-1,-2-3 1,-3-1-2,1 4-2,-1 3-1,1 3-3,-1-1 0,1-2-1,-1-3 1,1-3 1,-1 1 0,1 6 2,-1 7 2,1 6 1,-4 3 2,-6 0 2,-6 0 1,-6 0 1,-2 3 0,3 6-1,3 7-1,4 6-2,1 4-1,0 4 1,0 3-1,0 3 1,0 3-2,0 3 0,0 3-2,0 4-1,0 1 0,0 0 0,0 0 0,0 0 1,0 1 0,0 4 1,0 3 0,0 3 0,1 1 0,4 1 0,3-1 1,3 1-1,1-1-1,1 1-3,-1-1-2,1 1-4,-1-3-1,1-2 0,-1-3-1,1-3 0,1-2 0,3 0 0,3 0 2,4 0 0,1-4 1,0-5 2,0-7 1,0-5 2,1-4 1,4 0 0,3 0-1,3 0 0,3-2 0,3-3 1,3-3 1,4-2 0,1-5 1,0-2 0,0-3 1,0-3 1,0-2 1,0 0 1,0 0 3,0 0 1,1-4 0,4-5 0,3-7 0,3-5-2,-1-4 0,-2 0 0,-3 0-1,-3 0 0,-2-2 0,0-3 0,0-3 0,0-2 0,0-3-1,0 1 0,0-1-1,0 1 0,-2-1-2,-3 1 0,-3-1-2,-2 1 0,-3-1-1,1 1 1,-1-1 0,1 1 1,-3-3 0,-2-2-2,-3-3 1,-3-3-2,-1-1-1,4 4 1,3 3-2,3 3 0,-1 1-1,-2 1-1,-3-1-1,-3 1-1,-2 1 0,0 3 0,0 3 1,0 4 0,0 1 1,0 0 1,0 0 1,0 0 1,-2 1 0,-3 4 0,-3 3 0,-2 3 0,-3 1 0,1 1 1,-1-1 0,1 1 1,1-3 1,3-2 1,3-3 2,4-3 2,-1-1-1,-3 4-2,-3 3-3,-2 3-3,-3 6-12,1 9-22,-1 10-22,1 10-23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8461" units="cm"/>
      <inkml:brushProperty name="height" value="0.028461" units="cm"/>
      <inkml:brushProperty name="color" value="#F2395B"/>
      <inkml:brushProperty name="ignorePressure" value="0"/>
    </inkml:brush>
  </inkml:definitions>
  <inkml:trace contextRef="#ctx0" brushRef="#br0">64700 37400 390,'43'23'59,"-11"-3"-10	,-14-3-10,-11-2-11,-4 0-5,6 7 1,7 6 1,6 7 1,1 2-1,-3 1 0,-3-1 0,-2 1 0,-1-1 0,3 1-1,3-1-1,4 1 0,-1-3-2,-3-2-2,-3-3-3,-2-3-3,-1-2-1,3 0-1,3 0 1,4 0-1,-1-2-1,-3-3-2,-3-3-3,-2-2-2,-3-3-2,1 1-2,-1-1-1,1 1-2,-4-1-6,-6 1-9,-6-1-10,-6 1-9,-6-3-5,-2-2-1,-3-3 1,-3-3-1,-1-6 1,4-5 3,3-7 1,3-5 3,1-3-1,1 4-4,-1 3-3,1 3-4</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35760" units="cm"/>
      <inkml:brushProperty name="height" value="0.035760" units="cm"/>
      <inkml:brushProperty name="color" value="#F2395B"/>
      <inkml:brushProperty name="ignorePressure" value="0"/>
    </inkml:brush>
  </inkml:definitions>
  <inkml:trace contextRef="#ctx0" brushRef="#br0">66300 35700 310,'0'-24'1,"0"4"1	,0 3 2,0 3 1,0 1 2,0 1 1,0-1 1,0 1 1,0-1 2,0 1 2,0-1 1,0 1 3,0-1 1,0 1 0,0-1 1,0 1-1,0-1 1,0 1 0,0-1-1,0 1 0,-2-1-1,-3 1 0,-3-1-2,-2 1-1,-6 1 0,-6 3-1,-6 3-1,-6 4-1,-2 1-1,3 0 1,3 0-1,4 0-1,1 0 1,0 0 0,0 0-1,0 0 1,0 1-1,0 4 1,0 3-1,0 3 1,0 3-3,0 3-5,0 3-3,0 4-6,1 1-1,4 0-1,3 0 0,3 0 0,1 0 0,1 0 0,-1 0 1,1 0 0,1 0 1,3 0 2,3 0 1,4 0 2,1 0 1,0 0-1,0 0 1,0 0 0,0 0 1,0 0 2,0 0 2,0 0 1,3-2 1,6-3 0,7-3-1,6-2 0,3-3 0,0 1 0,0-1-1,0 1 1,0-1 0,0 1-1,0-1 1,0 1 1,1-3 0,4-2 1,3-3 2,3-3 2,1-1 1,1 4-1,-1 3 1,1 3-1,-4 3 0,-6 3-1,-6 3-1,-6 4-2,-9 1 0,-8 0-1,-10 0 1,-9 0-1,-7 0-3,-3 0-3,-3 0-6,-2 0-5,-1-4-4,3-5-4,3-7-5,4-5-4,1-3-3,0 4-2,0 3-1,0 3-1,0-1-2,0-2-4,0-3-3,0-3-3,0-4-2,0-3-1,0-3-1,0-2-1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7959" units="cm"/>
      <inkml:brushProperty name="height" value="0.027959" units="cm"/>
      <inkml:brushProperty name="color" value="#F2395B"/>
      <inkml:brushProperty name="ignorePressure" value="0"/>
    </inkml:brush>
  </inkml:definitions>
  <inkml:trace contextRef="#ctx0" brushRef="#br0">45600 19750 397,'-46'-47'3,"10"6"5	,10 7 7,9 6 5,6 9 7,3 13 5,3 12 7,4 13 6,2 9 2,4 6-4,3 7-3,3 6-4,1-1-2,1-5-5,-1-7-2,1-5-4,-3 2-2,-2 13-2,-3 12 0,-3 13-1,-2 6-3,0 0-1,0 0-3,0 0-2,-2 1-3,-3 4-4,-3 3-2,-2 3-3,-3-1-3,1-2 1,-1-3-1,1-3-1,-3-2-2,-2 0-4,-3 0-4,-3 0-5,-1-4-2,4-5-2,3-7-2,3-5-1,1-4-1,1 0-3,-1 0-2,1 0-3,-1-5 0,1-9-2,-1-10 0,1-8 0,-1-6-1,1 1-1,-1-1 0,1 1-1,-1-3 3,1-2 36,-1-3 4,1-3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2167" units="cm"/>
      <inkml:brushProperty name="height" value="0.022167" units="cm"/>
      <inkml:brushProperty name="color" value="#F2395B"/>
      <inkml:brushProperty name="ignorePressure" value="0"/>
    </inkml:brush>
  </inkml:definitions>
  <inkml:trace contextRef="#ctx0" brushRef="#br0">45800 19900 501,'23'-46'0,"-3"10"0	,-3 10 0,-2 9 0,-5 2 0,-2-2 0,-3-3 0,-3-3 0,-1-1 0,4 4 0,3 3 0,3 3 1,1 1 0,1 1 2,-1-1 1,1 1 0,1 1 3,3 3 1,3 3 3,4 4 2,2 1 1,4 0 2,3 0 1,3 0 0,3 0 2,3 0-2,3 0 0,4 0-1,-1 0 0,-3 0-1,-3 0 1,-2 0-1,-3 0-1,1 0 0,-1 0-1,1 0-2,1 4 0,3 10 1,3 10 0,4 9 1,-6 1 0,-11-6-1,-14-6 1,-11-6-1,-7-1 1,0 7-1,0 6 0,0 7 1,-4-1-2,-5-6-2,-7-6-1,-5-6-2,-11 1-2,-11 9-1,-14 10 0,-11 10-2,-1-1 0,13-9 0,12-10 1,13-8 0,2-4-2,-5 3-4,-7 3-4,-5 4-6,-8-1-5,-5-3-10,-7-3-8,-5-2-9,2-5-4,13-2 1,12-3 2,13-3 1,7-2 1,4 0 3,3 0 3,3 0 1,-1-2 2,-2-3-2,-3-3 1,-3-2 37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8389" units="cm"/>
      <inkml:brushProperty name="height" value="0.018389" units="cm"/>
      <inkml:brushProperty name="color" value="#F2395B"/>
      <inkml:brushProperty name="ignorePressure" value="0"/>
    </inkml:brush>
  </inkml:definitions>
  <inkml:trace contextRef="#ctx0" brushRef="#br0">31550 18350 604,'25'-22'-10,"0"6"3	,0 7 2,0 6 3,1 3 3,4 0 1,3 0 2,3 0 3,4 1 1,7 4 0,6 3 1,7 3 1,7 3 1,9 3 1,10 3 2,10 4 1,5 1 1,4 0 2,3 0 1,3 0 2,6 0-1,9 0 0,10 0-1,10 0-1,5 0 0,4 0 1,3 0 0,3 0 1,1-2-1,1-3-3,-1-3-3,1-2-3,2-5-1,7-2-2,6-3 0,7-3-2,0-2-1,-2 0-2,-3 0-3,-3 0-1,-15 0-1,-24 0 2,-26 0 0,-24 0 1,2-2 1,32-3-2,31-3-1,32-2-1,4-1-1,-22 3 0,-22 3-1,-21 4 0,-15 1 0,-6 0 1,-6 0 1,-6 0 2,-7 0 0,-6 0 0,-6 0 1,-6 0 0,-6 0 0,-2 0 0,-3 0 0,-3 0 0,-6 0 0,-5 0-1,-7 0 0,-5 0-1,-6 0 0,-3 0 0,-3 0 1,-2 0 0,-3 0-3,1 0-5,-1 0-5,1 0-5,-3 1-5,-2 4-3,-3 3-4,-3 3-3,-7-1-2,-9-2 0,-10-3-2,-8-3 0,-4-1 1,3 4 3,3 3 4,4 3 3,-1-1-1,-3-2 3,-3-3 25,-2-3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35400 13000 999,'-27'-5'0,"-3"-9"-1	,-3-10 0,-2-8-2,-1-4-7,3 3-15,3 3-14,4 4-15,5 5-3,10 10 12,10 10 30,9 9 15,7 9 0,7 9 0,6 10 0,7 10 0,7 4 0,9 0 0,10 0 0,10 0 0,5 1 0,4 4 0,3 3 0,3 3 0,6-1 0,9-2 0,10-3 0,10-3 0,7-6 6,6-5 1,7-7 0,6-5-1,4-8 0,4-5-3,3-7-2,3-5-2,3-4-1,3 0-1,3 0 0,4 0 0,1-5-3,0-9-2,0-10-2,0-8 10,0-8 0,0-2 0,0-3 0,0-3 0,-2-4 0,-3-3 0,-3-3 0,-2-2 0,-5-6 0,-2-6 0,-3-6 0,-3-6 0,-6-4 0,-5 1 0,-7-1 0,-5 1 0,-11 1 0,-11 3 0,-14 3 0,-11 4 0,-12 2 0,-9 4 0,-10 3 0,-8 3 0,-11 3 0,-8 3 0,-10 3 0,-9 4 0,-13 1 0,-16 0 0,-15 0 0,-15 0 0,-17 0 0,-15 0 0,-15 0 0,-16 0 0,-12 0 0,-5 0 0,-7 0 0,-5 0 0,-9 1 0,-9 4 0,-10 3 0,-8 3 0,-4 3 0,3 3 0,3 3 0,4 4 0,1 4 0,0 6 0,0 7 0,0 6 0,4 7 0,10 10 0,10 10 0,9 9 0,4 7 0,1 7 0,-1 6 0,1 7 0,2 4 0,7 3 0,6 3 0,7 4 0,5 1 0,7 0 0,6 0 0,7 0 0,8-5 0,14-9 0,11-10 0,14-8 0,7-6 0,3 1 0,3-1 0,4 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47150 13050 999,'50'1'-179,"0"4"108	,0 3 71,0 3 0,4 3 0,10 3 0,10 3 0,9 4 0,7 1 0,7 0 0,6 0 0,7 0 0,5-2 0,7-3 0,6-3 0,7-2 0,7-5 0,9-2 0,10-3 0,10-3 0,5-7 0,4-9 0,3-10 0,3-8 0,4-8 0,7-2 0,6-3 0,7-3 10,-3-4 1,-8-3-3,-10-3-4,-9-2-3,-7-3-2,-3 1-2,-3-1-2,-2 1-2,-8-1-2,-8 1 0,-10-1 9,-9 1 0,-10-1 0,-9 1 0,-10-1 0,-8 1 0,-9 1 0,-6 3 0,-6 3 0,-6 4 0,-7-1 0,-6-3 0,-6-3 0,-6-2 0,-9-3 0,-8 1 0,-10-1 0,-9 1 0,-7-3 0,-3-2 0,-3-3 0,-2-3 0,-11-2 0,-15 0 0,-15 0 0,-16 0 0,-13-4 0,-9-5 0,-10-7 0,-8-5 0,-9-1 0,-6 6 0,-6 7 0,-6 6 0,-7 7 0,-6 10 0,-6 10 0,-6 9 0,-7 9 0,-6 9 0,-6 10 0,-6 10 0,-7 10 0,-6 13 0,-6 12 0,-6 13 0,-4 12 0,1 13 0,-1 12 0,1 13 0,4 4 0,9-3 0,10-3 0,10-2 0,4 0 0,0 7 0,0 6 0,0 7 0,3 0 0,6-2 0,7-3 0,6-3 0,15-10 0,26-16 0,24-15 0,26-15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57950 12700 999,'73'46'0,"-3"-5"0	,-3-7 0,-2-5 0,2-6 0,9-3 0,10-3 0,10-2 0,-1-5-1,-9-2-3,-10-3-4,-8-3-2,7-2-1,25 0-2,25 0 1,25 0 0,14 0 0,3 0 1,3 0 2,4 0 1,1-4 0,0-5 0,0-7 0,0-5 0,-2-6 0,-3-3-1,-3-3-1,-2-2 0,-8-3 1,-8 1 4,-10-1 2,-9 1 4,-7-3 2,-3-2 1,-3-3 3,-2-3 2,-6-1-4,-6 4-8,-6 3-9,-6 3-9,-4-1-3,1-2 2,-1-3 22,1-3 0,-4-2 0,-6 0 0,-6 0 0,-6 0 0,-6 0 0,-2 0 0,-3 0 0,-3 0 0,-6-2 0,-5-3 0,-7-3 0,-5-2 0,-8-6 0,-5-6 0,-7-6 0,-5-6 0,-8-6 0,-5-2 0,-7-3 0,-5-3 0,-9-2 0,-9 0 0,-10 0 0,-8 0 0,-11 1 0,-8 4 0,-10 3 0,-9 3 0,-12 6 0,-11 9 0,-14 10 0,-11 10 0,-11 8 0,-5 10 0,-7 10 0,-5 9 0,-9 7 0,-9 7 0,-10 6 0,-8 7 0,-6 7 0,1 9 0,-1 10 0,1 10 0,1 8 0,3 10 0,3 10 0,4 9 0,4 4 0,6 1 0,7-1 0,6 1 0,7 2 0,10 7 0,10 6 0,9 7 0,9-1 0,9-6 0,10-6 0,10-6 0,7-4 0,6 1 0,7-1 0,6 1 0,7-3 0,10-2 0,10-3 0,9-3 0,6-2 0,3 0 0,3 0 0,4 0 0,2-7 0,4-11 0,3-14 0,3-11 0,1-7 0,1 0 0,-1 0 0,1 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23600 16700 999,'117'23'0,"-16"-3"0	,-15-3 0,-15-2 0,4-5-2,25-2-5,25-3-5,25-3-4,15-7-2,7-9 2,6-10 2,7-8 2,10-6-3,16 1-9,15-1-9,17 1-9,7-1 3,0 1 39,0-1 0,0 1 0,1-3 0,4-2 0,3-3 0,3-3 0,-1-2 0,-2 0 0,-3 0 0,-3 0 0,-2 0 0,0 0 0,0 0 0,0 0 0,-7 1 0,-11 4 0,-14 3 0,-11 3 0,-9-1 0,-3-2 0,-3-3 0,-2-3 0,-8 1 0,-8 6 0,-10 7 0,-9 6 0,-9 4 0,-5 4 0,-7 3 0,-5 3 0,-9-1 0,-9-2 0,-10-3 0,-8-3 0,-9-1 0,-6 4 0,-6 3 0,-6 3 0,-6 1 0,-2 1 0,-3-1 0,-3 1 0,-7 1 0,-9 3 0,-10 3 0,-8 4 0,-6-3 0,1-5 0,-1-7 0,1-5 0,-3-3 0,-2 4 0,-3 3 0,-3 3 0,-4-1 0,-3-2 0,-3-3 0,-2-3 0,-8-6 0,-8-5 0,-10-7 0,-9-5 0,-7-4 0,-3 0 0,-3 0 0,-2 0 0,-8-4 0,-8-5 0,-10-7 0,-9-5 0,-4-3 0,4 4 0,3 3 0,3 3 0,-4 1 0,-8 1 0,-10-1 0,-9 1 0,-5 1 0,0 3 0,0 3 0,0 4 0,-4 1 0,-5 0 0,-7 0 0,-5 0 0,-11 3 0,-11 6 0,-14 7 0,-11 6 0,-14 6 0,-11 6 0,-14 7 0,-11 6 0,-12 7 0,-9 10 0,-10 10 0,-8 9 0,-6 6 0,1 3 0,-1 3 0,1 4 0,1 4 0,3 6 0,3 7 0,4 6 0,5 6 0,10 6 0,10 7 0,9 6 0,12 1 0,16-3 0,15-3 0,17-2 0,10 0 0,6 7 0,7 6 0,6 7 0,7 0 0,10-2 0,10-3 0,9-3 0,7-4 0,7-3 0,6-3 0,7-2 0,8-8 0,14-8 0,11-10 0,14-9 0,7-5 0,3 0 0,3 0 0,4 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39950 16450 999,'21'1'0,"-5"4"0	,-7 3 0,-5 3 0,-3-1-6,4-2-13,3-3-13,3-3-12,1-1-9,1 4-6,-1 3 22,1 3 37,1 1 0,3 1 0,3-1 0,4 1 0,4-1 0,6 1 0,7-1 0,6 1 0,6-1 0,6 1 0,7-1 0,6 1 0,7 1 0,10 3 0,10 3 0,9 4 0,7 2 0,7 4 0,6 3 0,7 3 0,5-1 0,7-2 0,6-3 0,7-3 0,8-2 0,14 0 0,11 0 0,14 0 0,8 0 0,7 0 0,6 0 0,7 0 0,4-4 0,3-5 0,3-7 0,4-5 0,2-4 0,4 0 0,3 0 0,3 0 0,-1-4 0,-2-5 0,-3-7 0,-3-5 0,-7-4 0,-9 0 0,-10 0 0,-8 0 0,-6-4 0,1-5 0,-1-7 0,1-5 0,-6-4 0,-8 0 0,-10 0 0,-9 0 0,-7 1 0,-3 4 0,-3 3 0,-2 3 0,-6-1 0,-6-2 0,-6-3 0,-6-3 0,-6-1 0,-2 4 0,-3 3 0,-3 3 0,-7 1 0,-9 1 0,-10-1 0,-8 1 0,-8-3 0,-2-2 0,-3-3 0,-3-3 0,-7-1 0,-9 4 0,-10 3 0,-8 3 0,-8-1 0,-2-2 0,-3-3 0,-3-3 0,-6-1 0,-5 4 0,-7 3 0,-5 3 0,-8 1 0,-5 1 0,-7-1 0,-5 1 0,-8-3 0,-5-2 0,-7-3 0,-5-3 0,-11 1 0,-11 6 0,-14 7 0,-11 6 0,-11 3 0,-5 0 0,-7 0 0,-5 0 0,-9 0 0,-9 0 2,-10 0-2,-8 0-2,-12 1 2,-12 4 0,-13 3 0,-12 3 0,-12 3 0,-8 3 0,-10 3 0,-9 4 0,-10 1 0,-9 0 0,-10 0 0,-8 0 0,-9 4 0,-6 10 0,-6 10 0,-6 9 0,-9 4 0,-8 1 0,-10-1 0,-9 1 0,-4-1 0,4 1 0,3-1 0,3 1 0,9-1 0,16 1 0,15-1 0,17 1 0,16-3 0,19-2 0,19-3 0,19-3 0,13-1 0,10 4 0,10 3 0,9 3 0,9 3 0,9 3 0,10 3 0,10 4 0,5 2 0,4 4 0,3 3 0,3 3 0,4 4 0,7 7 0,6 6 0,7 7 0,7 0 0,9-2 0,10-3 0,10-3 0,5-1 0,4 4 0,3 3 0,3 3 0,4-4 0,7-8 0,6-10 0,7-9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4818" units="cm"/>
      <inkml:brushProperty name="height" value="0.024818" units="cm"/>
      <inkml:brushProperty name="color" value="#F2395B"/>
      <inkml:brushProperty name="ignorePressure" value="0"/>
    </inkml:brush>
  </inkml:definitions>
  <inkml:trace contextRef="#ctx0" brushRef="#br0">27300 11550 447,'-19'1'-52,"13"4"12	,12 3 20,13 3 20,10 4 0,10 7 0,10 6 0,9 7 0,6 2 7,3 1 7,3-1 1,4 1 1,-3-3 1,-5-2 0,-7-3 1,-5-3 0,3-1 0,17 4 0,15 3 0,16 3-1,9-1 1,3-2-1,3-3 1,4-3-1,1-4 0,0-3 0,0-3 0,0-2 0,1-3 0,4 1 0,3-1 1,3 1-1,1-3 0,1-2-3,-1-3-1,1-3-3,-1-4-1,1-3-3,-1-3 0,1-2-3,-3-5 0,-2-2 0,-3-3 1,-3-3-1,-1-2 1,4 0 1,3 0 2,3 0 1,-1 1 1,-2 4-1,-3 3 1,-3 3 0,-2 1-1,0 1-1,0-1 0,0 1-2,0-1 0,0 1 0,0-1 1,0 1 1,-5 1-1,-9 3 0,-10 3-1,-8 4 0,-4 1-1,3 0-1,3 0 1,4 0-1,-4 0 0,-9 0 0,-10 0-1,-8 0 0,-6 0 1,1 0 0,-1 0 0,1 0 1,-4 0-1,-6 0-1,-6 0-1,-6 0-3,-7 1 0,-6 4 1,-6 3 0,-6 3 1,-9-1-1,-8-2-1,-10-3-1,-9-3-1,-5-2-1,0 0 1,0 0 1,0 0 0,-2 0-1,-3 0-2,-3 0-4,-2 0-2,-1 0-2,3 0-4,3 0-2,4 0-2,1-2-3,0-3 0,0-3-1,0-2-2,-2-3-1,-3 1-2,-3-1-3,-2 1-3,-1-1 0,3 1 1,3-1 1,4 1 1,1-1 0,0 1-3,0-1-2,0 1-1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9605" units="cm"/>
      <inkml:brushProperty name="height" value="0.029605" units="cm"/>
      <inkml:brushProperty name="color" value="#F2395B"/>
      <inkml:brushProperty name="ignorePressure" value="0"/>
    </inkml:brush>
  </inkml:definitions>
  <inkml:trace contextRef="#ctx0" brushRef="#br0">40100 12000 375,'45'0'-1,"-9"0"0	,-10 0-1,-8 0-1,-3 0 0,7 0-1,6 0 0,7 0 0,2-2 0,1-3 1,-1-3 0,1-2 1,-1-1 2,1 3 2,-1 3 3,1 4 2,2 1 3,7 0-1,6 0 2,7 0 0,4 0 1,3 0 1,3 0 1,4 0 0,2 1 1,4 4 1,3 3-1,3 3 0,3 3 0,3 3-1,3 3-3,4 4 0,-6-3-2,-11-5 1,-14-7-1,-11-5 1,11-4-2,39 0-1,36 0-2,39 0-3,8 0 0,-18 0 0,-19 0-1,-18 0 0,-7-5 1,6-9 1,7-10 1,6-8 1,3-6 0,0 1 0,0-1-2,0 1-1,-2 1 0,-3 3 1,-3 3 0,-2 4 0,-6-1 1,-6-3 1,-6-3 1,-6-2 1,-12 0 0,-15 7 1,-15 6 1,-16 7 0,-1 0 1,17-2 3,15-3 2,16-3 2,-2 1 1,-19 6-2,-18 7-1,-19 6-1,-5 3-1,9 0 0,10 0 0,10 0-1,-1 0 0,-9 0-1,-10 0-2,-8 0-1,-6 0-1,1 0 0,-1 0-1,1 0-1,-3 1 0,-2 4-1,-3 3 0,-3 3-2,-2 1 1,0 1 0,0-1 1,0 1 0,0-3 0,0-2 0,0-3-1,0-3-1,1-2-1,4 0 0,3 0-2,3 0-1,1 0 0,1 0-1,-1 0 0,1 0-1,-3 0-1,-2 0-1,-3 0 0,-3 0 0,-6-4-2,-5-5 0,-7-7-1,-5-5-1,-6-4-4,-3 0-4,-3 0-5,-2 0-5,-5 0-3,-2 0-2,-3 0-1,-3 0-1,-6 1-2,-5 4-2,-7 3-1,-5 3-1,-3-1 0,4-2 2,3-3 1,3-3 2,-1-2 1,-2 0 0,-3 0 1,-3 0 19</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1693" units="cm"/>
      <inkml:brushProperty name="height" value="0.021693" units="cm"/>
      <inkml:brushProperty name="color" value="#F2395B"/>
      <inkml:brushProperty name="ignorePressure" value="0"/>
    </inkml:brush>
  </inkml:definitions>
  <inkml:trace contextRef="#ctx0" brushRef="#br0">35600 11650 512,'23'23'-14,"-3"-3"5	,-3-3 4,-2-2 4,0-3 3,7 1 1,6-1 1,7 1 1,5 1 1,7 3 2,6 3 1,7 4 2,4-3 2,3-5 1,3-7 1,4-5 0,4-4 2,6 0 0,7 0 1,6 0 0,4-2 1,4-3-1,3-3 1,3-2-1,-1-5 1,-2-2-2,-3-3-2,-3-3 0,-4-4 0,-3-3 0,-3-3 1,-2-2 0,-3-3 0,1 1-1,-1-1-1,1 1-1,-1-1-2,1 1 0,-1-1 0,1 1-1,-3-3-1,-2-2-2,-3-3 0,-3-3-2,-4-4-1,-3-3-1,-3-3-1,-2-2-1,-5-5-1,-2-2 0,-3-3-2,-3-3 0,-2-4-1,0-3-2,0-3-1,0-2 0,-4-5-2,-5-2 0,-7-3-1,-5-3 0,-6-6 0,-3-5 1,-3-7 1,-2-5 1,-5-4-1,-2 0-2,-3 0-3,-3 0-2,-7 0-1,-9 0 0,-10 0 0,-8 0 0,-11 4 1,-8 10 0,-10 10 1,-9 9 1,-13 9 1,-16 9 3,-15 10 2,-15 10 4,-11 10 1,-2 13 2,-3 12 1,-3 13 2,-6 13 1,-5 17 1,-7 15 0,-5 16 0,-3 12 0,4 9 0,3 10-1,3 10-1,1 7-1,1 6 1,-1 7-1,1 6 0,5 4 1,14 4-1,11 3 0,14 3 0,8 1 0,7 1 0,6-1-1,7 1 1,5-3-1,7-2 0,6-3 0,7-3-1,5-6-1,7-5 1,6-7 1,7-5-1,4-6 0,3-3-1,3-3-2,4-2-1,4-6 0,6-6 0,7-6 1,6-6-1,3-6 0,0-2-1,0-3-1,0-3-2,3-4 0,6-3 1,7-3 0,6-2 0,4-3 2,4 1-1,3-1 2,3 1 0,-2-4 0,-6-6 1,-6-6-1,-6-6 1,2-2 0,14 3 0,11 3 0,14 4 0,2 1 0,-6 0-2,-6 0-2,-6 0-1,-4-2 0,1-3 0,-1-3 0,1-2 1,-1-5-2,1-2-2,-1-3-4,1-3-2,-3-2-3,-2 0-2,-3 0-2,-3 0-2,-1 0-2,4 0-1,3 0-3,3 0-1,-2 0-1,-6 0 15,-6 0 18,-6 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39325" units="cm"/>
      <inkml:brushProperty name="height" value="0.039325" units="cm"/>
      <inkml:brushProperty name="color" value="#F2395B"/>
      <inkml:brushProperty name="ignorePressure" value="0"/>
    </inkml:brush>
  </inkml:definitions>
  <inkml:trace contextRef="#ctx0" brushRef="#br0">13150 41000 282,'0'-24'0,"0"4"0	,0 3 0,0 3 0,1 3 3,4 3 4,3 3 6,3 4 5,3 4 3,3 6-3,3 7 0,4 6-1,1 3-1,0 0 2,0 0 0,0 0 1,0 0-1,0 0 0,0 0-2,0 0-2,6 4 1,13 10 1,12 10 2,13 9 2,-1-1 0,-11-8-1,-14-10-1,-11-9-2,0-1-1,17 10 1,15 10 0,16 9 1,2 1-1,-8-6 1,-10-6 0,-9-6 0,-7-6 0,-3-2 0,-3-3 0,-2-3 0,-3-4-1,1-3-2,-1-3-1,1-2-2,-3-3-1,-2 1-1,-3-1 1,-3 1-2,-2-1 1,0 1-1,0-1 0,0 1 0,-8-3-8,-16-2-13,-15-3-15,-15-3-13,-9-6-12,1-5-8,-1-7-9,1-5-8</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6277" units="cm"/>
      <inkml:brushProperty name="height" value="0.026277" units="cm"/>
      <inkml:brushProperty name="color" value="#F2395B"/>
      <inkml:brushProperty name="ignorePressure" value="0"/>
    </inkml:brush>
  </inkml:definitions>
  <inkml:trace contextRef="#ctx0" brushRef="#br0">10850 41400 422,'1'21'0,"4"-5"-1	,3-7-1,3-5-1,1-4 0,1 0 2,-1 0 1,1 0 1,1 0 2,3 0 1,3 0 1,4 0 1,1 0 2,0 0 2,0 0 1,0 0 2,1 0 1,4 0 1,3 0 1,3 0 0,6-2 1,9-3 0,10-3 1,10-2 0,0-3 1,-5 1 0,-7-1 0,-5 1 2,-8 1-2,-5 3-2,-7 3-2,-5 4-2,-4 1-1,0 0 0,0 0-1,0 0 0,0 1 0,0 4-1,0 3-1,0 3 0,-4 3-1,-5 3 3,-7 3 0,-5 4 2,-6 1 0,-3 0 0,-3 0-1,-2 0 0,-5 1-1,-2 4 1,-3 3-2,-3 3 1,-1-2-2,4-6-1,3-6-1,3-6-1,-5-1-4,-12 7-7,-13 6-5,-12 7-7,-5 0-6,3-2-6,3-3-6,4-3-5,4-4-3,6-3 4,7-3 2,6-2 3,-1-5-1,-5-2-5,-7-3-6,-5-3-6,0-4 0,10-3 2,10-3 5,9-2 2,6-3 35,3 1 8,3-1 0,4 1 0,1-1 0,0 1 0,0-1 0,0 1 0,0-1 0,0 1 0,0-1 0,0 1 0,3 1 0,6 3 0,7 3 0,6 4 0,4 2 0,4 4 0,3 3 0,3 3 37,-2-1 11,-6-2-5,-6-3-4,-6-3-4,-4-1-5,1 4-2,-1 3-4,1 3-3,-3 1-3,-2 1-2,-3-1-2,-3 1-2,-2-1-1,0 1-2,0-1-1,0 1-2,0-1 0,0 1-2,0-1-1,0 1-1,-2 1 0,-3 3 0,-3 3 0,-2 4 1,-3-3 0,1-5 1,-1-7-1,1-5 0,-4-1-1,-6 6-3,-6 7-3,-6 6-3,-1 1-2,7-3 0,6-3-1,7-2-1,2-5 1,1-2 0,-1-3 2,1-3 0,-1-2 1,1 0 1,-1 0 0,1 0 0,1 1 1,3 4 2,3 3 1,4 3 2,-1-1 0,-3-2 0,-3-3 1,-2-3 1,0-2 0,7 0 1,6 0 0,7 0 2,4 0-1,3 0 1,3 0-1,4 0 1,1-2-1,0-3 0,0-3 0,0-2 0,-2-1-1,-3 3 0,-3 3-1,-2 4 0,-1-1-1,3-3 0,3-3-1,4-2 0,-1-1 0,-3 3 1,-3 3-1,-2 4 0,-6 2-1,-6 4-4,-6 3-3,-6 3-4,-4-1-2,1-2 1,-1-3 0,1-3 1,-3 1 1,-2 6-1,-3 7 0,-3 6 1,-2 1 0,0-3 2,0-3 2,0-2 1,1-3 0,4 1 1,3-1 1,3 1-1,-1-1 2,-2 1 1,-3-1 3,-3 1 2,-1-1 2,4 1 1,3-1 2,3 1 1,6-3 2,9-2 2,10-3 2,10-3 2,4-2 1,0 0 1,0 0-1,0 0 0,3-4 0,6-5-2,7-7-2,6-5-1,-1-1-1,-5 6-1,-7 7-1,-5 6 0,0-2-2,10-9-1,10-10-2,9-8 0,-1-3-1,-8 7 0,-10 6-1,-9 7 1,-4 2-1,4 1-3,3-1-1,3 1-2,-1-1-1,-2 1 0,-3-1 0,-3 1 1,-2-3 0,0-2 0,0-3 1,0-3 1,-2-1-2,-3 4-5,-3 3-4,-2 3-6,-5 1-2,-2 1 0,-3-1-1,-3 1-1,-2-1 1,0 1 0,0-1 0,0 1 0,-2-1 2,-3 1 2,-3-1 1,-2 1 3,-3-1 1,1 1 1,-1-1-1,1 1 1,-1 1 0,1 3 3,-1 3 2,1 4 3,-1 1 0,1 0 0,-1 0-1,1 0 0,-1 0 0,1 0 0,-1 0-1,1 0 1,-1 0 2,1 0 4,-1 0 3,1 0 5,-1 1 2,1 4 0,-1 3 2,1 3 0,1 1 1,3 1 0,3-1-1,4 1-1,-1 1 1,-3 3 0,-3 3 0,-2 4 1,-3 2 0,1 4 1,-1 3 1,1 3 1,-1-1 1,1-2-1,-1-3-2,1-3 0,-1-1-1,1 4-1,-1 3-1,1 3 0,-1-1-1,1-2 1,-1-3-1,1-3 0,-3 1 0,-2 6 1,-3 7 1,-3 6-1,-2-1 0,0-5-4,0-7-3,0-5-4,1-6-1,4-3-1,3-3 0,3-2-1,-2 0-2,-6 7-2,-6 6-3,-6 7-2,-2-1-4,3-6-2,3-6-4,4-6-3,2-4-3,4 1 0,3-1-2,3 1-2,3-1 1,3 1 2,3-1 1,4 1 3,1-4-2,0-6-4,0-6-4,0-6-5,1-6-2,4-2 2,3-3 0,3-3 2,1-2 26,1 0 10,-1 0 0,1 0 0,1 0 0,3 0 0,3 0 0,4 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1111" units="cm"/>
      <inkml:brushProperty name="height" value="0.011111" units="cm"/>
      <inkml:brushProperty name="color" value="#F2395B"/>
      <inkml:brushProperty name="ignorePressure" value="0"/>
    </inkml:brush>
  </inkml:definitions>
  <inkml:trace contextRef="#ctx0" brushRef="#br0">48550 18900 999,'114'1'0,"-22"4"0	,-22 3 0,-21 3 0,-6-1-2,14-2-6,11-3-5,14-3-5,11-1-4,14 4-3,11 3-2,14 3-2,8 1 1,7 1 3,6-1 5,7 1 5,5-3 2,7-2 8,6-3 5,7-3 0,2-1 0,1 4 0,-1 3 0,1 3 0,-3-1 0,-2-2 0,-3-3 0,-3-3 7,-4-2 0,-3 0-2,-3 0-1,-2 0-1,-6-2-2,-6-3-1,-6-3-1,-6-2-2,-9-1 0,-8 3-2,-10 3 0,-9 4-2,-7-1 4,-3-3 3,-3-3 0,-2-2 0,-6-1 0,-6 3 0,-6 3 0,-6 4 0,-7-1 0,-6-3 0,-6-3 0,-6-2 0,-7-1 0,-6 3 0,-6 3 0,-6 4 0,-7 1 0,-6 0 0,-6 0 0,-6 0 0,-6 0 0,-2 0 0,-3 0 0,-3 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3313" units="cm"/>
      <inkml:brushProperty name="height" value="0.023313" units="cm"/>
      <inkml:brushProperty name="color" value="#F2395B"/>
      <inkml:brushProperty name="ignorePressure" value="0"/>
    </inkml:brush>
  </inkml:definitions>
  <inkml:trace contextRef="#ctx0" brushRef="#br0">11650 42650 476,'68'-44'-4,"-11"13"-9	,-14 12-9,-11 13-9,-7 6-4,0 0 21,0 0 14,0 0 0,0 3 0,0 6 0,0 7 0,0 6 0,0 4 0,0 4 0,0 3 0,0 3 0,0 1 0,0 1 0,0-1 0,0 1 0,-2-1 0,-3 1 0,-3-1 0,-2 1 0,-1-1 0,3 1 25,3-1 16,4 1 0,1-3 0,0-2 0,0-3 0,0-3-1,-2-4-1,-3-3-4,-3-3-2,-2-2-3,-1-1-1,3 3-1,3 3-1,4 4 0,-1-1-1,-3-3 0,-3-3-2,-2-2 0,-6-6-6,-6-6-11,-6-6-12,-6-6-11,-4-4-11,1 1-10,-1-1-10,1 1-10,-1 1-4,1 3 3,-1 3 3,1 4 3,-1-1 2,1-3 0,-1-3 1,1-2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14308" units="cm"/>
      <inkml:brushProperty name="height" value="0.014308" units="cm"/>
      <inkml:brushProperty name="color" value="#F2395B"/>
      <inkml:brushProperty name="ignorePressure" value="0"/>
    </inkml:brush>
  </inkml:definitions>
  <inkml:trace contextRef="#ctx0" brushRef="#br0">67300 18200 776,'46'0'-50,"-5"0"6	,-7 0 6,-5 0 7,-1 0 7,6 0 17,7 0 7,6 0 0,4 0 0,4 0 0,3 0 12,3 0 8,4 0 2,7 0 1,6 0 1,7 0 1,5-2 0,7-3-2,6-3 0,7-2-2,4-5 0,3-2-2,3-3 0,4-3 0,2-6-1,4-5-1,3-7 1,3-5-1,4-4-2,7 0-2,6 0-3,7 0-3,-1-2-3,-6-3-2,-6-3-2,-6-2-2,-4-3-3,1 1-2,-1-1-1,1 1-2,-4-3-1,-6-2 1,-6-3-1,-6-3 0,-7-2 0,-6 0 1,-6 0 1,-6 0 0,-9 0 2,-8 0 0,-10 0 1,-9 0 1,-9 0 1,-5 0 0,-7 0 0,-5 0 0,-8-2 1,-5-3-1,-7-3 1,-5-2-1,-12-3 1,-16 1 0,-15-1 1,-15 1-1,-14-1-1,-8 1-4,-10-1-4,-9 1-4,-10 5-1,-9 14-1,-10 11 1,-8 14-1,-9 10 2,-6 9 0,-6 10 1,-6 10 1,-12 10 1,-15 13 1,-15 12 2,-16 13 0,-5 10 0,6 10 1,7 10 7,6 9 2,3 6 0,0 3 0,0 3 0,0 4 0,0 2 0,0 4 0,0 3 0,0 3 0,6 1 0,13 1 0,12-1 0,13 1 0,12-3 0,13-2 0,12-3 0,13-3 0,10-4 0,10-3 0,10-3 0,9-2 0,9-8 0,9-8 0,10-10 0,10-9 0,7-5 0,6 0 0,7 0 0,6 0 0,7-2 0,10-3 0,10-3 0,9-2 0,4-6 0,1-6 0,-1-6 0,1-6 0,1-4 0,3 1 0,3-1 0,4 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2571" units="cm"/>
      <inkml:brushProperty name="height" value="0.022571" units="cm"/>
      <inkml:brushProperty name="color" value="#F2395B"/>
      <inkml:brushProperty name="ignorePressure" value="0"/>
    </inkml:brush>
  </inkml:definitions>
  <inkml:trace contextRef="#ctx0" brushRef="#br0">44550 29250 492,'23'1'0,"-3"4"0	,-3 3 0,-2 3 0,-3-1 0,1-2 0,-1-3 0,1-3 0,-1-2 0,1 0 0,-1 0 0,1 0 0,-1 0 1,1 0 3,-1 0 3,1 0 3,2 0 3,7 0 3,6 0 2,7 0 3,0 0 2,-2 0-2,-3 0-1,-3 0 0,4 1-3,13 4-3,12 3-2,13 3-3,1-1-2,-9-2-1,-10-3-1,-8-3 0,7-1 0,25 4 2,25 3 0,25 3 2,9-1 0,-6-2 1,-6-3-1,-6-3 1,-2-1 0,3 4 1,3 3 1,4 3 2,1-1 0,0-2 1,0-3 0,0-3 1,-2-2 0,-3 0 0,-3 0-1,-2 0 0,-5 0-2,-2 0-6,-3 0-4,-3 0-4,-2 0-3,0 0-1,0 0 0,0 0-1,0 0-1,0 0-1,0 0-1,0 0-1,-7 0-1,-11 0 1,-14 0 1,-11 0-1,0 0 2,17 0-1,15 0 1,16 0-1,1-2 2,-12-3 2,-13-3 2,-12-2 1,-10-1 2,-6 3 1,-6 3 1,-6 4 1,-6 1 1,-2 0-1,-3 0 0,-3 0 0,-4 0-1,-3 0 1,-3 0-1,-2 0 0,-3 0 1,1 0 2,-1 0 0,1 0 1,-6 0-3,-8 0-9,-10 0-8,-9 0-9,-7 0-5,-3 0-1,-3 0-1,-2 0-2,0 0 1,7 0 2,6 0 1,7 0 2,0 1-3,-2 4-9,-3 3-7,-3 3-9</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2997" units="cm"/>
      <inkml:brushProperty name="height" value="0.022997" units="cm"/>
      <inkml:brushProperty name="color" value="#F2395B"/>
      <inkml:brushProperty name="ignorePressure" value="0"/>
    </inkml:brush>
  </inkml:definitions>
  <inkml:trace contextRef="#ctx0" brushRef="#br0">52500 29050 483,'23'1'-1,"-3"4"-2	,-3 3-1,-2 3-3,-1-1 0,3-2 0,3-3 0,4-3 0,1-2 2,0 0 4,0 0 3,0 0 3,3 0 2,6 0 3,7 0 1,6 0 2,4 1 0,4 4-3,3 3-1,3 3-3,3 1 1,3 1 1,3-1 3,4 1 2,2-3 0,4-2-1,3-3 0,3-3-2,1-2 1,1 0-1,-1 0 0,1 0 1,1 0 0,3 0 0,3 0 0,4 0 0,-1-2 1,-3-3-2,-3-3 1,-2-2-2,-8-1 0,-8 3-2,-10 3-1,-9 4-1,1-1 0,13-3 1,12-3 2,13-2 0,4-3 1,-3 1 1,-3-1 0,-2 1 1,-1-3 0,3-2 0,3-3 0,4-3 1,-6-1 0,-11 4 0,-14 3 0,-11 3 0,-7 3-1,0 3-2,0 3-2,0 4-2,-2-1-1,-3-3 0,-3-3 1,-2-2 0,-3-1 0,1 3 1,-1 3 0,1 4 0,-3 2-1,-2 4-4,-3 3-5,-3 3-2,-2-1-5,0-2-6,0-3-4,0-3-5,-2-2-2,-3 0 2,-3 0 2,-2 0 1,-5-2-2,-2-3-4,-3-3-6,-3-2-5,-2-5-4,0-2-5,0-3-4,0-3-5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4790" units="cm"/>
      <inkml:brushProperty name="height" value="0.024790" units="cm"/>
      <inkml:brushProperty name="color" value="#F2395B"/>
      <inkml:brushProperty name="ignorePressure" value="0"/>
    </inkml:brush>
  </inkml:definitions>
  <inkml:trace contextRef="#ctx0" brushRef="#br0">46050 20650 448,'21'1'60,"-5"4"-9	,-7 3-12,-5 3-11,-3 7-5,4 14 0,3 11 0,3 14 0,-1 11 1,-2 14 0,-3 11 1,-3 14 0,-4 3 0,-3-2-2,-3-3-2,-2-3-2,-5-2-1,-2 0-2,-3 0-2,-3 0 0,-4 4-2,-3 10-3,-3 10-3,-2 9-2,0-7-3,7-21 0,6-22-1,7-22 0,0-5-4,-2 13-4,-3 12-5,-3 13-5,1-4-1,6-18 1,7-19 1,6-18 2,3-9 0,0 4 1,0 3 1,0 3-1,0-2 1,0-6-2,0-6-1,0-6-1,1-6-4,4-2-3,3-3-5,3-3-4,1-6-1,1-5 2,-1-7 2,1-5 2,-3-4 1,-2 0 3,-3 0 0,-3 0 3,1 0-3,6 0-4,7 0-5,6 0 11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26873" units="cm"/>
      <inkml:brushProperty name="height" value="0.026873" units="cm"/>
      <inkml:brushProperty name="color" value="#F2395B"/>
      <inkml:brushProperty name="ignorePressure" value="0"/>
    </inkml:brush>
  </inkml:definitions>
  <inkml:trace contextRef="#ctx0" brushRef="#br0">46300 20750 413,'21'-2'-1,"-5"-3"-4	,-7-3-2,-5-2-2,-3-1 0,4 3 7,3 3 5,3 4 7,1 1 2,1 0 1,-1 0 0,1 0 1,-1 0 0,1 0 1,-1 0-1,1 0 1,-1 0-1,1 0 0,-1 0-1,1 0-1,-1 1 1,1 4-1,-1 3 2,1 3 0,1 3 0,3 3-1,3 3 0,4 4-1,1 1 0,0 0-1,0 0-1,0 0-1,-2 0 0,-3 0 1,-3 0 0,-2 0 1,-1 0 0,3 0 0,3 0-2,4 0 1,-1 0-1,-3 0 0,-3 0 1,-2 0 0,-3 0 0,1 0 1,-1 0-1,1 0-1,-6 1 2,-8 4 0,-10 3 2,-9 3 1,-7-1 0,-3-2-1,-3-3 0,-2-3-1,-5-2-1,-2 0-1,-3 0-3,-3 0-2,-2-2-2,0-3-3,0-3-3,0-2-3,1-3-3,4 1-1,3-1-1,3 1-2,3-3-2,3-2-3,3-3-4,4-3-4,2-4-6,4-3-7,3-3-8,3-2-9,3-3-2,3 1-1,3-1 1,4 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18-10-15T09:56:33"/>
    </inkml:context>
    <inkml:brush xml:id="br0">
      <inkml:brushProperty name="width" value="0.033711" units="cm"/>
      <inkml:brushProperty name="height" value="0.033711" units="cm"/>
      <inkml:brushProperty name="color" value="#F2395B"/>
      <inkml:brushProperty name="ignorePressure" value="0"/>
    </inkml:brush>
  </inkml:definitions>
  <inkml:trace contextRef="#ctx0" brushRef="#br0">67950 32100 329,'-22'-2'-48,"6"-3"19	,7-3 24,6-2 8,1-1 16,-3 3 1,-3 3 3,-2 4 1,-1-1 0,3-3 0,3-3-2,4-2 0,1 0 1,0 7 3,0 6 4,0 7 2,0 4-2,0 3-5,0 3-7,0 4-5,-2 2-5,-3 4-2,-3 3-3,-2 3-1,-3 1-2,1 1-2,-1-1-1,1 1-1,1-1-1,3 1 1,3-1-1,4 1 0,1-3 1,0-2-1,0-3 1,0-3-1,0-2 1,0 0 1,0 0 0,0 0 2,0-2 1,0-3-1,0-3 1,0-2-1,0-3 1,0 1 0,0-1 0,0 1 0,3-3 0,6-2 0,7-3 1,6-3-1,3-2 1,0 0 0,0 0 1,0 0 0,3-2 0,6-3 1,7-3 0,6-2 0,3-5 0,0-2 0,0-3-1,0-3 1,0-6 0,0-5-1,0-7 0,0-5 0,1-4-1,4 0 1,3 0-1,3 0 1,-1 0 0,-2 0 0,-3 0 0,-3 0 0,-4-4-1,-3-5 1,-3-7 0,-2-5 0,-3-6-1,1-3-2,-1-3-2,1-2-1,-3 0-1,-2 7 0,-3 6-1,-3 7 1,-4 2 0,-3 1-2,-3-1 0,-2 1-1,-5 1 0,-2 3 0,-3 3 2,-3 4-1,-4 2 1,-3 4 0,-3 3 0,-2 3 0,-6 4 1,-6 7 1,-6 6 2,-6 7 1,-4 4 1,1 3 1,-1 3 1,1 4 1,-1 1 1,1 0 0,-1 0 2,1 0 0,-1 1 1,1 4-1,-1 3 0,1 3-2,-3 3 1,-2 3-1,-3 3 1,-3 4-1,-1 1 0,4 0 0,3 0 0,3 0 0,3 1 0,3 4-1,3 3 0,4 3-1,2-2-1,4-6 1,3-6-1,3-6 1,-2 1 0,-6 9 0,-6 10 1,-6 10 0,1 2 1,9-3 0,10-3 0,10-2 1,2-5-1,-3-2 0,-3-3 0,-2-3 0,-1-1 0,3 4 3,3 3 1,4 3 3,2 1 0,4 1-1,3-1 0,3 1-1,4-1 1,7 1 1,6-1 1,7 1 2,4-1 0,3 1 0,3-1-1,4 1 0,2-1-1,4 1 1,3-1 0,3 1 0,3-1 0,3 1-2,3-1-1,4 1-1,2-3-1,4-2 0,3-3 1,3-3 0,1-2-1,1 0-1,-1 0-1,1 0-2,-3 0-1,-2 0 0,-3 0-2,-3 0 0,-4 0-2,-3 0 0,-3 0-2,-2 0 0,-6-2 0,-6-3 0,-6-3 1,-6-2 1,-6-3-1,-2 1-3,-3-1-1,-3 1-3,-9-3-3,-11-2-5,-14-3-5,-11-3-5,-7-2 0,0 0 2,0 0 2,0 0 3,-4-5 2,-5-9 0,-7-10 1,-5-8 0,-6-6-1,-3 1-4,-3-1-5,-2 1-4,3-1-2,14 1 3,11-1 1,14 1 3,2-1-2,-6 1-5,-6-1-5,-6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customXml" Target="../ink/ink14.xml"/><Relationship Id="rId8" Type="http://schemas.openxmlformats.org/officeDocument/2006/relationships/image" Target="../media/image21.png"/><Relationship Id="rId7" Type="http://schemas.openxmlformats.org/officeDocument/2006/relationships/customXml" Target="../ink/ink13.xml"/><Relationship Id="rId6" Type="http://schemas.openxmlformats.org/officeDocument/2006/relationships/image" Target="../media/image20.png"/><Relationship Id="rId5" Type="http://schemas.openxmlformats.org/officeDocument/2006/relationships/customXml" Target="../ink/ink12.xml"/><Relationship Id="rId4" Type="http://schemas.openxmlformats.org/officeDocument/2006/relationships/image" Target="../media/image19.png"/><Relationship Id="rId3" Type="http://schemas.openxmlformats.org/officeDocument/2006/relationships/customXml" Target="../ink/ink11.xml"/><Relationship Id="rId2" Type="http://schemas.openxmlformats.org/officeDocument/2006/relationships/image" Target="../media/image18.emf"/><Relationship Id="rId11" Type="http://schemas.openxmlformats.org/officeDocument/2006/relationships/slideLayout" Target="../slideLayouts/slideLayout1.xml"/><Relationship Id="rId10" Type="http://schemas.openxmlformats.org/officeDocument/2006/relationships/image" Target="../media/image22.png"/><Relationship Id="rId1" Type="http://schemas.openxmlformats.org/officeDocument/2006/relationships/image" Target="../media/image17.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24.wmf"/><Relationship Id="rId3" Type="http://schemas.openxmlformats.org/officeDocument/2006/relationships/oleObject" Target="../embeddings/oleObject2.bin"/><Relationship Id="rId2" Type="http://schemas.openxmlformats.org/officeDocument/2006/relationships/image" Target="../media/image23.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9" Type="http://schemas.openxmlformats.org/officeDocument/2006/relationships/customXml" Target="../ink/ink17.xml"/><Relationship Id="rId8" Type="http://schemas.openxmlformats.org/officeDocument/2006/relationships/image" Target="../media/image29.png"/><Relationship Id="rId7" Type="http://schemas.openxmlformats.org/officeDocument/2006/relationships/customXml" Target="../ink/ink16.xml"/><Relationship Id="rId6" Type="http://schemas.openxmlformats.org/officeDocument/2006/relationships/image" Target="../media/image28.png"/><Relationship Id="rId5" Type="http://schemas.openxmlformats.org/officeDocument/2006/relationships/customXml" Target="../ink/ink15.xml"/><Relationship Id="rId4" Type="http://schemas.openxmlformats.org/officeDocument/2006/relationships/image" Target="../media/image9.png"/><Relationship Id="rId3" Type="http://schemas.openxmlformats.org/officeDocument/2006/relationships/image" Target="../media/image27.png"/><Relationship Id="rId2" Type="http://schemas.openxmlformats.org/officeDocument/2006/relationships/image" Target="../media/image26.png"/><Relationship Id="rId16" Type="http://schemas.openxmlformats.org/officeDocument/2006/relationships/notesSlide" Target="../notesSlides/notesSlide3.xml"/><Relationship Id="rId15" Type="http://schemas.openxmlformats.org/officeDocument/2006/relationships/slideLayout" Target="../slideLayouts/slideLayout1.xml"/><Relationship Id="rId14" Type="http://schemas.openxmlformats.org/officeDocument/2006/relationships/image" Target="../media/image32.png"/><Relationship Id="rId13" Type="http://schemas.openxmlformats.org/officeDocument/2006/relationships/customXml" Target="../ink/ink19.xml"/><Relationship Id="rId12" Type="http://schemas.openxmlformats.org/officeDocument/2006/relationships/image" Target="../media/image31.png"/><Relationship Id="rId11" Type="http://schemas.openxmlformats.org/officeDocument/2006/relationships/customXml" Target="../ink/ink18.xml"/><Relationship Id="rId10" Type="http://schemas.openxmlformats.org/officeDocument/2006/relationships/image" Target="../media/image30.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customXml" Target="../ink/ink22.xml"/><Relationship Id="rId7" Type="http://schemas.openxmlformats.org/officeDocument/2006/relationships/image" Target="../media/image37.png"/><Relationship Id="rId6" Type="http://schemas.openxmlformats.org/officeDocument/2006/relationships/customXml" Target="../ink/ink21.xml"/><Relationship Id="rId5" Type="http://schemas.openxmlformats.org/officeDocument/2006/relationships/image" Target="../media/image36.png"/><Relationship Id="rId4" Type="http://schemas.openxmlformats.org/officeDocument/2006/relationships/customXml" Target="../ink/ink20.xml"/><Relationship Id="rId3" Type="http://schemas.openxmlformats.org/officeDocument/2006/relationships/image" Target="../media/image35.jpeg"/><Relationship Id="rId2" Type="http://schemas.microsoft.com/office/2007/relationships/hdphoto" Target="../media/image1.tiff"/><Relationship Id="rId14" Type="http://schemas.openxmlformats.org/officeDocument/2006/relationships/slideLayout" Target="../slideLayouts/slideLayout1.xml"/><Relationship Id="rId13" Type="http://schemas.openxmlformats.org/officeDocument/2006/relationships/image" Target="../media/image40.png"/><Relationship Id="rId12" Type="http://schemas.openxmlformats.org/officeDocument/2006/relationships/customXml" Target="../ink/ink24.xml"/><Relationship Id="rId11" Type="http://schemas.openxmlformats.org/officeDocument/2006/relationships/image" Target="../media/image39.png"/><Relationship Id="rId10" Type="http://schemas.openxmlformats.org/officeDocument/2006/relationships/customXml" Target="../ink/ink23.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42.wmf"/><Relationship Id="rId3" Type="http://schemas.openxmlformats.org/officeDocument/2006/relationships/oleObject" Target="../embeddings/oleObject4.bin"/><Relationship Id="rId2" Type="http://schemas.openxmlformats.org/officeDocument/2006/relationships/image" Target="../media/image41.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image" Target="../media/image43.png"/></Relationships>
</file>

<file path=ppt/slides/_rels/slide25.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customXml" Target="../ink/ink27.xml"/><Relationship Id="rId7" Type="http://schemas.openxmlformats.org/officeDocument/2006/relationships/image" Target="../media/image51.png"/><Relationship Id="rId6" Type="http://schemas.openxmlformats.org/officeDocument/2006/relationships/customXml" Target="../ink/ink26.xml"/><Relationship Id="rId5" Type="http://schemas.openxmlformats.org/officeDocument/2006/relationships/image" Target="../media/image50.png"/><Relationship Id="rId4" Type="http://schemas.openxmlformats.org/officeDocument/2006/relationships/customXml" Target="../ink/ink25.xml"/><Relationship Id="rId3" Type="http://schemas.openxmlformats.org/officeDocument/2006/relationships/image" Target="../media/image49.png"/><Relationship Id="rId2" Type="http://schemas.openxmlformats.org/officeDocument/2006/relationships/image" Target="../media/image48.png"/><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0.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47.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60.GIF"/><Relationship Id="rId2" Type="http://schemas.openxmlformats.org/officeDocument/2006/relationships/image" Target="../media/image59.wmf"/><Relationship Id="rId1"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image" Target="../media/image6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41.xml"/><Relationship Id="rId3" Type="http://schemas.openxmlformats.org/officeDocument/2006/relationships/slide" Target="slide36.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33.xml"/><Relationship Id="rId1"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3.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customXml" Target="../ink/ink30.xml"/><Relationship Id="rId4" Type="http://schemas.openxmlformats.org/officeDocument/2006/relationships/image" Target="../media/image73.png"/><Relationship Id="rId3" Type="http://schemas.openxmlformats.org/officeDocument/2006/relationships/customXml" Target="../ink/ink29.xml"/><Relationship Id="rId2" Type="http://schemas.openxmlformats.org/officeDocument/2006/relationships/image" Target="../media/image72.png"/><Relationship Id="rId1" Type="http://schemas.openxmlformats.org/officeDocument/2006/relationships/customXml" Target="../ink/ink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 Type="http://schemas.openxmlformats.org/officeDocument/2006/relationships/customXml" Target="../ink/ink2.xml"/><Relationship Id="rId2" Type="http://schemas.openxmlformats.org/officeDocument/2006/relationships/image" Target="../media/image3.png"/><Relationship Id="rId13" Type="http://schemas.openxmlformats.org/officeDocument/2006/relationships/slideLayout" Target="../slideLayouts/slideLayout1.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9.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14.png"/><Relationship Id="rId7" Type="http://schemas.openxmlformats.org/officeDocument/2006/relationships/customXml" Target="../ink/ink8.xml"/><Relationship Id="rId6" Type="http://schemas.openxmlformats.org/officeDocument/2006/relationships/image" Target="../media/image13.png"/><Relationship Id="rId5" Type="http://schemas.openxmlformats.org/officeDocument/2006/relationships/customXml" Target="../ink/ink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3" Type="http://schemas.openxmlformats.org/officeDocument/2006/relationships/slideLayout" Target="../slideLayouts/slideLayout1.xml"/><Relationship Id="rId12" Type="http://schemas.openxmlformats.org/officeDocument/2006/relationships/image" Target="../media/image16.png"/><Relationship Id="rId11" Type="http://schemas.openxmlformats.org/officeDocument/2006/relationships/customXml" Target="../ink/ink10.xml"/><Relationship Id="rId10" Type="http://schemas.openxmlformats.org/officeDocument/2006/relationships/image" Target="../media/image15.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722191" y="1201271"/>
            <a:ext cx="9144000" cy="1718476"/>
          </a:xfrm>
        </p:spPr>
        <p:txBody>
          <a:bodyPr>
            <a:normAutofit/>
          </a:bodyPr>
          <a:lstStyle/>
          <a:p>
            <a:r>
              <a:rPr lang="zh-CN" altLang="en-US" sz="4400" dirty="0" smtClean="0">
                <a:solidFill>
                  <a:srgbClr val="FF0000"/>
                </a:solidFill>
                <a:latin typeface="华文行楷" pitchFamily="2" charset="-122"/>
                <a:ea typeface="华文行楷" pitchFamily="2" charset="-122"/>
              </a:rPr>
              <a:t>第二章   </a:t>
            </a:r>
            <a:r>
              <a:rPr lang="zh-CN" altLang="en-US" sz="4400" dirty="0">
                <a:solidFill>
                  <a:srgbClr val="FF0000"/>
                </a:solidFill>
                <a:latin typeface="华文行楷" pitchFamily="2" charset="-122"/>
                <a:ea typeface="华文行楷" pitchFamily="2" charset="-122"/>
              </a:rPr>
              <a:t>需求、供给和均衡价格</a:t>
            </a:r>
            <a:endParaRPr lang="zh-CN" altLang="en-US" sz="4400" dirty="0">
              <a:solidFill>
                <a:srgbClr val="FF0000"/>
              </a:solidFill>
            </a:endParaRPr>
          </a:p>
        </p:txBody>
      </p:sp>
      <p:sp>
        <p:nvSpPr>
          <p:cNvPr id="3" name="文本框 2"/>
          <p:cNvSpPr txBox="1"/>
          <p:nvPr/>
        </p:nvSpPr>
        <p:spPr>
          <a:xfrm>
            <a:off x="9018927" y="561131"/>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西方经济学</a:t>
            </a:r>
            <a:r>
              <a:rPr kumimoji="0" lang="en-US" altLang="zh-CN" sz="1400" b="0" i="1"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通识课</a:t>
            </a:r>
            <a:endParaRPr kumimoji="0" lang="zh-CN" altLang="en-US" sz="1400" b="0" i="1"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5760" y="3755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需求规律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34" name="Rectangle 57"/>
          <p:cNvSpPr>
            <a:spLocks noChangeArrowheads="1"/>
          </p:cNvSpPr>
          <p:nvPr/>
        </p:nvSpPr>
        <p:spPr bwMode="auto">
          <a:xfrm>
            <a:off x="4058920" y="551443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298822" y="1077626"/>
            <a:ext cx="9971158" cy="1569660"/>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rPr>
              <a:t>需求规律</a:t>
            </a:r>
            <a:endParaRPr lang="en-US" altLang="zh-CN" sz="2400" b="1"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       在影响需求的其他因素不变的情况下，某种商品的需求量与这种商品的价格之间存在着</a:t>
            </a:r>
            <a:r>
              <a:rPr lang="zh-CN" altLang="en-US" sz="2000" b="1" dirty="0">
                <a:solidFill>
                  <a:srgbClr val="009900"/>
                </a:solidFill>
                <a:latin typeface="微软雅黑" pitchFamily="34" charset="-122"/>
                <a:ea typeface="微软雅黑" pitchFamily="34" charset="-122"/>
              </a:rPr>
              <a:t>反向变动</a:t>
            </a:r>
            <a:r>
              <a:rPr lang="zh-CN" altLang="en-US" sz="2000" dirty="0" smtClean="0">
                <a:latin typeface="微软雅黑" pitchFamily="34" charset="-122"/>
                <a:ea typeface="微软雅黑" pitchFamily="34" charset="-122"/>
              </a:rPr>
              <a:t>关系。</a:t>
            </a:r>
            <a:endParaRPr lang="zh-CN" altLang="en-US" sz="2000" dirty="0">
              <a:latin typeface="微软雅黑" pitchFamily="34" charset="-122"/>
              <a:ea typeface="微软雅黑" pitchFamily="34" charset="-122"/>
            </a:endParaRPr>
          </a:p>
        </p:txBody>
      </p:sp>
      <p:sp>
        <p:nvSpPr>
          <p:cNvPr id="62" name="Line 4"/>
          <p:cNvSpPr>
            <a:spLocks noChangeShapeType="1"/>
          </p:cNvSpPr>
          <p:nvPr/>
        </p:nvSpPr>
        <p:spPr bwMode="auto">
          <a:xfrm>
            <a:off x="1859018" y="4751186"/>
            <a:ext cx="1984557" cy="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3497434" y="4401064"/>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1852696" y="5667273"/>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552939" y="575194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3843575" y="575194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1469386" y="387679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1852696" y="3667357"/>
            <a:ext cx="5452" cy="197810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V="1">
            <a:off x="6133855" y="4182683"/>
            <a:ext cx="2297" cy="150712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816873" y="3240623"/>
            <a:ext cx="2813784" cy="2896606"/>
            <a:chOff x="654" y="94"/>
            <a:chExt cx="1947" cy="1932"/>
          </a:xfrm>
        </p:grpSpPr>
        <p:sp>
          <p:nvSpPr>
            <p:cNvPr id="71" name="Rectangle 51"/>
            <p:cNvSpPr>
              <a:spLocks noChangeArrowheads="1"/>
            </p:cNvSpPr>
            <p:nvPr/>
          </p:nvSpPr>
          <p:spPr bwMode="auto">
            <a:xfrm>
              <a:off x="2409" y="183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endParaRPr lang="en-US" altLang="zh-CN" sz="1800" b="1" dirty="0">
                <a:effectLst>
                  <a:outerShdw blurRad="38100" dist="38100" dir="2700000" algn="tl">
                    <a:srgbClr val="C0C0C0"/>
                  </a:outerShdw>
                </a:effectLst>
              </a:endParaRPr>
            </a:p>
          </p:txBody>
        </p:sp>
        <p:sp>
          <p:nvSpPr>
            <p:cNvPr id="72" name="Rectangle 52"/>
            <p:cNvSpPr>
              <a:spLocks noChangeArrowheads="1"/>
            </p:cNvSpPr>
            <p:nvPr/>
          </p:nvSpPr>
          <p:spPr bwMode="auto">
            <a:xfrm>
              <a:off x="654" y="94"/>
              <a:ext cx="139" cy="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grpSp>
      <p:grpSp>
        <p:nvGrpSpPr>
          <p:cNvPr id="73" name="Group 95"/>
          <p:cNvGrpSpPr/>
          <p:nvPr/>
        </p:nvGrpSpPr>
        <p:grpSpPr bwMode="auto">
          <a:xfrm>
            <a:off x="8369041" y="3653674"/>
            <a:ext cx="2793585" cy="2321339"/>
            <a:chOff x="3045" y="2178"/>
            <a:chExt cx="2106" cy="2008"/>
          </a:xfrm>
        </p:grpSpPr>
        <p:sp>
          <p:nvSpPr>
            <p:cNvPr id="74" name="Rectangle 77"/>
            <p:cNvSpPr>
              <a:spLocks noChangeArrowheads="1"/>
            </p:cNvSpPr>
            <p:nvPr/>
          </p:nvSpPr>
          <p:spPr bwMode="auto">
            <a:xfrm>
              <a:off x="4368" y="3006"/>
              <a:ext cx="624"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endParaRPr lang="en-US" altLang="zh-CN" b="1" dirty="0">
                <a:effectLst>
                  <a:outerShdw blurRad="38100" dist="38100" dir="2700000" algn="tl">
                    <a:srgbClr val="C0C0C0"/>
                  </a:outerShdw>
                </a:effectLst>
              </a:endParaRPr>
            </a:p>
          </p:txBody>
        </p:sp>
        <p:sp>
          <p:nvSpPr>
            <p:cNvPr id="75" name="Rectangle 78"/>
            <p:cNvSpPr>
              <a:spLocks noChangeArrowheads="1"/>
            </p:cNvSpPr>
            <p:nvPr/>
          </p:nvSpPr>
          <p:spPr bwMode="auto">
            <a:xfrm>
              <a:off x="307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1839" cy="1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45" y="237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endParaRPr lang="en-US" altLang="zh-CN" b="1" dirty="0">
                <a:effectLst>
                  <a:outerShdw blurRad="38100" dist="38100" dir="2700000" algn="tl">
                    <a:srgbClr val="C0C0C0"/>
                  </a:outerShdw>
                </a:effectLst>
              </a:endParaRP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79" name="Rectangle 84"/>
            <p:cNvSpPr>
              <a:spLocks noChangeArrowheads="1"/>
            </p:cNvSpPr>
            <p:nvPr/>
          </p:nvSpPr>
          <p:spPr bwMode="auto">
            <a:xfrm>
              <a:off x="4800" y="3993"/>
              <a:ext cx="292"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80" name="Rectangle 87"/>
            <p:cNvSpPr>
              <a:spLocks noChangeArrowheads="1"/>
            </p:cNvSpPr>
            <p:nvPr/>
          </p:nvSpPr>
          <p:spPr bwMode="auto">
            <a:xfrm>
              <a:off x="417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sp>
          <p:nvSpPr>
            <p:cNvPr id="81" name="Line 88"/>
            <p:cNvSpPr>
              <a:spLocks noChangeShapeType="1"/>
            </p:cNvSpPr>
            <p:nvPr/>
          </p:nvSpPr>
          <p:spPr bwMode="auto">
            <a:xfrm flipV="1">
              <a:off x="3312" y="2178"/>
              <a:ext cx="0" cy="181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sp>
        <p:nvSpPr>
          <p:cNvPr id="82" name="Line 58"/>
          <p:cNvSpPr>
            <a:spLocks noChangeShapeType="1"/>
          </p:cNvSpPr>
          <p:nvPr/>
        </p:nvSpPr>
        <p:spPr bwMode="auto">
          <a:xfrm flipH="1" flipV="1">
            <a:off x="5123588" y="3701752"/>
            <a:ext cx="3671" cy="204128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5123588" y="5740361"/>
            <a:ext cx="2726499" cy="267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700454" y="4610459"/>
            <a:ext cx="407159" cy="369332"/>
          </a:xfrm>
          <a:prstGeom prst="rect">
            <a:avLst/>
          </a:prstGeom>
          <a:noFill/>
        </p:spPr>
        <p:txBody>
          <a:bodyPr wrap="square" rtlCol="0">
            <a:spAutoFit/>
          </a:bodyPr>
          <a:lstStyle/>
          <a:p>
            <a:r>
              <a:rPr lang="en-US" altLang="zh-CN" dirty="0"/>
              <a:t>D</a:t>
            </a:r>
            <a:endParaRPr lang="zh-CN" altLang="en-US" dirty="0"/>
          </a:p>
        </p:txBody>
      </p:sp>
      <p:sp>
        <p:nvSpPr>
          <p:cNvPr id="86" name="弧形 85"/>
          <p:cNvSpPr/>
          <p:nvPr/>
        </p:nvSpPr>
        <p:spPr>
          <a:xfrm rot="5400000">
            <a:off x="8129523" y="3095664"/>
            <a:ext cx="2263250" cy="1784214"/>
          </a:xfrm>
          <a:prstGeom prst="arc">
            <a:avLst/>
          </a:prstGeom>
          <a:ln w="28575" cmpd="sng"/>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dirty="0"/>
          </a:p>
        </p:txBody>
      </p:sp>
      <p:sp>
        <p:nvSpPr>
          <p:cNvPr id="87" name="文本框 86"/>
          <p:cNvSpPr txBox="1"/>
          <p:nvPr/>
        </p:nvSpPr>
        <p:spPr>
          <a:xfrm>
            <a:off x="1240997" y="2695121"/>
            <a:ext cx="4348480" cy="646331"/>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itchFamily="34" charset="-122"/>
                <a:ea typeface="微软雅黑" pitchFamily="34" charset="-122"/>
              </a:rPr>
              <a:t>需求规律的</a:t>
            </a:r>
            <a:r>
              <a:rPr lang="zh-CN" altLang="en-US" sz="2400" b="1" dirty="0" smtClean="0">
                <a:solidFill>
                  <a:srgbClr val="FF0000"/>
                </a:solidFill>
                <a:latin typeface="微软雅黑" pitchFamily="34" charset="-122"/>
                <a:ea typeface="微软雅黑" pitchFamily="34" charset="-122"/>
              </a:rPr>
              <a:t>特例</a:t>
            </a:r>
            <a:endParaRPr lang="zh-CN" altLang="en-US" sz="2400" b="1" dirty="0">
              <a:solidFill>
                <a:srgbClr val="FF0000"/>
              </a:solidFill>
              <a:latin typeface="微软雅黑" pitchFamily="34" charset="-122"/>
              <a:ea typeface="微软雅黑" pitchFamily="34" charset="-122"/>
            </a:endParaRPr>
          </a:p>
        </p:txBody>
      </p:sp>
      <p:sp>
        <p:nvSpPr>
          <p:cNvPr id="7" name="文本框 6"/>
          <p:cNvSpPr txBox="1"/>
          <p:nvPr/>
        </p:nvSpPr>
        <p:spPr>
          <a:xfrm>
            <a:off x="6040672" y="6118174"/>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2721639" y="6097876"/>
            <a:ext cx="841844" cy="369332"/>
          </a:xfrm>
          <a:prstGeom prst="rect">
            <a:avLst/>
          </a:prstGeom>
          <a:noFill/>
        </p:spPr>
        <p:txBody>
          <a:bodyPr wrap="square" rtlCol="0">
            <a:spAutoFit/>
          </a:bodyPr>
          <a:lstStyle/>
          <a:p>
            <a:r>
              <a:rPr lang="en-US" altLang="zh-CN" dirty="0"/>
              <a:t>(a)</a:t>
            </a:r>
            <a:endParaRPr lang="en-US" altLang="zh-CN" dirty="0"/>
          </a:p>
        </p:txBody>
      </p:sp>
      <p:sp>
        <p:nvSpPr>
          <p:cNvPr id="89" name="文本框 88"/>
          <p:cNvSpPr txBox="1"/>
          <p:nvPr/>
        </p:nvSpPr>
        <p:spPr>
          <a:xfrm>
            <a:off x="9575722" y="6118174"/>
            <a:ext cx="841844" cy="369332"/>
          </a:xfrm>
          <a:prstGeom prst="rect">
            <a:avLst/>
          </a:prstGeom>
          <a:noFill/>
        </p:spPr>
        <p:txBody>
          <a:bodyPr wrap="square" rtlCol="0">
            <a:spAutoFit/>
          </a:bodyPr>
          <a:lstStyle/>
          <a:p>
            <a:r>
              <a:rPr lang="en-US" altLang="zh-CN" dirty="0"/>
              <a:t>(c)</a:t>
            </a:r>
            <a:endParaRPr lang="en-US" altLang="zh-CN" dirty="0"/>
          </a:p>
        </p:txBody>
      </p:sp>
      <p:sp>
        <p:nvSpPr>
          <p:cNvPr id="111" name="Rectangle 11"/>
          <p:cNvSpPr>
            <a:spLocks noChangeArrowheads="1"/>
          </p:cNvSpPr>
          <p:nvPr/>
        </p:nvSpPr>
        <p:spPr bwMode="auto">
          <a:xfrm>
            <a:off x="4814276" y="574036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inVertical)">
                                      <p:cBhvr>
                                        <p:cTn id="34" dur="500"/>
                                        <p:tgtEl>
                                          <p:spTgt spid="62"/>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ppt_x"/>
                                          </p:val>
                                        </p:tav>
                                        <p:tav tm="100000">
                                          <p:val>
                                            <p:strVal val="#ppt_x"/>
                                          </p:val>
                                        </p:tav>
                                      </p:tavLst>
                                    </p:anim>
                                    <p:anim calcmode="lin" valueType="num">
                                      <p:cBhvr additive="base">
                                        <p:cTn id="3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1000"/>
                                        <p:tgtEl>
                                          <p:spTgt spid="82"/>
                                        </p:tgtEl>
                                      </p:cBhvr>
                                    </p:animEffect>
                                    <p:anim calcmode="lin" valueType="num">
                                      <p:cBhvr>
                                        <p:cTn id="44" dur="1000" fill="hold"/>
                                        <p:tgtEl>
                                          <p:spTgt spid="82"/>
                                        </p:tgtEl>
                                        <p:attrNameLst>
                                          <p:attrName>ppt_x</p:attrName>
                                        </p:attrNameLst>
                                      </p:cBhvr>
                                      <p:tavLst>
                                        <p:tav tm="0">
                                          <p:val>
                                            <p:strVal val="#ppt_x"/>
                                          </p:val>
                                        </p:tav>
                                        <p:tav tm="100000">
                                          <p:val>
                                            <p:strVal val="#ppt_x"/>
                                          </p:val>
                                        </p:tav>
                                      </p:tavLst>
                                    </p:anim>
                                    <p:anim calcmode="lin" valueType="num">
                                      <p:cBhvr>
                                        <p:cTn id="45" dur="1000" fill="hold"/>
                                        <p:tgtEl>
                                          <p:spTgt spid="8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1000"/>
                                        <p:tgtEl>
                                          <p:spTgt spid="83"/>
                                        </p:tgtEl>
                                      </p:cBhvr>
                                    </p:animEffect>
                                    <p:anim calcmode="lin" valueType="num">
                                      <p:cBhvr>
                                        <p:cTn id="49" dur="1000" fill="hold"/>
                                        <p:tgtEl>
                                          <p:spTgt spid="83"/>
                                        </p:tgtEl>
                                        <p:attrNameLst>
                                          <p:attrName>ppt_x</p:attrName>
                                        </p:attrNameLst>
                                      </p:cBhvr>
                                      <p:tavLst>
                                        <p:tav tm="0">
                                          <p:val>
                                            <p:strVal val="#ppt_x"/>
                                          </p:val>
                                        </p:tav>
                                        <p:tav tm="100000">
                                          <p:val>
                                            <p:strVal val="#ppt_x"/>
                                          </p:val>
                                        </p:tav>
                                      </p:tavLst>
                                    </p:anim>
                                    <p:anim calcmode="lin" valueType="num">
                                      <p:cBhvr>
                                        <p:cTn id="50" dur="1000" fill="hold"/>
                                        <p:tgtEl>
                                          <p:spTgt spid="8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fade">
                                      <p:cBhvr>
                                        <p:cTn id="53" dur="1000"/>
                                        <p:tgtEl>
                                          <p:spTgt spid="111"/>
                                        </p:tgtEl>
                                      </p:cBhvr>
                                    </p:animEffect>
                                    <p:anim calcmode="lin" valueType="num">
                                      <p:cBhvr>
                                        <p:cTn id="54" dur="1000" fill="hold"/>
                                        <p:tgtEl>
                                          <p:spTgt spid="111"/>
                                        </p:tgtEl>
                                        <p:attrNameLst>
                                          <p:attrName>ppt_x</p:attrName>
                                        </p:attrNameLst>
                                      </p:cBhvr>
                                      <p:tavLst>
                                        <p:tav tm="0">
                                          <p:val>
                                            <p:strVal val="#ppt_x"/>
                                          </p:val>
                                        </p:tav>
                                        <p:tav tm="100000">
                                          <p:val>
                                            <p:strVal val="#ppt_x"/>
                                          </p:val>
                                        </p:tav>
                                      </p:tavLst>
                                    </p:anim>
                                    <p:anim calcmode="lin" valueType="num">
                                      <p:cBhvr>
                                        <p:cTn id="55" dur="1000" fill="hold"/>
                                        <p:tgtEl>
                                          <p:spTgt spid="111"/>
                                        </p:tgtEl>
                                        <p:attrNameLst>
                                          <p:attrName>ppt_y</p:attrName>
                                        </p:attrNameLst>
                                      </p:cBhvr>
                                      <p:tavLst>
                                        <p:tav tm="0">
                                          <p:val>
                                            <p:strVal val="#ppt_y+.1"/>
                                          </p:val>
                                        </p:tav>
                                        <p:tav tm="100000">
                                          <p:val>
                                            <p:strVal val="#ppt_y"/>
                                          </p:val>
                                        </p:tav>
                                      </p:tavLst>
                                    </p:anim>
                                  </p:childTnLst>
                                </p:cTn>
                              </p:par>
                              <p:par>
                                <p:cTn id="56" presetID="9" presetClass="entr" presetSubtype="0" fill="hold" grpId="0" nodeType="withEffect" nodePh="1">
                                  <p:stCondLst>
                                    <p:cond delay="0"/>
                                  </p:stCondLst>
                                  <p:endCondLst>
                                    <p:cond evt="begin" delay="0">
                                      <p:tn val="56"/>
                                    </p:cond>
                                  </p:end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up)">
                                      <p:cBhvr>
                                        <p:cTn id="63" dur="500"/>
                                        <p:tgtEl>
                                          <p:spTgt spid="69"/>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 calcmode="lin" valueType="num">
                                      <p:cBhvr additive="base">
                                        <p:cTn id="66" dur="500" fill="hold"/>
                                        <p:tgtEl>
                                          <p:spTgt spid="84"/>
                                        </p:tgtEl>
                                        <p:attrNameLst>
                                          <p:attrName>ppt_x</p:attrName>
                                        </p:attrNameLst>
                                      </p:cBhvr>
                                      <p:tavLst>
                                        <p:tav tm="0">
                                          <p:val>
                                            <p:strVal val="#ppt_x"/>
                                          </p:val>
                                        </p:tav>
                                        <p:tav tm="100000">
                                          <p:val>
                                            <p:strVal val="#ppt_x"/>
                                          </p:val>
                                        </p:tav>
                                      </p:tavLst>
                                    </p:anim>
                                    <p:anim calcmode="lin" valueType="num">
                                      <p:cBhvr additive="base">
                                        <p:cTn id="67" dur="500" fill="hold"/>
                                        <p:tgtEl>
                                          <p:spTgt spid="84"/>
                                        </p:tgtEl>
                                        <p:attrNameLst>
                                          <p:attrName>ppt_y</p:attrName>
                                        </p:attrNameLst>
                                      </p:cBhvr>
                                      <p:tavLst>
                                        <p:tav tm="0">
                                          <p:val>
                                            <p:strVal val="1+#ppt_h/2"/>
                                          </p:val>
                                        </p:tav>
                                        <p:tav tm="100000">
                                          <p:val>
                                            <p:strVal val="#ppt_y"/>
                                          </p:val>
                                        </p:tav>
                                      </p:tavLst>
                                    </p:anim>
                                  </p:childTnLst>
                                </p:cTn>
                              </p:par>
                            </p:childTnLst>
                          </p:cTn>
                        </p:par>
                        <p:par>
                          <p:cTn id="68" fill="hold">
                            <p:stCondLst>
                              <p:cond delay="500"/>
                            </p:stCondLst>
                            <p:childTnLst>
                              <p:par>
                                <p:cTn id="69" presetID="18" presetClass="entr" presetSubtype="12"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strips(downLeft)">
                                      <p:cBhvr>
                                        <p:cTn id="71" dur="500"/>
                                        <p:tgtEl>
                                          <p:spTgt spid="70"/>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3" fill="hold"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strips(upRight)">
                                      <p:cBhvr>
                                        <p:cTn id="76" dur="500"/>
                                        <p:tgtEl>
                                          <p:spTgt spid="73"/>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1)">
                                      <p:cBhvr>
                                        <p:cTn id="79"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62" grpId="0" animBg="1"/>
      <p:bldP spid="63" grpId="0"/>
      <p:bldP spid="64" grpId="0" animBg="1"/>
      <p:bldP spid="65" grpId="0"/>
      <p:bldP spid="66" grpId="0"/>
      <p:bldP spid="67" grpId="0"/>
      <p:bldP spid="68" grpId="0" animBg="1"/>
      <p:bldP spid="82" grpId="0" animBg="1"/>
      <p:bldP spid="83" grpId="0" animBg="1"/>
      <p:bldP spid="84" grpId="0"/>
      <p:bldP spid="86" grpId="0" animBg="1"/>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影响需求的其他因素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p:nvPr/>
        </p:nvSpPr>
        <p:spPr>
          <a:xfrm>
            <a:off x="3348937" y="2675161"/>
            <a:ext cx="8251825" cy="4126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endParaRPr lang="zh-CN" altLang="en-US" dirty="0"/>
          </a:p>
        </p:txBody>
      </p:sp>
      <p:sp>
        <p:nvSpPr>
          <p:cNvPr id="26" name="内容占位符 2"/>
          <p:cNvSpPr txBox="1">
            <a:spLocks noChangeArrowheads="1"/>
          </p:cNvSpPr>
          <p:nvPr/>
        </p:nvSpPr>
        <p:spPr>
          <a:xfrm>
            <a:off x="1599818" y="1456348"/>
            <a:ext cx="8585929" cy="3142431"/>
          </a:xfrm>
          <a:prstGeom prst="rect">
            <a:avLst/>
          </a:prstGeom>
        </p:spPr>
        <p:txBody>
          <a:bodyPr vert="horz" lIns="68580" tIns="34291" rIns="68580" bIns="34291"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defTabSz="457200">
              <a:lnSpc>
                <a:spcPct val="150000"/>
              </a:lnSpc>
              <a:buNone/>
            </a:pPr>
            <a:r>
              <a:rPr lang="zh-CN" altLang="en-US" sz="2000" dirty="0">
                <a:latin typeface="微软雅黑" pitchFamily="34" charset="-122"/>
                <a:ea typeface="微软雅黑" pitchFamily="34" charset="-122"/>
                <a:sym typeface="黑体" pitchFamily="49" charset="-122"/>
              </a:rPr>
              <a:t>影响需求量的其他因素：消费者偏好、消费者收入水平 、其他相关商品的价格、消费者预期</a:t>
            </a:r>
            <a:endParaRPr lang="en-US" altLang="zh-CN" sz="2000" dirty="0">
              <a:latin typeface="微软雅黑" pitchFamily="34" charset="-122"/>
              <a:ea typeface="微软雅黑" pitchFamily="34" charset="-122"/>
              <a:sym typeface="黑体" pitchFamily="49" charset="-122"/>
            </a:endParaRPr>
          </a:p>
        </p:txBody>
      </p:sp>
      <p:pic>
        <p:nvPicPr>
          <p:cNvPr id="27" name="图片 26"/>
          <p:cNvPicPr>
            <a:picLocks noChangeAspect="1"/>
          </p:cNvPicPr>
          <p:nvPr/>
        </p:nvPicPr>
        <p:blipFill>
          <a:blip r:embed="rId1" cstate="print">
            <a:grayscl/>
          </a:blip>
          <a:srcRect/>
          <a:stretch>
            <a:fillRect/>
          </a:stretch>
        </p:blipFill>
        <p:spPr>
          <a:xfrm>
            <a:off x="2300536" y="2707217"/>
            <a:ext cx="3708048" cy="2960783"/>
          </a:xfrm>
          <a:prstGeom prst="rect">
            <a:avLst/>
          </a:prstGeom>
        </p:spPr>
      </p:pic>
      <p:pic>
        <p:nvPicPr>
          <p:cNvPr id="28" name="图片 27"/>
          <p:cNvPicPr>
            <a:picLocks noChangeAspect="1"/>
          </p:cNvPicPr>
          <p:nvPr/>
        </p:nvPicPr>
        <p:blipFill>
          <a:blip r:embed="rId2" cstate="print">
            <a:grayscl/>
          </a:blip>
          <a:srcRect/>
          <a:stretch>
            <a:fillRect/>
          </a:stretch>
        </p:blipFill>
        <p:spPr>
          <a:xfrm>
            <a:off x="6330248" y="2601525"/>
            <a:ext cx="3528392" cy="3050595"/>
          </a:xfrm>
          <a:prstGeom prst="rect">
            <a:avLst/>
          </a:prstGeom>
        </p:spPr>
      </p:pic>
      <p:sp>
        <p:nvSpPr>
          <p:cNvPr id="29" name="文本框 28"/>
          <p:cNvSpPr txBox="1"/>
          <p:nvPr/>
        </p:nvSpPr>
        <p:spPr>
          <a:xfrm>
            <a:off x="2534216" y="5893861"/>
            <a:ext cx="3708048" cy="412421"/>
          </a:xfrm>
          <a:prstGeom prst="rect">
            <a:avLst/>
          </a:prstGeom>
          <a:noFill/>
        </p:spPr>
        <p:txBody>
          <a:bodyPr wrap="square" rtlCol="0">
            <a:spAutoFit/>
          </a:bodyPr>
          <a:lstStyle/>
          <a:p>
            <a:pPr>
              <a:lnSpc>
                <a:spcPct val="130000"/>
              </a:lnSpc>
            </a:pPr>
            <a:r>
              <a:rPr lang="zh-CN" altLang="en-US" sz="1600" dirty="0">
                <a:latin typeface="Arial" charset="0"/>
                <a:ea typeface="微软雅黑" pitchFamily="34" charset="-122"/>
              </a:rPr>
              <a:t>收入水平的变化对需求的影响</a:t>
            </a:r>
            <a:endParaRPr lang="zh-CN" altLang="en-US" sz="1600" dirty="0">
              <a:latin typeface="Arial" charset="0"/>
              <a:ea typeface="微软雅黑" pitchFamily="34" charset="-122"/>
            </a:endParaRPr>
          </a:p>
        </p:txBody>
      </p:sp>
      <p:sp>
        <p:nvSpPr>
          <p:cNvPr id="30" name="文本框 29"/>
          <p:cNvSpPr txBox="1"/>
          <p:nvPr/>
        </p:nvSpPr>
        <p:spPr>
          <a:xfrm>
            <a:off x="6802118" y="5894922"/>
            <a:ext cx="3383627" cy="412421"/>
          </a:xfrm>
          <a:prstGeom prst="rect">
            <a:avLst/>
          </a:prstGeom>
          <a:noFill/>
        </p:spPr>
        <p:txBody>
          <a:bodyPr wrap="square" rtlCol="0">
            <a:spAutoFit/>
          </a:bodyPr>
          <a:lstStyle/>
          <a:p>
            <a:pPr>
              <a:lnSpc>
                <a:spcPct val="130000"/>
              </a:lnSpc>
            </a:pPr>
            <a:r>
              <a:rPr lang="zh-CN" altLang="en-US" sz="1600" dirty="0">
                <a:latin typeface="Arial" charset="0"/>
                <a:ea typeface="微软雅黑" pitchFamily="34" charset="-122"/>
              </a:rPr>
              <a:t>电和天然气之间的选择</a:t>
            </a:r>
            <a:endParaRPr lang="zh-CN" altLang="en-US" sz="1600" dirty="0">
              <a:latin typeface="Arial" charset="0"/>
              <a:ea typeface="微软雅黑" pitchFamily="34" charset="-122"/>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544557" y="1421134"/>
              <a:ext cx="951356" cy="589473"/>
            </p14:xfrm>
          </p:contentPart>
        </mc:Choice>
        <mc:Fallback xmlns="">
          <p:pic>
            <p:nvPicPr>
              <p:cNvPr id="2" name="墨迹 1"/>
            </p:nvPicPr>
            <p:blipFill>
              <a:blip r:embed="rId4"/>
            </p:blipFill>
            <p:spPr>
              <a:xfrm>
                <a:off x="4544557" y="1421134"/>
                <a:ext cx="951356" cy="58947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6198453" y="1318547"/>
              <a:ext cx="1324581" cy="728617"/>
            </p14:xfrm>
          </p:contentPart>
        </mc:Choice>
        <mc:Fallback xmlns="">
          <p:pic>
            <p:nvPicPr>
              <p:cNvPr id="3" name="墨迹 2"/>
            </p:nvPicPr>
            <p:blipFill>
              <a:blip r:embed="rId6"/>
            </p:blipFill>
            <p:spPr>
              <a:xfrm>
                <a:off x="6198453" y="1318547"/>
                <a:ext cx="1324581" cy="72861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8547572" y="1352590"/>
              <a:ext cx="1185536" cy="665328"/>
            </p14:xfrm>
          </p:contentPart>
        </mc:Choice>
        <mc:Fallback xmlns="">
          <p:pic>
            <p:nvPicPr>
              <p:cNvPr id="7" name="墨迹 6"/>
            </p:nvPicPr>
            <p:blipFill>
              <a:blip r:embed="rId8"/>
            </p:blipFill>
            <p:spPr>
              <a:xfrm>
                <a:off x="8547572" y="1352590"/>
                <a:ext cx="1185536" cy="66532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2385709" y="1857070"/>
              <a:ext cx="1277928" cy="672640"/>
            </p14:xfrm>
          </p:contentPart>
        </mc:Choice>
        <mc:Fallback xmlns="">
          <p:pic>
            <p:nvPicPr>
              <p:cNvPr id="8" name="墨迹 7"/>
            </p:nvPicPr>
            <p:blipFill>
              <a:blip r:embed="rId10"/>
            </p:blipFill>
            <p:spPr>
              <a:xfrm>
                <a:off x="2385709" y="1857070"/>
                <a:ext cx="1277928" cy="672640"/>
              </a:xfrm>
              <a:prstGeom prst="rect"/>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5374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需求量的变动和需求的变动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0" name="Line 74"/>
          <p:cNvSpPr>
            <a:spLocks noChangeShapeType="1"/>
          </p:cNvSpPr>
          <p:nvPr/>
        </p:nvSpPr>
        <p:spPr bwMode="auto">
          <a:xfrm>
            <a:off x="7279640" y="3332466"/>
            <a:ext cx="19050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Line 52"/>
          <p:cNvSpPr>
            <a:spLocks noChangeShapeType="1"/>
          </p:cNvSpPr>
          <p:nvPr/>
        </p:nvSpPr>
        <p:spPr bwMode="auto">
          <a:xfrm>
            <a:off x="2707640" y="3408666"/>
            <a:ext cx="21336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 name="Line 5"/>
          <p:cNvSpPr>
            <a:spLocks noChangeShapeType="1"/>
          </p:cNvSpPr>
          <p:nvPr/>
        </p:nvSpPr>
        <p:spPr bwMode="auto">
          <a:xfrm flipH="1" flipV="1">
            <a:off x="2326640" y="3046716"/>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6" name="Line 6"/>
          <p:cNvSpPr>
            <a:spLocks noChangeShapeType="1"/>
          </p:cNvSpPr>
          <p:nvPr/>
        </p:nvSpPr>
        <p:spPr bwMode="auto">
          <a:xfrm flipV="1">
            <a:off x="2326640" y="5389866"/>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7" name="Rectangle 7" descr="5%"/>
          <p:cNvSpPr>
            <a:spLocks noChangeArrowheads="1"/>
          </p:cNvSpPr>
          <p:nvPr/>
        </p:nvSpPr>
        <p:spPr bwMode="auto">
          <a:xfrm>
            <a:off x="1945640" y="30467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18" name="Rectangle 8" descr="5%"/>
          <p:cNvSpPr>
            <a:spLocks noChangeArrowheads="1"/>
          </p:cNvSpPr>
          <p:nvPr/>
        </p:nvSpPr>
        <p:spPr bwMode="auto">
          <a:xfrm>
            <a:off x="2021840" y="54089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19" name="Rectangle 9" descr="5%"/>
          <p:cNvSpPr>
            <a:spLocks noChangeArrowheads="1"/>
          </p:cNvSpPr>
          <p:nvPr/>
        </p:nvSpPr>
        <p:spPr bwMode="auto">
          <a:xfrm>
            <a:off x="5146040" y="546606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20" name="Rectangle 21" descr="5%"/>
          <p:cNvSpPr>
            <a:spLocks noChangeArrowheads="1"/>
          </p:cNvSpPr>
          <p:nvPr/>
        </p:nvSpPr>
        <p:spPr bwMode="auto">
          <a:xfrm>
            <a:off x="4841240"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000000"/>
                </a:solidFill>
                <a:effectLst>
                  <a:outerShdw blurRad="38100" dist="38100" dir="2700000" algn="tl">
                    <a:srgbClr val="C0C0C0"/>
                  </a:outerShdw>
                </a:effectLst>
              </a:rPr>
              <a:t>Q</a:t>
            </a:r>
            <a:r>
              <a:rPr lang="en-US" altLang="zh-CN" sz="1800" b="1" baseline="-25000">
                <a:solidFill>
                  <a:srgbClr val="000000"/>
                </a:solidFill>
                <a:effectLst>
                  <a:outerShdw blurRad="38100" dist="38100" dir="2700000" algn="tl">
                    <a:srgbClr val="C0C0C0"/>
                  </a:outerShdw>
                </a:effectLst>
              </a:rPr>
              <a:t>d</a:t>
            </a:r>
            <a:endParaRPr lang="en-US" altLang="zh-CN" sz="1800" b="1">
              <a:solidFill>
                <a:srgbClr val="000000"/>
              </a:solidFill>
              <a:effectLst>
                <a:outerShdw blurRad="38100" dist="38100" dir="2700000" algn="tl">
                  <a:srgbClr val="C0C0C0"/>
                </a:outerShdw>
              </a:effectLst>
            </a:endParaRPr>
          </a:p>
        </p:txBody>
      </p:sp>
      <p:sp>
        <p:nvSpPr>
          <p:cNvPr id="21" name="Line 23"/>
          <p:cNvSpPr>
            <a:spLocks noChangeShapeType="1"/>
          </p:cNvSpPr>
          <p:nvPr/>
        </p:nvSpPr>
        <p:spPr bwMode="auto">
          <a:xfrm>
            <a:off x="2326640" y="4094466"/>
            <a:ext cx="1371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Rectangle 24"/>
          <p:cNvSpPr>
            <a:spLocks noChangeArrowheads="1"/>
          </p:cNvSpPr>
          <p:nvPr/>
        </p:nvSpPr>
        <p:spPr bwMode="auto">
          <a:xfrm>
            <a:off x="2021840" y="3942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3" name="Line 32"/>
          <p:cNvSpPr>
            <a:spLocks noChangeShapeType="1"/>
          </p:cNvSpPr>
          <p:nvPr/>
        </p:nvSpPr>
        <p:spPr bwMode="auto">
          <a:xfrm>
            <a:off x="4307840" y="4494516"/>
            <a:ext cx="0" cy="91440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Rectangle 34"/>
          <p:cNvSpPr>
            <a:spLocks noChangeArrowheads="1"/>
          </p:cNvSpPr>
          <p:nvPr/>
        </p:nvSpPr>
        <p:spPr bwMode="auto">
          <a:xfrm>
            <a:off x="3469640" y="548511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5" name="Line 35"/>
          <p:cNvSpPr>
            <a:spLocks noChangeShapeType="1"/>
          </p:cNvSpPr>
          <p:nvPr/>
        </p:nvSpPr>
        <p:spPr bwMode="auto">
          <a:xfrm flipV="1">
            <a:off x="3622040"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42"/>
          <p:cNvSpPr>
            <a:spLocks noChangeShapeType="1"/>
          </p:cNvSpPr>
          <p:nvPr/>
        </p:nvSpPr>
        <p:spPr bwMode="auto">
          <a:xfrm>
            <a:off x="2326640" y="4551666"/>
            <a:ext cx="19812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Rectangle 43"/>
          <p:cNvSpPr>
            <a:spLocks noChangeArrowheads="1"/>
          </p:cNvSpPr>
          <p:nvPr/>
        </p:nvSpPr>
        <p:spPr bwMode="auto">
          <a:xfrm>
            <a:off x="2021840" y="44754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sp>
        <p:nvSpPr>
          <p:cNvPr id="28" name="Rectangle 44"/>
          <p:cNvSpPr>
            <a:spLocks noChangeArrowheads="1"/>
          </p:cNvSpPr>
          <p:nvPr/>
        </p:nvSpPr>
        <p:spPr bwMode="auto">
          <a:xfrm>
            <a:off x="4231640" y="5466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29"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31640" y="4475466"/>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3303" y="4018266"/>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6"/>
          <p:cNvSpPr>
            <a:spLocks noChangeShapeType="1"/>
          </p:cNvSpPr>
          <p:nvPr/>
        </p:nvSpPr>
        <p:spPr bwMode="auto">
          <a:xfrm>
            <a:off x="3698240" y="3789666"/>
            <a:ext cx="685800" cy="43815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48" descr="10%"/>
          <p:cNvSpPr>
            <a:spLocks noChangeArrowheads="1"/>
          </p:cNvSpPr>
          <p:nvPr/>
        </p:nvSpPr>
        <p:spPr bwMode="auto">
          <a:xfrm>
            <a:off x="1945640" y="1656066"/>
            <a:ext cx="3733800"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a:latin typeface="微软雅黑" pitchFamily="34" charset="-122"/>
                <a:ea typeface="微软雅黑" pitchFamily="34" charset="-122"/>
              </a:rPr>
              <a:t>需求量的变动</a:t>
            </a:r>
            <a:endParaRPr lang="zh-CN" altLang="en-US" sz="2400" dirty="0">
              <a:latin typeface="微软雅黑" pitchFamily="34" charset="-122"/>
              <a:ea typeface="微软雅黑" pitchFamily="34" charset="-122"/>
            </a:endParaRPr>
          </a:p>
        </p:txBody>
      </p:sp>
      <p:sp>
        <p:nvSpPr>
          <p:cNvPr id="33" name="Rectangle 49"/>
          <p:cNvSpPr>
            <a:spLocks noChangeArrowheads="1"/>
          </p:cNvSpPr>
          <p:nvPr/>
        </p:nvSpPr>
        <p:spPr bwMode="auto">
          <a:xfrm>
            <a:off x="3563303" y="2418066"/>
            <a:ext cx="17351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b="1" dirty="0">
                <a:solidFill>
                  <a:srgbClr val="008000"/>
                </a:solidFill>
                <a:latin typeface="微软雅黑" pitchFamily="34" charset="-122"/>
                <a:ea typeface="微软雅黑" pitchFamily="34" charset="-122"/>
              </a:rPr>
              <a:t>商品自身价格变动引起的需求数量的变动</a:t>
            </a:r>
            <a:endParaRPr lang="zh-CN" altLang="en-US" b="1" dirty="0">
              <a:solidFill>
                <a:srgbClr val="008000"/>
              </a:solidFill>
              <a:latin typeface="微软雅黑" pitchFamily="34" charset="-122"/>
              <a:ea typeface="微软雅黑" pitchFamily="34" charset="-122"/>
            </a:endParaRPr>
          </a:p>
        </p:txBody>
      </p:sp>
      <p:sp>
        <p:nvSpPr>
          <p:cNvPr id="34" name="Rectangle 50"/>
          <p:cNvSpPr>
            <a:spLocks noChangeArrowheads="1"/>
          </p:cNvSpPr>
          <p:nvPr/>
        </p:nvSpPr>
        <p:spPr bwMode="auto">
          <a:xfrm>
            <a:off x="1945640" y="2189466"/>
            <a:ext cx="3733800"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Line 53"/>
          <p:cNvSpPr>
            <a:spLocks noChangeShapeType="1"/>
          </p:cNvSpPr>
          <p:nvPr/>
        </p:nvSpPr>
        <p:spPr bwMode="auto">
          <a:xfrm>
            <a:off x="6670040" y="3484866"/>
            <a:ext cx="1828800" cy="14478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54"/>
          <p:cNvSpPr>
            <a:spLocks noChangeShapeType="1"/>
          </p:cNvSpPr>
          <p:nvPr/>
        </p:nvSpPr>
        <p:spPr bwMode="auto">
          <a:xfrm flipH="1" flipV="1">
            <a:off x="6517640" y="3046716"/>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7" name="Line 55"/>
          <p:cNvSpPr>
            <a:spLocks noChangeShapeType="1"/>
          </p:cNvSpPr>
          <p:nvPr/>
        </p:nvSpPr>
        <p:spPr bwMode="auto">
          <a:xfrm flipV="1">
            <a:off x="6517640" y="5389866"/>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8" name="Rectangle 56" descr="5%"/>
          <p:cNvSpPr>
            <a:spLocks noChangeArrowheads="1"/>
          </p:cNvSpPr>
          <p:nvPr/>
        </p:nvSpPr>
        <p:spPr bwMode="auto">
          <a:xfrm>
            <a:off x="6136640" y="30467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39" name="Rectangle 57" descr="5%"/>
          <p:cNvSpPr>
            <a:spLocks noChangeArrowheads="1"/>
          </p:cNvSpPr>
          <p:nvPr/>
        </p:nvSpPr>
        <p:spPr bwMode="auto">
          <a:xfrm>
            <a:off x="6212840" y="54089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0" name="Rectangle 58" descr="5%"/>
          <p:cNvSpPr>
            <a:spLocks noChangeArrowheads="1"/>
          </p:cNvSpPr>
          <p:nvPr/>
        </p:nvSpPr>
        <p:spPr bwMode="auto">
          <a:xfrm>
            <a:off x="9337040" y="546606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41" name="Rectangle 59" descr="5%"/>
          <p:cNvSpPr>
            <a:spLocks noChangeArrowheads="1"/>
          </p:cNvSpPr>
          <p:nvPr/>
        </p:nvSpPr>
        <p:spPr bwMode="auto">
          <a:xfrm>
            <a:off x="8270240"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d1</a:t>
            </a:r>
            <a:endParaRPr lang="en-US" altLang="zh-CN" sz="1800" b="1">
              <a:solidFill>
                <a:srgbClr val="CC0000"/>
              </a:solidFill>
              <a:effectLst>
                <a:outerShdw blurRad="38100" dist="38100" dir="2700000" algn="tl">
                  <a:srgbClr val="C0C0C0"/>
                </a:outerShdw>
              </a:effectLst>
            </a:endParaRPr>
          </a:p>
        </p:txBody>
      </p:sp>
      <p:sp>
        <p:nvSpPr>
          <p:cNvPr id="42" name="Line 60"/>
          <p:cNvSpPr>
            <a:spLocks noChangeShapeType="1"/>
          </p:cNvSpPr>
          <p:nvPr/>
        </p:nvSpPr>
        <p:spPr bwMode="auto">
          <a:xfrm>
            <a:off x="6517640" y="4094466"/>
            <a:ext cx="1752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Rectangle 61"/>
          <p:cNvSpPr>
            <a:spLocks noChangeArrowheads="1"/>
          </p:cNvSpPr>
          <p:nvPr/>
        </p:nvSpPr>
        <p:spPr bwMode="auto">
          <a:xfrm>
            <a:off x="6212840" y="3942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0000"/>
                </a:solidFill>
                <a:effectLst>
                  <a:outerShdw blurRad="38100" dist="38100" dir="2700000" algn="tl">
                    <a:srgbClr val="C0C0C0"/>
                  </a:outerShdw>
                </a:effectLst>
              </a:rPr>
              <a:t>P</a:t>
            </a:r>
            <a:r>
              <a:rPr lang="en-US" altLang="zh-CN" sz="1800" b="1" baseline="-25000">
                <a:solidFill>
                  <a:srgbClr val="000000"/>
                </a:solidFill>
                <a:effectLst>
                  <a:outerShdw blurRad="38100" dist="38100" dir="2700000" algn="tl">
                    <a:srgbClr val="C0C0C0"/>
                  </a:outerShdw>
                </a:effectLst>
              </a:rPr>
              <a:t>1</a:t>
            </a:r>
            <a:endParaRPr lang="en-US" altLang="zh-CN" sz="1800" b="1">
              <a:solidFill>
                <a:srgbClr val="000000"/>
              </a:solidFill>
              <a:effectLst>
                <a:outerShdw blurRad="38100" dist="38100" dir="2700000" algn="tl">
                  <a:srgbClr val="C0C0C0"/>
                </a:outerShdw>
              </a:effectLst>
            </a:endParaRPr>
          </a:p>
        </p:txBody>
      </p:sp>
      <p:sp>
        <p:nvSpPr>
          <p:cNvPr id="44" name="Line 62"/>
          <p:cNvSpPr>
            <a:spLocks noChangeShapeType="1"/>
          </p:cNvSpPr>
          <p:nvPr/>
        </p:nvSpPr>
        <p:spPr bwMode="auto">
          <a:xfrm>
            <a:off x="8270240"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Rectangle 63"/>
          <p:cNvSpPr>
            <a:spLocks noChangeArrowheads="1"/>
          </p:cNvSpPr>
          <p:nvPr/>
        </p:nvSpPr>
        <p:spPr bwMode="auto">
          <a:xfrm>
            <a:off x="7355840" y="548511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46" name="Line 64"/>
          <p:cNvSpPr>
            <a:spLocks noChangeShapeType="1"/>
          </p:cNvSpPr>
          <p:nvPr/>
        </p:nvSpPr>
        <p:spPr bwMode="auto">
          <a:xfrm flipV="1">
            <a:off x="7432040"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67"/>
          <p:cNvSpPr>
            <a:spLocks noChangeArrowheads="1"/>
          </p:cNvSpPr>
          <p:nvPr/>
        </p:nvSpPr>
        <p:spPr bwMode="auto">
          <a:xfrm>
            <a:off x="8117840" y="5466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48" name="Picture 68"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94040" y="4018266"/>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9"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55840" y="4018266"/>
            <a:ext cx="134938" cy="134938"/>
          </a:xfrm>
          <a:prstGeom prst="rect">
            <a:avLst/>
          </a:prstGeom>
          <a:noFill/>
          <a:extLst>
            <a:ext uri="{909E8E84-426E-40DD-AFC4-6F175D3DCCD1}">
              <a14:hiddenFill xmlns:a14="http://schemas.microsoft.com/office/drawing/2010/main">
                <a:solidFill>
                  <a:srgbClr val="FFFFFF"/>
                </a:solidFill>
              </a14:hiddenFill>
            </a:ext>
          </a:extLst>
        </p:spPr>
      </p:pic>
      <p:sp>
        <p:nvSpPr>
          <p:cNvPr id="50" name="Line 70"/>
          <p:cNvSpPr>
            <a:spLocks noChangeShapeType="1"/>
          </p:cNvSpPr>
          <p:nvPr/>
        </p:nvSpPr>
        <p:spPr bwMode="auto">
          <a:xfrm>
            <a:off x="7127240" y="3713466"/>
            <a:ext cx="609600" cy="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1" descr="10%"/>
          <p:cNvSpPr>
            <a:spLocks noChangeArrowheads="1"/>
          </p:cNvSpPr>
          <p:nvPr/>
        </p:nvSpPr>
        <p:spPr bwMode="auto">
          <a:xfrm>
            <a:off x="6136640" y="1656066"/>
            <a:ext cx="3733800"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a:solidFill>
                  <a:srgbClr val="008000"/>
                </a:solidFill>
                <a:latin typeface="微软雅黑" pitchFamily="34" charset="-122"/>
                <a:ea typeface="微软雅黑" pitchFamily="34" charset="-122"/>
              </a:rPr>
              <a:t>需求的变动</a:t>
            </a:r>
            <a:endParaRPr lang="zh-CN" altLang="en-US" sz="2400" dirty="0">
              <a:solidFill>
                <a:srgbClr val="008000"/>
              </a:solidFill>
              <a:latin typeface="微软雅黑" pitchFamily="34" charset="-122"/>
              <a:ea typeface="微软雅黑" pitchFamily="34" charset="-122"/>
            </a:endParaRPr>
          </a:p>
        </p:txBody>
      </p:sp>
      <p:sp>
        <p:nvSpPr>
          <p:cNvPr id="52" name="Rectangle 72"/>
          <p:cNvSpPr>
            <a:spLocks noChangeArrowheads="1"/>
          </p:cNvSpPr>
          <p:nvPr/>
        </p:nvSpPr>
        <p:spPr bwMode="auto">
          <a:xfrm>
            <a:off x="7879644" y="2418066"/>
            <a:ext cx="1647896"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b="1" dirty="0">
                <a:latin typeface="微软雅黑" pitchFamily="34" charset="-122"/>
                <a:ea typeface="微软雅黑" pitchFamily="34" charset="-122"/>
              </a:rPr>
              <a:t>其他因素</a:t>
            </a:r>
            <a:endParaRPr lang="zh-CN" altLang="en-US" b="1" dirty="0">
              <a:latin typeface="微软雅黑" pitchFamily="34" charset="-122"/>
              <a:ea typeface="微软雅黑" pitchFamily="34" charset="-122"/>
            </a:endParaRPr>
          </a:p>
          <a:p>
            <a:pPr algn="dist"/>
            <a:r>
              <a:rPr lang="zh-CN" altLang="en-US" b="1" dirty="0">
                <a:latin typeface="微软雅黑" pitchFamily="34" charset="-122"/>
                <a:ea typeface="微软雅黑" pitchFamily="34" charset="-122"/>
              </a:rPr>
              <a:t>变动引起的需求数量的变动</a:t>
            </a:r>
            <a:endParaRPr lang="zh-CN" altLang="en-US" b="1" dirty="0">
              <a:latin typeface="微软雅黑" pitchFamily="34" charset="-122"/>
              <a:ea typeface="微软雅黑" pitchFamily="34" charset="-122"/>
            </a:endParaRPr>
          </a:p>
        </p:txBody>
      </p:sp>
      <p:sp>
        <p:nvSpPr>
          <p:cNvPr id="53" name="Rectangle 73"/>
          <p:cNvSpPr>
            <a:spLocks noChangeArrowheads="1"/>
          </p:cNvSpPr>
          <p:nvPr/>
        </p:nvSpPr>
        <p:spPr bwMode="auto">
          <a:xfrm>
            <a:off x="6136640" y="2189466"/>
            <a:ext cx="3733800"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 name="Rectangle 75" descr="5%"/>
          <p:cNvSpPr>
            <a:spLocks noChangeArrowheads="1"/>
          </p:cNvSpPr>
          <p:nvPr/>
        </p:nvSpPr>
        <p:spPr bwMode="auto">
          <a:xfrm>
            <a:off x="8956040"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d2</a:t>
            </a:r>
            <a:endParaRPr lang="en-US" altLang="zh-CN" sz="1800" b="1">
              <a:solidFill>
                <a:srgbClr val="CC0000"/>
              </a:solidFill>
              <a:effectLst>
                <a:outerShdw blurRad="38100" dist="38100" dir="2700000" algn="tl">
                  <a:srgbClr val="C0C0C0"/>
                </a:outerShdw>
              </a:effectLst>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705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cs typeface="+mn-cs"/>
                <a:sym typeface="+mn-ea"/>
              </a:rPr>
              <a:t>从单个消费者的需求到市场需求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34" name="Rectangle 57"/>
          <p:cNvSpPr>
            <a:spLocks noChangeArrowheads="1"/>
          </p:cNvSpPr>
          <p:nvPr/>
        </p:nvSpPr>
        <p:spPr bwMode="auto">
          <a:xfrm>
            <a:off x="3678060" y="3484851"/>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62" name="Line 4"/>
          <p:cNvSpPr>
            <a:spLocks noChangeShapeType="1"/>
          </p:cNvSpPr>
          <p:nvPr/>
        </p:nvSpPr>
        <p:spPr bwMode="auto">
          <a:xfrm>
            <a:off x="1401173" y="2721602"/>
            <a:ext cx="1367510" cy="1469483"/>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367908" y="3133609"/>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1422095" y="4217249"/>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115721" y="419108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3444053" y="42172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1042370" y="2128140"/>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1410357" y="1976817"/>
            <a:ext cx="17190" cy="224043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H="1" flipV="1">
            <a:off x="4650878" y="2759451"/>
            <a:ext cx="1649159" cy="1458315"/>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387679" y="2259496"/>
            <a:ext cx="3340142" cy="2309416"/>
            <a:chOff x="620" y="651"/>
            <a:chExt cx="1066" cy="1361"/>
          </a:xfrm>
        </p:grpSpPr>
        <p:sp>
          <p:nvSpPr>
            <p:cNvPr id="71" name="Rectangle 51"/>
            <p:cNvSpPr>
              <a:spLocks noChangeArrowheads="1"/>
            </p:cNvSpPr>
            <p:nvPr/>
          </p:nvSpPr>
          <p:spPr bwMode="auto">
            <a:xfrm>
              <a:off x="1494" y="18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endParaRPr lang="en-US" altLang="zh-CN" sz="1800" b="1" dirty="0">
                <a:solidFill>
                  <a:srgbClr val="009900"/>
                </a:solidFill>
                <a:effectLst>
                  <a:outerShdw blurRad="38100" dist="38100" dir="2700000" algn="tl">
                    <a:srgbClr val="C0C0C0"/>
                  </a:outerShdw>
                </a:effectLst>
              </a:endParaRPr>
            </a:p>
          </p:txBody>
        </p:sp>
        <p:sp>
          <p:nvSpPr>
            <p:cNvPr id="72" name="Rectangle 52"/>
            <p:cNvSpPr>
              <a:spLocks noChangeArrowheads="1"/>
            </p:cNvSpPr>
            <p:nvPr/>
          </p:nvSpPr>
          <p:spPr bwMode="auto">
            <a:xfrm>
              <a:off x="620" y="65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P</a:t>
              </a:r>
              <a:endParaRPr lang="en-US" altLang="zh-CN" sz="1800" b="1" dirty="0">
                <a:solidFill>
                  <a:srgbClr val="009900"/>
                </a:solidFill>
                <a:effectLst>
                  <a:outerShdw blurRad="38100" dist="38100" dir="2700000" algn="tl">
                    <a:srgbClr val="C0C0C0"/>
                  </a:outerShdw>
                </a:effectLst>
              </a:endParaRPr>
            </a:p>
          </p:txBody>
        </p:sp>
      </p:grpSp>
      <p:grpSp>
        <p:nvGrpSpPr>
          <p:cNvPr id="73" name="Group 95"/>
          <p:cNvGrpSpPr/>
          <p:nvPr/>
        </p:nvGrpSpPr>
        <p:grpSpPr bwMode="auto">
          <a:xfrm>
            <a:off x="1034294" y="2059940"/>
            <a:ext cx="9920811" cy="2442724"/>
            <a:chOff x="-2103" y="2063"/>
            <a:chExt cx="7479" cy="2113"/>
          </a:xfrm>
        </p:grpSpPr>
        <p:sp>
          <p:nvSpPr>
            <p:cNvPr id="74" name="Rectangle 77"/>
            <p:cNvSpPr>
              <a:spLocks noChangeArrowheads="1"/>
            </p:cNvSpPr>
            <p:nvPr/>
          </p:nvSpPr>
          <p:spPr bwMode="auto">
            <a:xfrm>
              <a:off x="4800"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endParaRPr lang="en-US" altLang="zh-CN" b="1">
                <a:solidFill>
                  <a:srgbClr val="009900"/>
                </a:solidFill>
                <a:effectLst>
                  <a:outerShdw blurRad="38100" dist="38100" dir="2700000" algn="tl">
                    <a:srgbClr val="C0C0C0"/>
                  </a:outerShdw>
                </a:effectLst>
              </a:endParaRPr>
            </a:p>
          </p:txBody>
        </p:sp>
        <p:sp>
          <p:nvSpPr>
            <p:cNvPr id="75" name="Rectangle 78"/>
            <p:cNvSpPr>
              <a:spLocks noChangeArrowheads="1"/>
            </p:cNvSpPr>
            <p:nvPr/>
          </p:nvSpPr>
          <p:spPr bwMode="auto">
            <a:xfrm>
              <a:off x="-2103" y="3040"/>
              <a:ext cx="342"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45" y="237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endParaRPr lang="en-US" altLang="zh-CN" b="1" dirty="0">
                <a:effectLst>
                  <a:outerShdw blurRad="38100" dist="38100" dir="2700000" algn="tl">
                    <a:srgbClr val="C0C0C0"/>
                  </a:outerShdw>
                </a:effectLst>
              </a:endParaRP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79"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81" name="Line 88"/>
            <p:cNvSpPr>
              <a:spLocks noChangeShapeType="1"/>
            </p:cNvSpPr>
            <p:nvPr/>
          </p:nvSpPr>
          <p:spPr bwMode="auto">
            <a:xfrm flipV="1">
              <a:off x="3312" y="2063"/>
              <a:ext cx="0" cy="19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82" name="Line 58"/>
          <p:cNvSpPr>
            <a:spLocks noChangeShapeType="1"/>
          </p:cNvSpPr>
          <p:nvPr/>
        </p:nvSpPr>
        <p:spPr bwMode="auto">
          <a:xfrm flipV="1">
            <a:off x="4668453" y="1922766"/>
            <a:ext cx="17425" cy="230451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4657770" y="4255271"/>
            <a:ext cx="298287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319594" y="2580875"/>
            <a:ext cx="407159" cy="369332"/>
          </a:xfrm>
          <a:prstGeom prst="rect">
            <a:avLst/>
          </a:prstGeom>
          <a:noFill/>
        </p:spPr>
        <p:txBody>
          <a:bodyPr wrap="square" rtlCol="0">
            <a:spAutoFit/>
          </a:bodyPr>
          <a:lstStyle/>
          <a:p>
            <a:r>
              <a:rPr lang="en-US" altLang="zh-CN" dirty="0"/>
              <a:t>D</a:t>
            </a:r>
            <a:endParaRPr lang="zh-CN" altLang="en-US" dirty="0"/>
          </a:p>
        </p:txBody>
      </p:sp>
      <p:sp>
        <p:nvSpPr>
          <p:cNvPr id="85" name="文本框 84"/>
          <p:cNvSpPr txBox="1"/>
          <p:nvPr/>
        </p:nvSpPr>
        <p:spPr>
          <a:xfrm>
            <a:off x="4337695" y="4253176"/>
            <a:ext cx="342734" cy="369332"/>
          </a:xfrm>
          <a:prstGeom prst="rect">
            <a:avLst/>
          </a:prstGeom>
          <a:noFill/>
        </p:spPr>
        <p:txBody>
          <a:bodyPr wrap="square" rtlCol="0">
            <a:spAutoFit/>
          </a:bodyPr>
          <a:lstStyle/>
          <a:p>
            <a:endParaRPr lang="zh-CN" altLang="en-US" dirty="0"/>
          </a:p>
        </p:txBody>
      </p:sp>
      <p:sp>
        <p:nvSpPr>
          <p:cNvPr id="7" name="文本框 6"/>
          <p:cNvSpPr txBox="1"/>
          <p:nvPr/>
        </p:nvSpPr>
        <p:spPr>
          <a:xfrm>
            <a:off x="5778666" y="4763094"/>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2139512" y="4761148"/>
            <a:ext cx="841844" cy="369332"/>
          </a:xfrm>
          <a:prstGeom prst="rect">
            <a:avLst/>
          </a:prstGeom>
          <a:noFill/>
        </p:spPr>
        <p:txBody>
          <a:bodyPr wrap="square" rtlCol="0">
            <a:spAutoFit/>
          </a:bodyPr>
          <a:lstStyle/>
          <a:p>
            <a:r>
              <a:rPr lang="en-US" altLang="zh-CN" dirty="0"/>
              <a:t>(a)</a:t>
            </a:r>
            <a:endParaRPr lang="en-US" altLang="zh-CN" dirty="0"/>
          </a:p>
        </p:txBody>
      </p:sp>
      <p:sp>
        <p:nvSpPr>
          <p:cNvPr id="89" name="文本框 88"/>
          <p:cNvSpPr txBox="1"/>
          <p:nvPr/>
        </p:nvSpPr>
        <p:spPr>
          <a:xfrm>
            <a:off x="9349203" y="4781288"/>
            <a:ext cx="841844" cy="369332"/>
          </a:xfrm>
          <a:prstGeom prst="rect">
            <a:avLst/>
          </a:prstGeom>
          <a:noFill/>
        </p:spPr>
        <p:txBody>
          <a:bodyPr wrap="square" rtlCol="0">
            <a:spAutoFit/>
          </a:bodyPr>
          <a:lstStyle/>
          <a:p>
            <a:r>
              <a:rPr lang="en-US" altLang="zh-CN" dirty="0"/>
              <a:t>(c)</a:t>
            </a:r>
            <a:endParaRPr lang="en-US" altLang="zh-CN" dirty="0"/>
          </a:p>
        </p:txBody>
      </p:sp>
      <p:sp>
        <p:nvSpPr>
          <p:cNvPr id="40" name="Line 49"/>
          <p:cNvSpPr>
            <a:spLocks noChangeShapeType="1"/>
          </p:cNvSpPr>
          <p:nvPr/>
        </p:nvSpPr>
        <p:spPr bwMode="auto">
          <a:xfrm flipH="1" flipV="1">
            <a:off x="8199807" y="2747769"/>
            <a:ext cx="2390992" cy="144331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1"/>
          <p:cNvSpPr>
            <a:spLocks noChangeArrowheads="1"/>
          </p:cNvSpPr>
          <p:nvPr/>
        </p:nvSpPr>
        <p:spPr bwMode="auto">
          <a:xfrm>
            <a:off x="4380746" y="422521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8" name="文本框 7"/>
          <p:cNvSpPr txBox="1"/>
          <p:nvPr/>
        </p:nvSpPr>
        <p:spPr>
          <a:xfrm>
            <a:off x="4709484" y="5640248"/>
            <a:ext cx="3316733"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从单个需求曲线到市场需求曲线</a:t>
            </a:r>
            <a:endParaRPr lang="zh-CN" altLang="en-US" sz="1600" dirty="0">
              <a:latin typeface="微软雅黑" pitchFamily="34" charset="-122"/>
              <a:ea typeface="微软雅黑" pitchFamily="34" charset="-122"/>
            </a:endParaRPr>
          </a:p>
        </p:txBody>
      </p:sp>
      <p:cxnSp>
        <p:nvCxnSpPr>
          <p:cNvPr id="3" name="直接连接符 2"/>
          <p:cNvCxnSpPr/>
          <p:nvPr/>
        </p:nvCxnSpPr>
        <p:spPr>
          <a:xfrm>
            <a:off x="1410357" y="3421471"/>
            <a:ext cx="8080304" cy="89618"/>
          </a:xfrm>
          <a:prstGeom prst="line">
            <a:avLst/>
          </a:prstGeom>
          <a:ln w="15875">
            <a:prstDash val="sysDot"/>
          </a:ln>
        </p:spPr>
        <p:style>
          <a:lnRef idx="1">
            <a:schemeClr val="accent5"/>
          </a:lnRef>
          <a:fillRef idx="0">
            <a:schemeClr val="accent5"/>
          </a:fillRef>
          <a:effectRef idx="0">
            <a:schemeClr val="accent5"/>
          </a:effectRef>
          <a:fontRef idx="minor">
            <a:schemeClr val="tx1"/>
          </a:fontRef>
        </p:style>
      </p:cxnSp>
      <p:cxnSp>
        <p:nvCxnSpPr>
          <p:cNvPr id="12" name="直接连接符 11"/>
          <p:cNvCxnSpPr/>
          <p:nvPr/>
        </p:nvCxnSpPr>
        <p:spPr>
          <a:xfrm>
            <a:off x="2084928" y="3456343"/>
            <a:ext cx="0" cy="734742"/>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cxnSp>
        <p:nvCxnSpPr>
          <p:cNvPr id="46" name="直接连接符 45"/>
          <p:cNvCxnSpPr/>
          <p:nvPr/>
        </p:nvCxnSpPr>
        <p:spPr>
          <a:xfrm>
            <a:off x="5450509" y="3482505"/>
            <a:ext cx="0" cy="734742"/>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cxnSp>
        <p:nvCxnSpPr>
          <p:cNvPr id="47" name="直接连接符 46"/>
          <p:cNvCxnSpPr/>
          <p:nvPr/>
        </p:nvCxnSpPr>
        <p:spPr>
          <a:xfrm>
            <a:off x="9490661" y="3545961"/>
            <a:ext cx="0" cy="734742"/>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48" name="Rectangle 87"/>
          <p:cNvSpPr>
            <a:spLocks noChangeArrowheads="1"/>
          </p:cNvSpPr>
          <p:nvPr/>
        </p:nvSpPr>
        <p:spPr bwMode="auto">
          <a:xfrm>
            <a:off x="1888596" y="4335137"/>
            <a:ext cx="479311" cy="359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49" name="Rectangle 87"/>
          <p:cNvSpPr>
            <a:spLocks noChangeArrowheads="1"/>
          </p:cNvSpPr>
          <p:nvPr/>
        </p:nvSpPr>
        <p:spPr bwMode="auto">
          <a:xfrm>
            <a:off x="5296950" y="4292777"/>
            <a:ext cx="479311" cy="359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a:t>
            </a:r>
            <a:r>
              <a:rPr lang="en-US" altLang="zh-CN" sz="1800"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50" name="Rectangle 87"/>
          <p:cNvSpPr>
            <a:spLocks noChangeArrowheads="1"/>
          </p:cNvSpPr>
          <p:nvPr/>
        </p:nvSpPr>
        <p:spPr bwMode="auto">
          <a:xfrm>
            <a:off x="9106936" y="4293333"/>
            <a:ext cx="378579" cy="399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16" name="文本框 15"/>
          <p:cNvSpPr txBox="1"/>
          <p:nvPr/>
        </p:nvSpPr>
        <p:spPr>
          <a:xfrm>
            <a:off x="9490661" y="4325832"/>
            <a:ext cx="700386" cy="646331"/>
          </a:xfrm>
          <a:prstGeom prst="rect">
            <a:avLst/>
          </a:prstGeom>
          <a:noFill/>
        </p:spPr>
        <p:txBody>
          <a:bodyPr wrap="square" rtlCol="0">
            <a:spAutoFit/>
          </a:bodyPr>
          <a:lstStyle/>
          <a:p>
            <a:r>
              <a:rPr lang="en-US" altLang="zh-CN" dirty="0"/>
              <a:t>+ </a:t>
            </a:r>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21</a:t>
            </a:r>
            <a:endParaRPr lang="en-US" altLang="zh-CN" b="1" dirty="0">
              <a:effectLst>
                <a:outerShdw blurRad="38100" dist="38100" dir="2700000" algn="tl">
                  <a:srgbClr val="C0C0C0"/>
                </a:outerShdw>
              </a:effectLst>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1000"/>
                                        <p:tgtEl>
                                          <p:spTgt spid="62"/>
                                        </p:tgtEl>
                                      </p:cBhvr>
                                    </p:animEffect>
                                    <p:anim calcmode="lin" valueType="num">
                                      <p:cBhvr>
                                        <p:cTn id="35" dur="1000" fill="hold"/>
                                        <p:tgtEl>
                                          <p:spTgt spid="62"/>
                                        </p:tgtEl>
                                        <p:attrNameLst>
                                          <p:attrName>ppt_x</p:attrName>
                                        </p:attrNameLst>
                                      </p:cBhvr>
                                      <p:tavLst>
                                        <p:tav tm="0">
                                          <p:val>
                                            <p:strVal val="#ppt_x"/>
                                          </p:val>
                                        </p:tav>
                                        <p:tav tm="100000">
                                          <p:val>
                                            <p:strVal val="#ppt_x"/>
                                          </p:val>
                                        </p:tav>
                                      </p:tavLst>
                                    </p:anim>
                                    <p:anim calcmode="lin" valueType="num">
                                      <p:cBhvr>
                                        <p:cTn id="36" dur="1000" fill="hold"/>
                                        <p:tgtEl>
                                          <p:spTgt spid="6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1000"/>
                                        <p:tgtEl>
                                          <p:spTgt spid="63"/>
                                        </p:tgtEl>
                                      </p:cBhvr>
                                    </p:animEffect>
                                    <p:anim calcmode="lin" valueType="num">
                                      <p:cBhvr>
                                        <p:cTn id="40" dur="1000" fill="hold"/>
                                        <p:tgtEl>
                                          <p:spTgt spid="63"/>
                                        </p:tgtEl>
                                        <p:attrNameLst>
                                          <p:attrName>ppt_x</p:attrName>
                                        </p:attrNameLst>
                                      </p:cBhvr>
                                      <p:tavLst>
                                        <p:tav tm="0">
                                          <p:val>
                                            <p:strVal val="#ppt_x"/>
                                          </p:val>
                                        </p:tav>
                                        <p:tav tm="100000">
                                          <p:val>
                                            <p:strVal val="#ppt_x"/>
                                          </p:val>
                                        </p:tav>
                                      </p:tavLst>
                                    </p:anim>
                                    <p:anim calcmode="lin" valueType="num">
                                      <p:cBhvr>
                                        <p:cTn id="41" dur="1000" fill="hold"/>
                                        <p:tgtEl>
                                          <p:spTgt spid="63"/>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9" presetClass="entr" presetSubtype="0" fill="hold" grpId="0" nodeType="afterEffect" nodePh="1">
                                  <p:stCondLst>
                                    <p:cond delay="1000"/>
                                  </p:stCondLst>
                                  <p:endCondLst>
                                    <p:cond evt="begin" delay="0">
                                      <p:tn val="43"/>
                                    </p:cond>
                                  </p:endCondLst>
                                  <p:childTnLst>
                                    <p:set>
                                      <p:cBhvr>
                                        <p:cTn id="44" dur="1" fill="hold">
                                          <p:stCondLst>
                                            <p:cond delay="0"/>
                                          </p:stCondLst>
                                        </p:cTn>
                                        <p:tgtEl>
                                          <p:spTgt spid="34"/>
                                        </p:tgtEl>
                                        <p:attrNameLst>
                                          <p:attrName>style.visibility</p:attrName>
                                        </p:attrNameLst>
                                      </p:cBhvr>
                                      <p:to>
                                        <p:strVal val="visible"/>
                                      </p:to>
                                    </p:set>
                                    <p:animEffect transition="in" filter="dissolv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childTnLst>
                                </p:cTn>
                              </p:par>
                              <p:par>
                                <p:cTn id="52" presetID="2" presetClass="entr" presetSubtype="4"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fill="hold"/>
                                        <p:tgtEl>
                                          <p:spTgt spid="42"/>
                                        </p:tgtEl>
                                        <p:attrNameLst>
                                          <p:attrName>ppt_x</p:attrName>
                                        </p:attrNameLst>
                                      </p:cBhvr>
                                      <p:tavLst>
                                        <p:tav tm="0">
                                          <p:val>
                                            <p:strVal val="#ppt_x"/>
                                          </p:val>
                                        </p:tav>
                                        <p:tav tm="100000">
                                          <p:val>
                                            <p:strVal val="#ppt_x"/>
                                          </p:val>
                                        </p:tav>
                                      </p:tavLst>
                                    </p:anim>
                                    <p:anim calcmode="lin" valueType="num">
                                      <p:cBhvr additive="base">
                                        <p:cTn id="55" dur="500" fill="hold"/>
                                        <p:tgtEl>
                                          <p:spTgt spid="42"/>
                                        </p:tgtEl>
                                        <p:attrNameLst>
                                          <p:attrName>ppt_y</p:attrName>
                                        </p:attrNameLst>
                                      </p:cBhvr>
                                      <p:tavLst>
                                        <p:tav tm="0">
                                          <p:val>
                                            <p:strVal val="1+#ppt_h/2"/>
                                          </p:val>
                                        </p:tav>
                                        <p:tav tm="100000">
                                          <p:val>
                                            <p:strVal val="#ppt_y"/>
                                          </p:val>
                                        </p:tav>
                                      </p:tavLst>
                                    </p:anim>
                                  </p:childTnLst>
                                </p:cTn>
                              </p:par>
                            </p:childTnLst>
                          </p:cTn>
                        </p:par>
                        <p:par>
                          <p:cTn id="56" fill="hold">
                            <p:stCondLst>
                              <p:cond delay="0"/>
                            </p:stCondLst>
                            <p:childTnLst>
                              <p:par>
                                <p:cTn id="57" presetID="22" presetClass="entr" presetSubtype="1" fill="hold"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wipe(up)">
                                      <p:cBhvr>
                                        <p:cTn id="59" dur="500"/>
                                        <p:tgtEl>
                                          <p:spTgt spid="69"/>
                                        </p:tgtEl>
                                      </p:cBhvr>
                                    </p:animEffect>
                                  </p:childTnLst>
                                </p:cTn>
                              </p:par>
                              <p:par>
                                <p:cTn id="60" presetID="2" presetClass="entr" presetSubtype="4"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additive="base">
                                        <p:cTn id="62" dur="500" fill="hold"/>
                                        <p:tgtEl>
                                          <p:spTgt spid="84"/>
                                        </p:tgtEl>
                                        <p:attrNameLst>
                                          <p:attrName>ppt_x</p:attrName>
                                        </p:attrNameLst>
                                      </p:cBhvr>
                                      <p:tavLst>
                                        <p:tav tm="0">
                                          <p:val>
                                            <p:strVal val="#ppt_x"/>
                                          </p:val>
                                        </p:tav>
                                        <p:tav tm="100000">
                                          <p:val>
                                            <p:strVal val="#ppt_x"/>
                                          </p:val>
                                        </p:tav>
                                      </p:tavLst>
                                    </p:anim>
                                    <p:anim calcmode="lin" valueType="num">
                                      <p:cBhvr additive="base">
                                        <p:cTn id="63" dur="500" fill="hold"/>
                                        <p:tgtEl>
                                          <p:spTgt spid="84"/>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18" presetClass="entr" presetSubtype="12" fill="hold"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strips(downLeft)">
                                      <p:cBhvr>
                                        <p:cTn id="67" dur="500"/>
                                        <p:tgtEl>
                                          <p:spTgt spid="7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ppt_x"/>
                                          </p:val>
                                        </p:tav>
                                        <p:tav tm="100000">
                                          <p:val>
                                            <p:strVal val="#ppt_x"/>
                                          </p:val>
                                        </p:tav>
                                      </p:tavLst>
                                    </p:anim>
                                    <p:anim calcmode="lin" valueType="num">
                                      <p:cBhvr additive="base">
                                        <p:cTn id="73" dur="500" fill="hold"/>
                                        <p:tgtEl>
                                          <p:spTgt spid="73"/>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up)">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ppt_x"/>
                                          </p:val>
                                        </p:tav>
                                        <p:tav tm="100000">
                                          <p:val>
                                            <p:strVal val="#ppt_x"/>
                                          </p:val>
                                        </p:tav>
                                      </p:tavLst>
                                    </p:anim>
                                    <p:anim calcmode="lin" valueType="num">
                                      <p:cBhvr additive="base">
                                        <p:cTn id="9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1000"/>
                                        <p:tgtEl>
                                          <p:spTgt spid="46"/>
                                        </p:tgtEl>
                                      </p:cBhvr>
                                    </p:animEffect>
                                    <p:anim calcmode="lin" valueType="num">
                                      <p:cBhvr>
                                        <p:cTn id="102" dur="1000" fill="hold"/>
                                        <p:tgtEl>
                                          <p:spTgt spid="46"/>
                                        </p:tgtEl>
                                        <p:attrNameLst>
                                          <p:attrName>ppt_x</p:attrName>
                                        </p:attrNameLst>
                                      </p:cBhvr>
                                      <p:tavLst>
                                        <p:tav tm="0">
                                          <p:val>
                                            <p:strVal val="#ppt_x"/>
                                          </p:val>
                                        </p:tav>
                                        <p:tav tm="100000">
                                          <p:val>
                                            <p:strVal val="#ppt_x"/>
                                          </p:val>
                                        </p:tav>
                                      </p:tavLst>
                                    </p:anim>
                                    <p:anim calcmode="lin" valueType="num">
                                      <p:cBhvr>
                                        <p:cTn id="10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1000"/>
                                        <p:tgtEl>
                                          <p:spTgt spid="47"/>
                                        </p:tgtEl>
                                      </p:cBhvr>
                                    </p:animEffect>
                                    <p:anim calcmode="lin" valueType="num">
                                      <p:cBhvr>
                                        <p:cTn id="109" dur="1000" fill="hold"/>
                                        <p:tgtEl>
                                          <p:spTgt spid="47"/>
                                        </p:tgtEl>
                                        <p:attrNameLst>
                                          <p:attrName>ppt_x</p:attrName>
                                        </p:attrNameLst>
                                      </p:cBhvr>
                                      <p:tavLst>
                                        <p:tav tm="0">
                                          <p:val>
                                            <p:strVal val="#ppt_x"/>
                                          </p:val>
                                        </p:tav>
                                        <p:tav tm="100000">
                                          <p:val>
                                            <p:strVal val="#ppt_x"/>
                                          </p:val>
                                        </p:tav>
                                      </p:tavLst>
                                    </p:anim>
                                    <p:anim calcmode="lin" valueType="num">
                                      <p:cBhvr>
                                        <p:cTn id="110" dur="1000" fill="hold"/>
                                        <p:tgtEl>
                                          <p:spTgt spid="47"/>
                                        </p:tgtEl>
                                        <p:attrNameLst>
                                          <p:attrName>ppt_y</p:attrName>
                                        </p:attrNameLst>
                                      </p:cBhvr>
                                      <p:tavLst>
                                        <p:tav tm="0">
                                          <p:val>
                                            <p:strVal val="#ppt_y+.1"/>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additive="base">
                                        <p:cTn id="113" dur="500" fill="hold"/>
                                        <p:tgtEl>
                                          <p:spTgt spid="50"/>
                                        </p:tgtEl>
                                        <p:attrNameLst>
                                          <p:attrName>ppt_x</p:attrName>
                                        </p:attrNameLst>
                                      </p:cBhvr>
                                      <p:tavLst>
                                        <p:tav tm="0">
                                          <p:val>
                                            <p:strVal val="#ppt_x"/>
                                          </p:val>
                                        </p:tav>
                                        <p:tav tm="100000">
                                          <p:val>
                                            <p:strVal val="#ppt_x"/>
                                          </p:val>
                                        </p:tav>
                                      </p:tavLst>
                                    </p:anim>
                                    <p:anim calcmode="lin" valueType="num">
                                      <p:cBhvr additive="base">
                                        <p:cTn id="114" dur="500" fill="hold"/>
                                        <p:tgtEl>
                                          <p:spTgt spid="5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6"/>
                                        </p:tgtEl>
                                        <p:attrNameLst>
                                          <p:attrName>style.visibility</p:attrName>
                                        </p:attrNameLst>
                                      </p:cBhvr>
                                      <p:to>
                                        <p:strVal val="visible"/>
                                      </p:to>
                                    </p:set>
                                    <p:anim calcmode="lin" valueType="num">
                                      <p:cBhvr additive="base">
                                        <p:cTn id="117" dur="500" fill="hold"/>
                                        <p:tgtEl>
                                          <p:spTgt spid="16"/>
                                        </p:tgtEl>
                                        <p:attrNameLst>
                                          <p:attrName>ppt_x</p:attrName>
                                        </p:attrNameLst>
                                      </p:cBhvr>
                                      <p:tavLst>
                                        <p:tav tm="0">
                                          <p:val>
                                            <p:strVal val="#ppt_x"/>
                                          </p:val>
                                        </p:tav>
                                        <p:tav tm="100000">
                                          <p:val>
                                            <p:strVal val="#ppt_x"/>
                                          </p:val>
                                        </p:tav>
                                      </p:tavLst>
                                    </p:anim>
                                    <p:anim calcmode="lin" valueType="num">
                                      <p:cBhvr additive="base">
                                        <p:cTn id="118" dur="500" fill="hold"/>
                                        <p:tgtEl>
                                          <p:spTgt spid="1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ppt_x"/>
                                          </p:val>
                                        </p:tav>
                                        <p:tav tm="100000">
                                          <p:val>
                                            <p:strVal val="#ppt_x"/>
                                          </p:val>
                                        </p:tav>
                                      </p:tavLst>
                                    </p:anim>
                                    <p:anim calcmode="lin" valueType="num">
                                      <p:cBhvr additive="base">
                                        <p:cTn id="12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62" grpId="0" animBg="1"/>
      <p:bldP spid="63" grpId="0"/>
      <p:bldP spid="64" grpId="0" animBg="1"/>
      <p:bldP spid="65" grpId="0"/>
      <p:bldP spid="66" grpId="0"/>
      <p:bldP spid="67" grpId="0"/>
      <p:bldP spid="68" grpId="0" animBg="1"/>
      <p:bldP spid="82" grpId="0" animBg="1"/>
      <p:bldP spid="83" grpId="0" animBg="1"/>
      <p:bldP spid="84" grpId="0"/>
      <p:bldP spid="42" grpId="0"/>
      <p:bldP spid="48" grpId="0"/>
      <p:bldP spid="49" grpId="0"/>
      <p:bldP spid="50"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7022"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cs typeface="+mn-cs"/>
                <a:sym typeface="+mn-ea"/>
              </a:rPr>
              <a:t>从单个消费者的需求到市场需求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426391" y="1326390"/>
            <a:ext cx="8988742"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每个消费者的需求函数： </a:t>
            </a:r>
            <a:endParaRPr lang="en-US" altLang="zh-CN" sz="2400" dirty="0">
              <a:latin typeface="微软雅黑" pitchFamily="34" charset="-122"/>
              <a:ea typeface="微软雅黑" pitchFamily="34" charset="-122"/>
            </a:endParaRPr>
          </a:p>
        </p:txBody>
      </p:sp>
      <p:graphicFrame>
        <p:nvGraphicFramePr>
          <p:cNvPr id="39" name="对象 38"/>
          <p:cNvGraphicFramePr>
            <a:graphicFrameLocks noChangeAspect="1"/>
          </p:cNvGraphicFramePr>
          <p:nvPr/>
        </p:nvGraphicFramePr>
        <p:xfrm>
          <a:off x="2622550" y="2225675"/>
          <a:ext cx="5113338" cy="687388"/>
        </p:xfrm>
        <a:graphic>
          <a:graphicData uri="http://schemas.openxmlformats.org/presentationml/2006/ole">
            <mc:AlternateContent xmlns:mc="http://schemas.openxmlformats.org/markup-compatibility/2006">
              <mc:Choice xmlns:v="urn:schemas-microsoft-com:vml" Requires="v">
                <p:oleObj spid="_x0000_s1055" name="公式" r:id="rId1" imgW="0" imgH="0" progId="Equation.3">
                  <p:embed/>
                </p:oleObj>
              </mc:Choice>
              <mc:Fallback>
                <p:oleObj name="公式" r:id="rId1" imgW="0" imgH="0" progId="Equation.3">
                  <p:embed/>
                  <p:pic>
                    <p:nvPicPr>
                      <p:cNvPr id="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2225675"/>
                        <a:ext cx="5113338"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426391" y="3349120"/>
            <a:ext cx="10134219" cy="1061829"/>
          </a:xfrm>
          <a:prstGeom prst="rect">
            <a:avLst/>
          </a:prstGeom>
        </p:spPr>
        <p:txBody>
          <a:bodyPr wrap="square">
            <a:spAutoFit/>
          </a:bodyPr>
          <a:lstStyle/>
          <a:p>
            <a:pPr algn="just">
              <a:lnSpc>
                <a:spcPct val="150000"/>
              </a:lnSpc>
            </a:pPr>
            <a:r>
              <a:rPr lang="zh-CN" altLang="zh-CN" sz="2400" kern="100" dirty="0">
                <a:latin typeface="Times New Roman" pitchFamily="18" charset="0"/>
                <a:ea typeface="微软雅黑" pitchFamily="34" charset="-122"/>
              </a:rPr>
              <a:t>与单个消费者的需求函数相对应，可以得到如下式所示的市场需求函数：</a:t>
            </a:r>
            <a:endParaRPr lang="en-US" altLang="zh-CN" sz="2400" kern="100" dirty="0">
              <a:latin typeface="Times New Roman" pitchFamily="18" charset="0"/>
              <a:ea typeface="微软雅黑" pitchFamily="34" charset="-122"/>
            </a:endParaRPr>
          </a:p>
          <a:p>
            <a:pPr algn="just">
              <a:lnSpc>
                <a:spcPct val="150000"/>
              </a:lnSpc>
            </a:pPr>
            <a:endParaRPr lang="zh-CN" altLang="zh-CN" kern="100" dirty="0">
              <a:latin typeface="Times New Roman" pitchFamily="18" charset="0"/>
              <a:ea typeface="宋体" charset="-122"/>
            </a:endParaRPr>
          </a:p>
        </p:txBody>
      </p:sp>
      <p:graphicFrame>
        <p:nvGraphicFramePr>
          <p:cNvPr id="11" name="对象 10"/>
          <p:cNvGraphicFramePr>
            <a:graphicFrameLocks noChangeAspect="1"/>
          </p:cNvGraphicFramePr>
          <p:nvPr/>
        </p:nvGraphicFramePr>
        <p:xfrm>
          <a:off x="2472849" y="4474128"/>
          <a:ext cx="6184900" cy="1093788"/>
        </p:xfrm>
        <a:graphic>
          <a:graphicData uri="http://schemas.openxmlformats.org/presentationml/2006/ole">
            <mc:AlternateContent xmlns:mc="http://schemas.openxmlformats.org/markup-compatibility/2006">
              <mc:Choice xmlns:v="urn:schemas-microsoft-com:vml" Requires="v">
                <p:oleObj spid="_x0000_s1056" name="公式" r:id="rId3" imgW="0" imgH="0" progId="Equation.3">
                  <p:embed/>
                </p:oleObj>
              </mc:Choice>
              <mc:Fallback>
                <p:oleObj name="公式" r:id="rId3" imgW="0" imgH="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849" y="4474128"/>
                        <a:ext cx="61849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2198370" y="1463717"/>
            <a:ext cx="7004094" cy="144039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lgn="ctr">
              <a:defRPr/>
            </a:pPr>
            <a:r>
              <a:rPr lang="zh-CN" altLang="en-US" sz="4800" dirty="0">
                <a:solidFill>
                  <a:srgbClr val="FF0000"/>
                </a:solidFill>
                <a:effectLst/>
                <a:latin typeface="华文行楷" pitchFamily="2" charset="-122"/>
                <a:ea typeface="华文行楷" pitchFamily="2" charset="-122"/>
                <a:cs typeface="+mj-cs"/>
                <a:sym typeface="+mn-ea"/>
              </a:rPr>
              <a:t>第二节</a:t>
            </a:r>
            <a:r>
              <a:rPr lang="zh-CN" altLang="en-US" sz="4800" dirty="0">
                <a:solidFill>
                  <a:srgbClr val="FF0000"/>
                </a:solidFill>
                <a:effectLst/>
                <a:latin typeface="华文行楷" pitchFamily="2" charset="-122"/>
                <a:ea typeface="华文行楷" pitchFamily="2" charset="-122"/>
                <a:cs typeface="+mn-cs"/>
                <a:sym typeface="+mn-ea"/>
              </a:rPr>
              <a:t>   </a:t>
            </a:r>
            <a:r>
              <a:rPr lang="zh-CN" altLang="en-US" sz="4800" dirty="0">
                <a:solidFill>
                  <a:srgbClr val="FF0000"/>
                </a:solidFill>
                <a:effectLst/>
                <a:latin typeface="华文行楷" pitchFamily="2" charset="-122"/>
                <a:ea typeface="华文行楷" pitchFamily="2" charset="-122"/>
                <a:cs typeface="+mj-cs"/>
                <a:sym typeface="+mn-ea"/>
              </a:rPr>
              <a:t>供给</a:t>
            </a:r>
            <a:br>
              <a:rPr kumimoji="0" lang="zh-CN" altLang="en-US" sz="48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sym typeface="+mn-ea"/>
              </a:rPr>
            </a:br>
            <a:endParaRPr kumimoji="0" lang="zh-CN" altLang="en-US" sz="4800" b="0" i="0" u="none" strike="noStrike" kern="1200" cap="none" spc="0" normalizeH="0" baseline="0" noProof="0" dirty="0">
              <a:ln>
                <a:noFill/>
              </a:ln>
              <a:gradFill>
                <a:gsLst>
                  <a:gs pos="0">
                    <a:srgbClr val="82B249"/>
                  </a:gs>
                  <a:gs pos="100000">
                    <a:srgbClr val="0D493D">
                      <a:lumMod val="75000"/>
                    </a:srgbClr>
                  </a:gs>
                </a:gsLst>
                <a:lin ang="5400000" scaled="1"/>
              </a:gradFill>
              <a:effectLst/>
              <a:uLnTx/>
              <a:uFillTx/>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55306" y="4337630"/>
            <a:ext cx="426720" cy="1160837"/>
          </a:xfrm>
          <a:prstGeom prst="rect">
            <a:avLst/>
          </a:prstGeom>
          <a:gradFill flip="none" rotWithShape="1">
            <a:gsLst>
              <a:gs pos="0">
                <a:schemeClr val="accent6">
                  <a:lumMod val="67000"/>
                </a:schemeClr>
              </a:gs>
              <a:gs pos="0">
                <a:schemeClr val="accent6">
                  <a:lumMod val="97000"/>
                  <a:lumOff val="3000"/>
                </a:schemeClr>
              </a:gs>
              <a:gs pos="0">
                <a:schemeClr val="accent6">
                  <a:lumMod val="60000"/>
                  <a:lumOff val="40000"/>
                </a:schemeClr>
              </a:gs>
            </a:gsLst>
            <a:path path="circle">
              <a:fillToRect l="100000" t="100000"/>
            </a:path>
            <a:tileRect r="-100000" b="-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27552" y="2224185"/>
            <a:ext cx="9276254" cy="1015663"/>
          </a:xfrm>
          <a:prstGeom prst="rect">
            <a:avLst/>
          </a:prstGeom>
          <a:noFill/>
        </p:spPr>
        <p:txBody>
          <a:bodyPr wrap="square" rtlCol="0">
            <a:spAutoFit/>
          </a:bodyPr>
          <a:lstStyle/>
          <a:p>
            <a:pPr indent="457200">
              <a:lnSpc>
                <a:spcPct val="150000"/>
              </a:lnSpc>
            </a:pPr>
            <a:r>
              <a:rPr lang="zh-CN" altLang="en-US" sz="2000" dirty="0">
                <a:latin typeface="微软雅黑" pitchFamily="34" charset="-122"/>
                <a:ea typeface="微软雅黑" pitchFamily="34" charset="-122"/>
                <a:sym typeface="黑体" pitchFamily="49" charset="-122"/>
              </a:rPr>
              <a:t> 在其他情况不变的情况下，生产者对某种商品的供给是指某一特定时期内生产者在各种可能的价格下愿意并且能够提供的商品的数量。</a:t>
            </a:r>
            <a:endParaRPr lang="zh-CN" altLang="en-US" sz="2000" dirty="0">
              <a:latin typeface="微软雅黑" pitchFamily="34" charset="-122"/>
              <a:ea typeface="微软雅黑" pitchFamily="34" charset="-122"/>
            </a:endParaRPr>
          </a:p>
        </p:txBody>
      </p:sp>
      <p:graphicFrame>
        <p:nvGraphicFramePr>
          <p:cNvPr id="109" name="表格 108"/>
          <p:cNvGraphicFramePr>
            <a:graphicFrameLocks noGrp="1"/>
          </p:cNvGraphicFramePr>
          <p:nvPr/>
        </p:nvGraphicFramePr>
        <p:xfrm>
          <a:off x="2813495" y="4284923"/>
          <a:ext cx="7260166" cy="1252099"/>
        </p:xfrm>
        <a:graphic>
          <a:graphicData uri="http://schemas.openxmlformats.org/drawingml/2006/table">
            <a:tbl>
              <a:tblPr firstRow="1" bandRow="1">
                <a:tableStyleId>{7DF18680-E054-41AD-8BC1-D1AEF772440D}</a:tableStyleId>
              </a:tblPr>
              <a:tblGrid>
                <a:gridCol w="2477806"/>
                <a:gridCol w="956472"/>
                <a:gridCol w="956472"/>
                <a:gridCol w="956472"/>
                <a:gridCol w="956472"/>
                <a:gridCol w="956472"/>
              </a:tblGrid>
              <a:tr h="520579">
                <a:tc>
                  <a:txBody>
                    <a:bodyPr/>
                    <a:lstStyle/>
                    <a:p>
                      <a:pPr algn="ctr">
                        <a:lnSpc>
                          <a:spcPct val="150000"/>
                        </a:lnSpc>
                      </a:pPr>
                      <a:r>
                        <a:rPr lang="zh-CN" altLang="en-US" dirty="0"/>
                        <a:t>价格（元</a:t>
                      </a:r>
                      <a:r>
                        <a:rPr lang="en-US" altLang="zh-CN" dirty="0"/>
                        <a:t>/</a:t>
                      </a:r>
                      <a:r>
                        <a:rPr lang="zh-CN" altLang="en-US" dirty="0"/>
                        <a:t>袋）</a:t>
                      </a:r>
                      <a:endParaRPr lang="zh-CN" altLang="en-US" dirty="0"/>
                    </a:p>
                  </a:txBody>
                  <a:tcPr/>
                </a:tc>
                <a:tc>
                  <a:txBody>
                    <a:bodyPr/>
                    <a:lstStyle/>
                    <a:p>
                      <a:pPr marL="0" algn="ctr" defTabSz="914400" rtl="0" eaLnBrk="1" latinLnBrk="0" hangingPunct="1">
                        <a:lnSpc>
                          <a:spcPct val="150000"/>
                        </a:lnSpc>
                      </a:pPr>
                      <a:r>
                        <a:rPr lang="en-US" altLang="zh-CN" sz="1800" kern="1200" dirty="0"/>
                        <a:t>1</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2</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3</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4</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5</a:t>
                      </a:r>
                      <a:endParaRPr lang="zh-CN" altLang="en-US" sz="1800" b="1" kern="1200" dirty="0">
                        <a:solidFill>
                          <a:schemeClr val="lt1"/>
                        </a:solidFill>
                        <a:latin typeface="+mn-lt"/>
                        <a:ea typeface="+mn-ea"/>
                        <a:cs typeface="+mn-cs"/>
                      </a:endParaRPr>
                    </a:p>
                  </a:txBody>
                  <a:tcPr/>
                </a:tc>
              </a:tr>
              <a:tr h="365760">
                <a:tc>
                  <a:txBody>
                    <a:bodyPr/>
                    <a:lstStyle/>
                    <a:p>
                      <a:pPr algn="ctr"/>
                      <a:r>
                        <a:rPr lang="zh-CN" altLang="en-US" dirty="0"/>
                        <a:t>供给量（千克）</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17</a:t>
                      </a:r>
                      <a:endParaRPr lang="zh-CN" altLang="en-US" dirty="0"/>
                    </a:p>
                  </a:txBody>
                  <a:tcPr/>
                </a:tc>
              </a:tr>
              <a:tr h="365760">
                <a:tc>
                  <a:txBody>
                    <a:bodyPr/>
                    <a:lstStyle/>
                    <a:p>
                      <a:pPr algn="ctr"/>
                      <a:r>
                        <a:rPr lang="zh-CN" altLang="en-US" dirty="0"/>
                        <a:t>价格与供给量的组合点</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tr>
            </a:tbl>
          </a:graphicData>
        </a:graphic>
      </p:graphicFrame>
      <p:sp>
        <p:nvSpPr>
          <p:cNvPr id="111" name="文本框 110"/>
          <p:cNvSpPr txBox="1"/>
          <p:nvPr/>
        </p:nvSpPr>
        <p:spPr>
          <a:xfrm>
            <a:off x="2155306" y="4501166"/>
            <a:ext cx="461665" cy="1035856"/>
          </a:xfrm>
          <a:prstGeom prst="rect">
            <a:avLst/>
          </a:prstGeom>
          <a:noFill/>
        </p:spPr>
        <p:txBody>
          <a:bodyPr vert="eaVert" wrap="square" rtlCol="0">
            <a:spAutoFit/>
          </a:bodyPr>
          <a:lstStyle/>
          <a:p>
            <a:r>
              <a:rPr lang="zh-CN" altLang="en-US" b="1" dirty="0"/>
              <a:t>供给表</a:t>
            </a:r>
            <a:endParaRPr lang="zh-CN" altLang="en-US" b="1" dirty="0"/>
          </a:p>
        </p:txBody>
      </p:sp>
      <p:sp>
        <p:nvSpPr>
          <p:cNvPr id="17" name="文本框 16"/>
          <p:cNvSpPr txBox="1"/>
          <p:nvPr/>
        </p:nvSpPr>
        <p:spPr>
          <a:xfrm>
            <a:off x="1090295" y="3531553"/>
            <a:ext cx="2993143"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供给的表示</a:t>
            </a:r>
            <a:endParaRPr lang="zh-CN" altLang="en-US" sz="2400" b="1" dirty="0">
              <a:latin typeface="微软雅黑" pitchFamily="34" charset="-122"/>
              <a:ea typeface="微软雅黑" pitchFamily="34" charset="-122"/>
            </a:endParaRPr>
          </a:p>
        </p:txBody>
      </p:sp>
      <p:sp>
        <p:nvSpPr>
          <p:cNvPr id="19" name="文本框 18"/>
          <p:cNvSpPr txBox="1"/>
          <p:nvPr/>
        </p:nvSpPr>
        <p:spPr>
          <a:xfrm>
            <a:off x="1090295" y="1508169"/>
            <a:ext cx="2740025"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供给的定义</a:t>
            </a:r>
            <a:endParaRPr lang="zh-CN" altLang="en-US" sz="2400" b="1" dirty="0">
              <a:latin typeface="微软雅黑" pitchFamily="34" charset="-122"/>
              <a:ea typeface="微软雅黑" pitchFamily="34" charset="-122"/>
            </a:endParaRPr>
          </a:p>
        </p:txBody>
      </p:sp>
      <p:sp>
        <p:nvSpPr>
          <p:cNvPr id="20" name="标题 3"/>
          <p:cNvSpPr txBox="1"/>
          <p:nvPr/>
        </p:nvSpPr>
        <p:spPr>
          <a:xfrm>
            <a:off x="167640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供给的概念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5123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供给的概念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63" name="Rectangle 5"/>
          <p:cNvSpPr>
            <a:spLocks noChangeArrowheads="1"/>
          </p:cNvSpPr>
          <p:nvPr/>
        </p:nvSpPr>
        <p:spPr bwMode="auto">
          <a:xfrm>
            <a:off x="7173116" y="5197826"/>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b="1" dirty="0">
              <a:effectLst>
                <a:outerShdw blurRad="38100" dist="38100" dir="2700000" algn="tl">
                  <a:srgbClr val="C0C0C0"/>
                </a:outerShdw>
              </a:effectLst>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42" name="Rectangle 8" descr="5%"/>
          <p:cNvSpPr>
            <a:spLocks noChangeArrowheads="1"/>
          </p:cNvSpPr>
          <p:nvPr/>
        </p:nvSpPr>
        <p:spPr bwMode="auto">
          <a:xfrm>
            <a:off x="6819378" y="474778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3" name="Rectangle 9" descr="5%"/>
          <p:cNvSpPr>
            <a:spLocks noChangeArrowheads="1"/>
          </p:cNvSpPr>
          <p:nvPr/>
        </p:nvSpPr>
        <p:spPr bwMode="auto">
          <a:xfrm>
            <a:off x="9666266" y="4792364"/>
            <a:ext cx="658312" cy="31737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zh-CN" altLang="en-US" sz="1600" dirty="0"/>
              <a:t>需求量</a:t>
            </a:r>
            <a:endParaRPr lang="en-US" altLang="zh-CN" sz="1600" dirty="0"/>
          </a:p>
          <a:p>
            <a:r>
              <a:rPr lang="zh-CN" altLang="en-US" sz="1600" dirty="0"/>
              <a:t>（万袋）</a:t>
            </a:r>
            <a:endParaRPr lang="en-US" altLang="zh-CN" sz="1600" dirty="0"/>
          </a:p>
        </p:txBody>
      </p:sp>
      <p:sp>
        <p:nvSpPr>
          <p:cNvPr id="52" name="Rectangle 44"/>
          <p:cNvSpPr>
            <a:spLocks noChangeArrowheads="1"/>
          </p:cNvSpPr>
          <p:nvPr/>
        </p:nvSpPr>
        <p:spPr bwMode="auto">
          <a:xfrm>
            <a:off x="9029178" y="480493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CC0000"/>
              </a:solidFill>
              <a:effectLst>
                <a:outerShdw blurRad="38100" dist="38100" dir="2700000" algn="tl">
                  <a:srgbClr val="C0C0C0"/>
                </a:outerShdw>
              </a:effectLst>
            </a:endParaRPr>
          </a:p>
        </p:txBody>
      </p:sp>
      <p:sp>
        <p:nvSpPr>
          <p:cNvPr id="14" name="文本框 13"/>
          <p:cNvSpPr txBox="1"/>
          <p:nvPr/>
        </p:nvSpPr>
        <p:spPr>
          <a:xfrm>
            <a:off x="5574852" y="2396320"/>
            <a:ext cx="1485680" cy="338554"/>
          </a:xfrm>
          <a:prstGeom prst="rect">
            <a:avLst/>
          </a:prstGeom>
          <a:noFill/>
        </p:spPr>
        <p:txBody>
          <a:bodyPr wrap="square" rtlCol="0">
            <a:spAutoFit/>
          </a:bodyPr>
          <a:lstStyle/>
          <a:p>
            <a:r>
              <a:rPr lang="zh-CN" altLang="en-US" sz="1600" dirty="0"/>
              <a:t>价格（元</a:t>
            </a:r>
            <a:r>
              <a:rPr lang="en-US" altLang="zh-CN" sz="1600" dirty="0"/>
              <a:t>/</a:t>
            </a:r>
            <a:r>
              <a:rPr lang="zh-CN" altLang="en-US" sz="1600" dirty="0"/>
              <a:t>袋）</a:t>
            </a:r>
            <a:endParaRPr lang="zh-CN" altLang="en-US" sz="1600" dirty="0"/>
          </a:p>
        </p:txBody>
      </p:sp>
      <p:sp>
        <p:nvSpPr>
          <p:cNvPr id="36" name="Rectangle 8" descr="5%"/>
          <p:cNvSpPr>
            <a:spLocks noChangeArrowheads="1"/>
          </p:cNvSpPr>
          <p:nvPr/>
        </p:nvSpPr>
        <p:spPr bwMode="auto">
          <a:xfrm>
            <a:off x="1385523" y="51959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4" name="Rectangle 48" descr="10%"/>
          <p:cNvSpPr>
            <a:spLocks noChangeArrowheads="1"/>
          </p:cNvSpPr>
          <p:nvPr/>
        </p:nvSpPr>
        <p:spPr bwMode="auto">
          <a:xfrm>
            <a:off x="1385523" y="1428665"/>
            <a:ext cx="3959592" cy="5334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wrap="none" lIns="90000" tIns="46800" rIns="90000" bIns="46800" anchor="ctr"/>
          <a:lstStyle/>
          <a:p>
            <a:r>
              <a:rPr lang="zh-CN" altLang="en-US" sz="2400" dirty="0">
                <a:latin typeface="微软雅黑" pitchFamily="34" charset="-122"/>
                <a:ea typeface="微软雅黑" pitchFamily="34" charset="-122"/>
              </a:rPr>
              <a:t>供给函数</a:t>
            </a:r>
            <a:endParaRPr lang="zh-CN" altLang="en-US" sz="2400" dirty="0">
              <a:latin typeface="微软雅黑" pitchFamily="34" charset="-122"/>
              <a:ea typeface="微软雅黑" pitchFamily="34" charset="-122"/>
            </a:endParaRPr>
          </a:p>
        </p:txBody>
      </p:sp>
      <p:sp>
        <p:nvSpPr>
          <p:cNvPr id="66" name="Rectangle 50"/>
          <p:cNvSpPr>
            <a:spLocks noChangeArrowheads="1"/>
          </p:cNvSpPr>
          <p:nvPr/>
        </p:nvSpPr>
        <p:spPr bwMode="auto">
          <a:xfrm>
            <a:off x="1385522" y="1953738"/>
            <a:ext cx="3959593" cy="3737814"/>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67" name="Rectangle 8" descr="5%"/>
          <p:cNvSpPr>
            <a:spLocks noChangeArrowheads="1"/>
          </p:cNvSpPr>
          <p:nvPr/>
        </p:nvSpPr>
        <p:spPr bwMode="auto">
          <a:xfrm>
            <a:off x="1537923" y="5348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8" name="Rectangle 48" descr="10%"/>
          <p:cNvSpPr>
            <a:spLocks noChangeArrowheads="1"/>
          </p:cNvSpPr>
          <p:nvPr/>
        </p:nvSpPr>
        <p:spPr bwMode="auto">
          <a:xfrm>
            <a:off x="5588207" y="1424770"/>
            <a:ext cx="5245242" cy="56167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wrap="none" lIns="90000" tIns="46800" rIns="90000" bIns="46800" anchor="ctr"/>
          <a:lstStyle/>
          <a:p>
            <a:r>
              <a:rPr lang="zh-CN" altLang="en-US" sz="2400" dirty="0">
                <a:latin typeface="微软雅黑" pitchFamily="34" charset="-122"/>
                <a:ea typeface="微软雅黑" pitchFamily="34" charset="-122"/>
              </a:rPr>
              <a:t>供给曲线</a:t>
            </a:r>
            <a:endParaRPr lang="zh-CN" altLang="en-US" sz="2400" dirty="0">
              <a:latin typeface="微软雅黑" pitchFamily="34" charset="-122"/>
              <a:ea typeface="微软雅黑" pitchFamily="34" charset="-122"/>
            </a:endParaRPr>
          </a:p>
        </p:txBody>
      </p:sp>
      <p:sp>
        <p:nvSpPr>
          <p:cNvPr id="69" name="Rectangle 50"/>
          <p:cNvSpPr>
            <a:spLocks noChangeArrowheads="1"/>
          </p:cNvSpPr>
          <p:nvPr/>
        </p:nvSpPr>
        <p:spPr bwMode="auto">
          <a:xfrm>
            <a:off x="5576609" y="1986444"/>
            <a:ext cx="5256840" cy="3699982"/>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mc:Choice xmlns:a14="http://schemas.microsoft.com/office/drawing/2010/main" Requires="a14">
          <p:sp>
            <p:nvSpPr>
              <p:cNvPr id="19" name="文本框 18"/>
              <p:cNvSpPr txBox="1"/>
              <p:nvPr/>
            </p:nvSpPr>
            <p:spPr>
              <a:xfrm>
                <a:off x="1846744" y="3039536"/>
                <a:ext cx="2326640" cy="468205"/>
              </a:xfrm>
              <a:prstGeom prst="rect">
                <a:avLst/>
              </a:prstGeom>
              <a:noFill/>
            </p:spPr>
            <p:txBody>
              <a:bodyPr wrap="square" rtlCol="0">
                <a:spAutoFit/>
              </a:bodyPr>
              <a:lstStyle/>
              <a:p>
                <a14:m>
                  <m:oMath xmlns:m="http://schemas.openxmlformats.org/officeDocument/2006/math">
                    <m:sSup>
                      <m:sSupPr>
                        <m:ctrlPr>
                          <a:rPr lang="zh-CN" altLang="en-US" sz="2400" i="1" smtClean="0">
                            <a:latin typeface="Cambria Math" panose="02040503050406030204" pitchFamily="18" charset="0"/>
                          </a:rPr>
                        </m:ctrlPr>
                      </m:sSupPr>
                      <m:e>
                        <m:r>
                          <a:rPr lang="zh-CN" altLang="en-US" sz="2400" i="1">
                            <a:latin typeface="Cambria Math" panose="02040503050406030204" pitchFamily="18" charset="0"/>
                          </a:rPr>
                          <m:t>𝑄</m:t>
                        </m:r>
                      </m:e>
                      <m:sup>
                        <m:r>
                          <m:rPr>
                            <m:sty m:val="p"/>
                          </m:rPr>
                          <a:rPr lang="en-US" altLang="zh-CN" sz="2400" i="1">
                            <a:latin typeface="Cambria Math" panose="02040503050406030204" pitchFamily="18" charset="0"/>
                          </a:rPr>
                          <m:t>s</m:t>
                        </m:r>
                      </m:sup>
                    </m:sSup>
                  </m:oMath>
                </a14:m>
                <a:r>
                  <a:rPr lang="en-US" altLang="zh-CN" sz="2400" dirty="0"/>
                  <a:t>=S(P)</a:t>
                </a:r>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1846744" y="3039536"/>
                <a:ext cx="2326640" cy="468205"/>
              </a:xfrm>
              <a:prstGeom prst="rect">
                <a:avLst/>
              </a:prstGeom>
              <a:blipFill rotWithShape="1">
                <a:blip r:embed="rId1" cstate="print"/>
                <a:stretch>
                  <a:fillRect l="-1832" t="-10526" b="-28947"/>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1615259" y="3583332"/>
            <a:ext cx="3456673" cy="1015663"/>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为简单起见，需求曲线常被描绘成直线</a:t>
            </a:r>
            <a:endParaRPr lang="zh-CN" altLang="en-US" sz="2000" dirty="0">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1696940" y="1965706"/>
                <a:ext cx="3333216" cy="1015663"/>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表示价格， </a:t>
                </a:r>
                <a14:m>
                  <m:oMath xmlns:m="http://schemas.openxmlformats.org/officeDocument/2006/math">
                    <m:sSup>
                      <m:sSupPr>
                        <m:ctrlPr>
                          <a:rPr lang="zh-CN" altLang="en-US" sz="2000" i="1">
                            <a:latin typeface="Cambria Math" panose="02040503050406030204" pitchFamily="18" charset="0"/>
                          </a:rPr>
                        </m:ctrlPr>
                      </m:sSupPr>
                      <m:e>
                        <m:r>
                          <a:rPr lang="zh-CN" altLang="en-US" sz="2000" i="1">
                            <a:latin typeface="Cambria Math"/>
                          </a:rPr>
                          <m:t>𝑄</m:t>
                        </m:r>
                      </m:e>
                      <m:sup>
                        <m:r>
                          <m:rPr>
                            <m:sty m:val="p"/>
                          </m:rPr>
                          <a:rPr lang="en-US" altLang="zh-CN" sz="2000" i="1">
                            <a:latin typeface="Cambria Math"/>
                          </a:rPr>
                          <m:t>s</m:t>
                        </m:r>
                      </m:sup>
                    </m:sSup>
                  </m:oMath>
                </a14:m>
                <a:r>
                  <a:rPr lang="zh-CN" altLang="en-US" sz="2000" dirty="0">
                    <a:latin typeface="微软雅黑" pitchFamily="34" charset="-122"/>
                    <a:ea typeface="微软雅黑" pitchFamily="34" charset="-122"/>
                  </a:rPr>
                  <a:t>表示需求量，供给函数可表示：</a:t>
                </a:r>
              </a:p>
            </p:txBody>
          </p:sp>
        </mc:Choice>
        <mc:Fallback>
          <p:sp>
            <p:nvSpPr>
              <p:cNvPr id="3" name="文本框 2"/>
              <p:cNvSpPr txBox="1">
                <a:spLocks noRot="1" noChangeAspect="1" noMove="1" noResize="1" noEditPoints="1" noAdjustHandles="1" noChangeArrowheads="1" noChangeShapeType="1" noTextEdit="1"/>
              </p:cNvSpPr>
              <p:nvPr/>
            </p:nvSpPr>
            <p:spPr>
              <a:xfrm>
                <a:off x="1696940" y="1965706"/>
                <a:ext cx="3333216" cy="1015663"/>
              </a:xfrm>
              <a:prstGeom prst="rect">
                <a:avLst/>
              </a:prstGeom>
              <a:blipFill rotWithShape="1">
                <a:blip r:embed="rId2" cstate="print"/>
                <a:stretch>
                  <a:fillRect l="-1828" b="-419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矩形 14"/>
              <p:cNvSpPr/>
              <p:nvPr/>
            </p:nvSpPr>
            <p:spPr>
              <a:xfrm>
                <a:off x="1904749" y="4759983"/>
                <a:ext cx="1680140" cy="513282"/>
              </a:xfrm>
              <a:prstGeom prst="rect">
                <a:avLst/>
              </a:prstGeom>
            </p:spPr>
            <p:txBody>
              <a:bodyPr wrap="none">
                <a:spAutoFit/>
              </a:bodyPr>
              <a:lstStyle/>
              <a:p>
                <a14:m>
                  <m:oMath xmlns:m="http://schemas.openxmlformats.org/officeDocument/2006/math">
                    <m:sSup>
                      <m:sSupPr>
                        <m:ctrlPr>
                          <a:rPr lang="zh-CN" altLang="en-US" sz="2400" i="1" smtClean="0">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𝑄</m:t>
                        </m:r>
                      </m:e>
                      <m:sup>
                        <m:r>
                          <a:rPr lang="en-US" altLang="zh-CN" sz="2400" b="0" i="1" smtClean="0">
                            <a:solidFill>
                              <a:prstClr val="black"/>
                            </a:solidFill>
                            <a:latin typeface="Cambria Math" panose="02040503050406030204" pitchFamily="18" charset="0"/>
                          </a:rPr>
                          <m:t>𝑠</m:t>
                        </m:r>
                      </m:sup>
                    </m:sSup>
                  </m:oMath>
                </a14:m>
                <a:r>
                  <a:rPr lang="en-US" altLang="zh-CN" sz="2400" dirty="0">
                    <a:solidFill>
                      <a:prstClr val="black"/>
                    </a:solidFill>
                  </a:rPr>
                  <a:t>=</a:t>
                </a:r>
                <a14:m>
                  <m:oMath xmlns:m="http://schemas.openxmlformats.org/officeDocument/2006/math">
                    <m:r>
                      <a:rPr lang="en-US" altLang="zh-CN" sz="2800" i="1" dirty="0" smtClean="0">
                        <a:solidFill>
                          <a:prstClr val="black"/>
                        </a:solidFill>
                        <a:latin typeface="Cambria Math" panose="02040503050406030204" pitchFamily="18" charset="0"/>
                      </a:rPr>
                      <m:t>𝛾</m:t>
                    </m:r>
                    <m:r>
                      <a:rPr lang="en-US" altLang="zh-CN" sz="2800" b="0" i="1" dirty="0" smtClean="0">
                        <a:solidFill>
                          <a:prstClr val="black"/>
                        </a:solidFill>
                        <a:latin typeface="Cambria Math" panose="02040503050406030204" pitchFamily="18" charset="0"/>
                      </a:rPr>
                      <m:t>+</m:t>
                    </m:r>
                    <m:r>
                      <a:rPr lang="zh-CN" altLang="en-US" sz="2000" i="1" dirty="0" smtClean="0">
                        <a:latin typeface="Cambria Math" panose="02040503050406030204" pitchFamily="18" charset="0"/>
                      </a:rPr>
                      <m:t>𝛿</m:t>
                    </m:r>
                    <m:r>
                      <a:rPr lang="en-US" altLang="zh-CN" sz="2000" b="0" i="1" dirty="0" smtClean="0">
                        <a:latin typeface="Cambria Math" panose="02040503050406030204" pitchFamily="18" charset="0"/>
                      </a:rPr>
                      <m:t>𝑃</m:t>
                    </m:r>
                  </m:oMath>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1904749" y="4759983"/>
                <a:ext cx="1680140" cy="513282"/>
              </a:xfrm>
              <a:prstGeom prst="rect">
                <a:avLst/>
              </a:prstGeom>
              <a:blipFill rotWithShape="1">
                <a:blip r:embed="rId3" cstate="print"/>
                <a:stretch>
                  <a:fillRect b="-26190"/>
                </a:stretch>
              </a:blipFill>
            </p:spPr>
            <p:txBody>
              <a:bodyPr/>
              <a:lstStyle/>
              <a:p>
                <a:r>
                  <a:rPr lang="zh-CN" altLang="en-US">
                    <a:noFill/>
                  </a:rPr>
                  <a:t> </a:t>
                </a:r>
                <a:endParaRPr lang="zh-CN" altLang="en-US">
                  <a:noFill/>
                </a:endParaRPr>
              </a:p>
            </p:txBody>
          </p:sp>
        </mc:Fallback>
      </mc:AlternateContent>
      <p:grpSp>
        <p:nvGrpSpPr>
          <p:cNvPr id="127" name="Group 110"/>
          <p:cNvGrpSpPr/>
          <p:nvPr/>
        </p:nvGrpSpPr>
        <p:grpSpPr bwMode="auto">
          <a:xfrm>
            <a:off x="7099648" y="2309900"/>
            <a:ext cx="3733800" cy="2743200"/>
            <a:chOff x="576" y="1020"/>
            <a:chExt cx="2352" cy="1728"/>
          </a:xfrm>
        </p:grpSpPr>
        <p:sp>
          <p:nvSpPr>
            <p:cNvPr id="128" name="Line 68"/>
            <p:cNvSpPr>
              <a:spLocks noChangeShapeType="1"/>
            </p:cNvSpPr>
            <p:nvPr/>
          </p:nvSpPr>
          <p:spPr bwMode="auto">
            <a:xfrm flipH="1" flipV="1">
              <a:off x="576" y="1020"/>
              <a:ext cx="0" cy="1501"/>
            </a:xfrm>
            <a:prstGeom prst="line">
              <a:avLst/>
            </a:prstGeom>
            <a:noFill/>
            <a:ln w="38100">
              <a:solidFill>
                <a:srgbClr val="333399"/>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29" name="Line 69"/>
            <p:cNvSpPr>
              <a:spLocks noChangeShapeType="1"/>
            </p:cNvSpPr>
            <p:nvPr/>
          </p:nvSpPr>
          <p:spPr bwMode="auto">
            <a:xfrm>
              <a:off x="576" y="2508"/>
              <a:ext cx="2256" cy="0"/>
            </a:xfrm>
            <a:prstGeom prst="line">
              <a:avLst/>
            </a:prstGeom>
            <a:noFill/>
            <a:ln w="38100">
              <a:solidFill>
                <a:srgbClr val="333399"/>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32" name="Rectangle 72" descr="5%"/>
            <p:cNvSpPr>
              <a:spLocks noChangeArrowheads="1"/>
            </p:cNvSpPr>
            <p:nvPr/>
          </p:nvSpPr>
          <p:spPr bwMode="auto">
            <a:xfrm>
              <a:off x="2688" y="2556"/>
              <a:ext cx="240" cy="19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effectLst>
                  <a:outerShdw blurRad="38100" dist="38100" dir="2700000" algn="tl">
                    <a:srgbClr val="C0C0C0"/>
                  </a:outerShdw>
                </a:effectLst>
              </a:endParaRPr>
            </a:p>
          </p:txBody>
        </p:sp>
      </p:grpSp>
      <p:sp>
        <p:nvSpPr>
          <p:cNvPr id="145" name="Rectangle 85"/>
          <p:cNvSpPr>
            <a:spLocks noChangeArrowheads="1"/>
          </p:cNvSpPr>
          <p:nvPr/>
        </p:nvSpPr>
        <p:spPr bwMode="auto">
          <a:xfrm>
            <a:off x="9004648" y="474830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8000"/>
                </a:solidFill>
                <a:effectLst>
                  <a:outerShdw blurRad="38100" dist="38100" dir="2700000" algn="tl">
                    <a:srgbClr val="C0C0C0"/>
                  </a:outerShdw>
                </a:effectLst>
              </a:rPr>
              <a:t>Q</a:t>
            </a:r>
            <a:r>
              <a:rPr lang="en-US" altLang="zh-CN" sz="1800" b="1" baseline="-25000">
                <a:solidFill>
                  <a:srgbClr val="008000"/>
                </a:solidFill>
                <a:effectLst>
                  <a:outerShdw blurRad="38100" dist="38100" dir="2700000" algn="tl">
                    <a:srgbClr val="C0C0C0"/>
                  </a:outerShdw>
                </a:effectLst>
              </a:rPr>
              <a:t>1</a:t>
            </a:r>
            <a:endParaRPr lang="en-US" altLang="zh-CN" sz="1800" b="1">
              <a:solidFill>
                <a:srgbClr val="008000"/>
              </a:solidFill>
              <a:effectLst>
                <a:outerShdw blurRad="38100" dist="38100" dir="2700000" algn="tl">
                  <a:srgbClr val="C0C0C0"/>
                </a:outerShdw>
              </a:effectLst>
            </a:endParaRPr>
          </a:p>
        </p:txBody>
      </p:sp>
      <p:grpSp>
        <p:nvGrpSpPr>
          <p:cNvPr id="159" name="Group 109"/>
          <p:cNvGrpSpPr/>
          <p:nvPr/>
        </p:nvGrpSpPr>
        <p:grpSpPr bwMode="auto">
          <a:xfrm>
            <a:off x="8078402" y="2772872"/>
            <a:ext cx="2186442" cy="1479260"/>
            <a:chOff x="1303" y="1296"/>
            <a:chExt cx="1400" cy="820"/>
          </a:xfrm>
        </p:grpSpPr>
        <p:sp>
          <p:nvSpPr>
            <p:cNvPr id="160" name="Rectangle 100" descr="5%"/>
            <p:cNvSpPr>
              <a:spLocks noChangeArrowheads="1"/>
            </p:cNvSpPr>
            <p:nvPr/>
          </p:nvSpPr>
          <p:spPr bwMode="auto">
            <a:xfrm>
              <a:off x="2208" y="1296"/>
              <a:ext cx="495" cy="138"/>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b="1" dirty="0">
                  <a:solidFill>
                    <a:srgbClr val="008000"/>
                  </a:solidFill>
                  <a:effectLst>
                    <a:outerShdw blurRad="38100" dist="38100" dir="2700000" algn="tl">
                      <a:srgbClr val="C0C0C0"/>
                    </a:outerShdw>
                  </a:effectLst>
                </a:rPr>
                <a:t>S</a:t>
              </a:r>
              <a:endParaRPr lang="en-US" altLang="zh-CN" sz="1800" b="1" dirty="0">
                <a:solidFill>
                  <a:srgbClr val="008000"/>
                </a:solidFill>
                <a:effectLst>
                  <a:outerShdw blurRad="38100" dist="38100" dir="2700000" algn="tl">
                    <a:srgbClr val="C0C0C0"/>
                  </a:outerShdw>
                </a:effectLst>
              </a:endParaRPr>
            </a:p>
          </p:txBody>
        </p:sp>
        <p:sp>
          <p:nvSpPr>
            <p:cNvPr id="161" name="Line 101"/>
            <p:cNvSpPr>
              <a:spLocks noChangeShapeType="1"/>
            </p:cNvSpPr>
            <p:nvPr/>
          </p:nvSpPr>
          <p:spPr bwMode="auto">
            <a:xfrm flipH="1">
              <a:off x="1303" y="2024"/>
              <a:ext cx="391" cy="92"/>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pic>
        <p:nvPicPr>
          <p:cNvPr id="162" name="Picture 102"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9859" y="3736492"/>
            <a:ext cx="134938" cy="134937"/>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03"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7001" y="4014781"/>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04"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0516" y="4194433"/>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167" name="Line 101"/>
          <p:cNvSpPr>
            <a:spLocks noChangeShapeType="1"/>
          </p:cNvSpPr>
          <p:nvPr/>
        </p:nvSpPr>
        <p:spPr bwMode="auto">
          <a:xfrm flipH="1">
            <a:off x="9292049" y="3481489"/>
            <a:ext cx="396354" cy="327606"/>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8" name="Line 101"/>
          <p:cNvSpPr>
            <a:spLocks noChangeShapeType="1"/>
          </p:cNvSpPr>
          <p:nvPr/>
        </p:nvSpPr>
        <p:spPr bwMode="auto">
          <a:xfrm flipH="1">
            <a:off x="8686068" y="3800347"/>
            <a:ext cx="602419" cy="279166"/>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9" name="Line 101"/>
          <p:cNvSpPr>
            <a:spLocks noChangeShapeType="1"/>
          </p:cNvSpPr>
          <p:nvPr/>
        </p:nvSpPr>
        <p:spPr bwMode="auto">
          <a:xfrm flipH="1">
            <a:off x="9680789" y="2873569"/>
            <a:ext cx="494631" cy="607919"/>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170" name="Picture 104"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07952" y="2802483"/>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04"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5206" y="3384828"/>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8052920" y="4318768"/>
            <a:ext cx="360690" cy="369332"/>
          </a:xfrm>
          <a:prstGeom prst="rect">
            <a:avLst/>
          </a:prstGeom>
          <a:noFill/>
        </p:spPr>
        <p:txBody>
          <a:bodyPr wrap="square" rtlCol="0">
            <a:spAutoFit/>
          </a:bodyPr>
          <a:lstStyle/>
          <a:p>
            <a:r>
              <a:rPr lang="en-US" altLang="zh-CN" dirty="0"/>
              <a:t>A</a:t>
            </a:r>
            <a:endParaRPr lang="zh-CN" altLang="en-US" dirty="0"/>
          </a:p>
        </p:txBody>
      </p:sp>
      <p:sp>
        <p:nvSpPr>
          <p:cNvPr id="18" name="文本框 17"/>
          <p:cNvSpPr txBox="1"/>
          <p:nvPr/>
        </p:nvSpPr>
        <p:spPr>
          <a:xfrm>
            <a:off x="8694410" y="4085879"/>
            <a:ext cx="456767" cy="369332"/>
          </a:xfrm>
          <a:prstGeom prst="rect">
            <a:avLst/>
          </a:prstGeom>
          <a:noFill/>
        </p:spPr>
        <p:txBody>
          <a:bodyPr wrap="square" rtlCol="0">
            <a:spAutoFit/>
          </a:bodyPr>
          <a:lstStyle/>
          <a:p>
            <a:r>
              <a:rPr lang="en-US" altLang="zh-CN" dirty="0"/>
              <a:t>B</a:t>
            </a:r>
            <a:endParaRPr lang="zh-CN" altLang="en-US" dirty="0"/>
          </a:p>
        </p:txBody>
      </p:sp>
      <p:sp>
        <p:nvSpPr>
          <p:cNvPr id="172" name="文本框 171"/>
          <p:cNvSpPr txBox="1"/>
          <p:nvPr/>
        </p:nvSpPr>
        <p:spPr>
          <a:xfrm>
            <a:off x="9289365" y="3788066"/>
            <a:ext cx="456767" cy="369332"/>
          </a:xfrm>
          <a:prstGeom prst="rect">
            <a:avLst/>
          </a:prstGeom>
          <a:noFill/>
        </p:spPr>
        <p:txBody>
          <a:bodyPr wrap="square" rtlCol="0">
            <a:spAutoFit/>
          </a:bodyPr>
          <a:lstStyle/>
          <a:p>
            <a:r>
              <a:rPr lang="en-US" altLang="zh-CN" dirty="0"/>
              <a:t>C</a:t>
            </a:r>
            <a:endParaRPr lang="zh-CN" altLang="en-US" dirty="0"/>
          </a:p>
        </p:txBody>
      </p:sp>
      <p:sp>
        <p:nvSpPr>
          <p:cNvPr id="173" name="文本框 172"/>
          <p:cNvSpPr txBox="1"/>
          <p:nvPr/>
        </p:nvSpPr>
        <p:spPr>
          <a:xfrm>
            <a:off x="9750593" y="3354006"/>
            <a:ext cx="456767" cy="369332"/>
          </a:xfrm>
          <a:prstGeom prst="rect">
            <a:avLst/>
          </a:prstGeom>
          <a:noFill/>
        </p:spPr>
        <p:txBody>
          <a:bodyPr wrap="square" rtlCol="0">
            <a:spAutoFit/>
          </a:bodyPr>
          <a:lstStyle/>
          <a:p>
            <a:r>
              <a:rPr lang="en-US" altLang="zh-CN" dirty="0"/>
              <a:t>F</a:t>
            </a:r>
            <a:endParaRPr lang="zh-CN" altLang="en-US" dirty="0"/>
          </a:p>
        </p:txBody>
      </p:sp>
      <p:sp>
        <p:nvSpPr>
          <p:cNvPr id="174" name="文本框 173"/>
          <p:cNvSpPr txBox="1"/>
          <p:nvPr/>
        </p:nvSpPr>
        <p:spPr>
          <a:xfrm>
            <a:off x="10226293" y="2750540"/>
            <a:ext cx="456767" cy="369332"/>
          </a:xfrm>
          <a:prstGeom prst="rect">
            <a:avLst/>
          </a:prstGeom>
          <a:noFill/>
        </p:spPr>
        <p:txBody>
          <a:bodyPr wrap="square" rtlCol="0">
            <a:spAutoFit/>
          </a:bodyPr>
          <a:lstStyle/>
          <a:p>
            <a:r>
              <a:rPr lang="en-US" altLang="zh-CN" dirty="0"/>
              <a:t>G</a:t>
            </a:r>
            <a:endParaRPr lang="zh-CN" altLang="en-US" dirty="0"/>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9396475" y="5329938"/>
              <a:ext cx="146362" cy="299763"/>
            </p14:xfrm>
          </p:contentPart>
        </mc:Choice>
        <mc:Fallback xmlns="">
          <p:pic>
            <p:nvPicPr>
              <p:cNvPr id="2" name="墨迹 1"/>
            </p:nvPicPr>
            <p:blipFill>
              <a:blip r:embed="rId6"/>
            </p:blipFill>
            <p:spPr>
              <a:xfrm>
                <a:off x="9396475" y="5329938"/>
                <a:ext cx="146362" cy="29976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9469656" y="5468853"/>
              <a:ext cx="85988" cy="131603"/>
            </p14:xfrm>
          </p:contentPart>
        </mc:Choice>
        <mc:Fallback xmlns="">
          <p:pic>
            <p:nvPicPr>
              <p:cNvPr id="7" name="墨迹 6"/>
            </p:nvPicPr>
            <p:blipFill>
              <a:blip r:embed="rId8"/>
            </p:blipFill>
            <p:spPr>
              <a:xfrm>
                <a:off x="9469656" y="5468853"/>
                <a:ext cx="85988" cy="13160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9601382" y="5169089"/>
              <a:ext cx="102454" cy="175471"/>
            </p14:xfrm>
          </p:contentPart>
        </mc:Choice>
        <mc:Fallback xmlns="">
          <p:pic>
            <p:nvPicPr>
              <p:cNvPr id="8" name="墨迹 7"/>
            </p:nvPicPr>
            <p:blipFill>
              <a:blip r:embed="rId10"/>
            </p:blipFill>
            <p:spPr>
              <a:xfrm>
                <a:off x="9601382" y="5169089"/>
                <a:ext cx="102454" cy="17547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6604609" y="2862374"/>
              <a:ext cx="69522" cy="354598"/>
            </p14:xfrm>
          </p:contentPart>
        </mc:Choice>
        <mc:Fallback xmlns="">
          <p:pic>
            <p:nvPicPr>
              <p:cNvPr id="10" name="墨迹 9"/>
            </p:nvPicPr>
            <p:blipFill>
              <a:blip r:embed="rId12"/>
            </p:blipFill>
            <p:spPr>
              <a:xfrm>
                <a:off x="6604609" y="2862374"/>
                <a:ext cx="69522" cy="35459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6696086" y="2858718"/>
              <a:ext cx="175635" cy="116981"/>
            </p14:xfrm>
          </p:contentPart>
        </mc:Choice>
        <mc:Fallback xmlns="">
          <p:pic>
            <p:nvPicPr>
              <p:cNvPr id="11" name="墨迹 10"/>
            </p:nvPicPr>
            <p:blipFill>
              <a:blip r:embed="rId14"/>
            </p:blipFill>
            <p:spPr>
              <a:xfrm>
                <a:off x="6696086" y="2858718"/>
                <a:ext cx="175635" cy="116981"/>
              </a:xfrm>
              <a:prstGeom prst="rect"/>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5176"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供给规律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34" name="Rectangle 57"/>
          <p:cNvSpPr>
            <a:spLocks noChangeArrowheads="1"/>
          </p:cNvSpPr>
          <p:nvPr/>
        </p:nvSpPr>
        <p:spPr bwMode="auto">
          <a:xfrm>
            <a:off x="9359156" y="524430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547178" y="1337199"/>
            <a:ext cx="8988742" cy="1569660"/>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rPr>
              <a:t>需求规律</a:t>
            </a:r>
            <a:endParaRPr lang="en-US" altLang="zh-CN" sz="2400" b="1" dirty="0">
              <a:latin typeface="微软雅黑" pitchFamily="34" charset="-122"/>
              <a:ea typeface="微软雅黑" pitchFamily="34" charset="-122"/>
            </a:endParaRPr>
          </a:p>
          <a:p>
            <a:pPr>
              <a:lnSpc>
                <a:spcPct val="150000"/>
              </a:lnSpc>
            </a:pPr>
            <a:r>
              <a:rPr lang="zh-CN" altLang="en-US" sz="2000" dirty="0">
                <a:effectLst>
                  <a:outerShdw blurRad="38100" dist="38100" dir="2700000" algn="tl">
                    <a:srgbClr val="C0C0C0"/>
                  </a:outerShdw>
                </a:effectLst>
              </a:rPr>
              <a:t>       </a:t>
            </a:r>
            <a:r>
              <a:rPr lang="zh-CN" altLang="en-US" sz="2000" dirty="0">
                <a:latin typeface="微软雅黑" pitchFamily="34" charset="-122"/>
                <a:ea typeface="微软雅黑" pitchFamily="34" charset="-122"/>
              </a:rPr>
              <a:t>在影响供给的其他因素不变的情况下，某种商品的供给量与这种商品的价格之间存在着</a:t>
            </a:r>
            <a:r>
              <a:rPr lang="zh-CN" altLang="en-US" sz="2000" b="1" dirty="0">
                <a:solidFill>
                  <a:srgbClr val="FF0000"/>
                </a:solidFill>
                <a:latin typeface="微软雅黑" pitchFamily="34" charset="-122"/>
                <a:ea typeface="微软雅黑" pitchFamily="34" charset="-122"/>
              </a:rPr>
              <a:t>正向变动</a:t>
            </a:r>
            <a:r>
              <a:rPr lang="zh-CN" altLang="en-US" sz="2000" dirty="0">
                <a:latin typeface="微软雅黑" pitchFamily="34" charset="-122"/>
                <a:ea typeface="微软雅黑" pitchFamily="34" charset="-122"/>
              </a:rPr>
              <a:t>关系</a:t>
            </a:r>
            <a:endParaRPr lang="zh-CN" altLang="en-US" sz="2000" dirty="0">
              <a:latin typeface="微软雅黑" pitchFamily="34" charset="-122"/>
              <a:ea typeface="微软雅黑" pitchFamily="34" charset="-122"/>
            </a:endParaRPr>
          </a:p>
        </p:txBody>
      </p:sp>
      <p:sp>
        <p:nvSpPr>
          <p:cNvPr id="62" name="Line 4"/>
          <p:cNvSpPr>
            <a:spLocks noChangeShapeType="1"/>
          </p:cNvSpPr>
          <p:nvPr/>
        </p:nvSpPr>
        <p:spPr bwMode="auto">
          <a:xfrm>
            <a:off x="7100047" y="5036989"/>
            <a:ext cx="1984557" cy="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8445244" y="45738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S</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7103191" y="5976698"/>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2579934" y="6036828"/>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9093200" y="601262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6736099" y="3968120"/>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7100047" y="3830320"/>
            <a:ext cx="8595" cy="214637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V="1">
            <a:off x="3924574" y="4491441"/>
            <a:ext cx="2297" cy="150712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2441067" y="3931796"/>
            <a:ext cx="2702504" cy="2422834"/>
            <a:chOff x="591" y="530"/>
            <a:chExt cx="1870" cy="1616"/>
          </a:xfrm>
        </p:grpSpPr>
        <p:sp>
          <p:nvSpPr>
            <p:cNvPr id="71" name="Rectangle 51"/>
            <p:cNvSpPr>
              <a:spLocks noChangeArrowheads="1"/>
            </p:cNvSpPr>
            <p:nvPr/>
          </p:nvSpPr>
          <p:spPr bwMode="auto">
            <a:xfrm>
              <a:off x="2269" y="195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endParaRPr lang="en-US" altLang="zh-CN" sz="1800" b="1" dirty="0">
                <a:effectLst>
                  <a:outerShdw blurRad="38100" dist="38100" dir="2700000" algn="tl">
                    <a:srgbClr val="C0C0C0"/>
                  </a:outerShdw>
                </a:effectLst>
              </a:endParaRPr>
            </a:p>
          </p:txBody>
        </p:sp>
        <p:sp>
          <p:nvSpPr>
            <p:cNvPr id="72" name="Rectangle 52"/>
            <p:cNvSpPr>
              <a:spLocks noChangeArrowheads="1"/>
            </p:cNvSpPr>
            <p:nvPr/>
          </p:nvSpPr>
          <p:spPr bwMode="auto">
            <a:xfrm>
              <a:off x="591" y="53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grpSp>
      <p:sp>
        <p:nvSpPr>
          <p:cNvPr id="82" name="Line 58"/>
          <p:cNvSpPr>
            <a:spLocks noChangeShapeType="1"/>
          </p:cNvSpPr>
          <p:nvPr/>
        </p:nvSpPr>
        <p:spPr bwMode="auto">
          <a:xfrm flipV="1">
            <a:off x="2848699" y="3931795"/>
            <a:ext cx="0" cy="209725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2848698" y="6029052"/>
            <a:ext cx="2547781" cy="77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3443913" y="4229492"/>
            <a:ext cx="407159" cy="369332"/>
          </a:xfrm>
          <a:prstGeom prst="rect">
            <a:avLst/>
          </a:prstGeom>
          <a:noFill/>
        </p:spPr>
        <p:txBody>
          <a:bodyPr wrap="square" rtlCol="0">
            <a:spAutoFit/>
          </a:bodyPr>
          <a:lstStyle/>
          <a:p>
            <a:r>
              <a:rPr lang="en-US" altLang="zh-CN" dirty="0"/>
              <a:t>S</a:t>
            </a:r>
            <a:endParaRPr lang="zh-CN" altLang="en-US" dirty="0"/>
          </a:p>
        </p:txBody>
      </p:sp>
      <p:sp>
        <p:nvSpPr>
          <p:cNvPr id="87" name="文本框 86"/>
          <p:cNvSpPr txBox="1"/>
          <p:nvPr/>
        </p:nvSpPr>
        <p:spPr>
          <a:xfrm>
            <a:off x="1547178" y="2972164"/>
            <a:ext cx="4348480" cy="581057"/>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rPr>
              <a:t>需求规律的特列</a:t>
            </a:r>
            <a:endParaRPr lang="zh-CN" altLang="en-US" sz="2400" b="1" dirty="0">
              <a:latin typeface="微软雅黑" pitchFamily="34" charset="-122"/>
              <a:ea typeface="微软雅黑" pitchFamily="34" charset="-122"/>
            </a:endParaRPr>
          </a:p>
        </p:txBody>
      </p:sp>
      <p:sp>
        <p:nvSpPr>
          <p:cNvPr id="7" name="文本框 6"/>
          <p:cNvSpPr txBox="1"/>
          <p:nvPr/>
        </p:nvSpPr>
        <p:spPr>
          <a:xfrm>
            <a:off x="7529010" y="6429182"/>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4024109" y="6429182"/>
            <a:ext cx="841844" cy="369332"/>
          </a:xfrm>
          <a:prstGeom prst="rect">
            <a:avLst/>
          </a:prstGeom>
          <a:noFill/>
        </p:spPr>
        <p:txBody>
          <a:bodyPr wrap="square" rtlCol="0">
            <a:spAutoFit/>
          </a:bodyPr>
          <a:lstStyle/>
          <a:p>
            <a:r>
              <a:rPr lang="en-US" altLang="zh-CN" dirty="0"/>
              <a:t>(a)</a:t>
            </a:r>
            <a:endParaRPr lang="en-US" altLang="zh-CN" dirty="0"/>
          </a:p>
        </p:txBody>
      </p:sp>
      <p:sp>
        <p:nvSpPr>
          <p:cNvPr id="38" name="Rectangle 11"/>
          <p:cNvSpPr>
            <a:spLocks noChangeArrowheads="1"/>
          </p:cNvSpPr>
          <p:nvPr/>
        </p:nvSpPr>
        <p:spPr bwMode="auto">
          <a:xfrm>
            <a:off x="6822572" y="601262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2" name="文本框 1"/>
          <p:cNvSpPr txBox="1"/>
          <p:nvPr/>
        </p:nvSpPr>
        <p:spPr>
          <a:xfrm>
            <a:off x="3779894" y="5998569"/>
            <a:ext cx="488429" cy="461665"/>
          </a:xfrm>
          <a:prstGeom prst="rect">
            <a:avLst/>
          </a:prstGeom>
          <a:noFill/>
        </p:spPr>
        <p:txBody>
          <a:bodyPr wrap="square" rtlCol="0">
            <a:spAutoFit/>
          </a:bodyPr>
          <a:lstStyle/>
          <a:p>
            <a:r>
              <a:rPr lang="en-US" altLang="zh-CN" sz="2400" dirty="0"/>
              <a:t>ǭ</a:t>
            </a:r>
            <a:endParaRPr lang="zh-CN" altLang="en-US" sz="2400" dirty="0"/>
          </a:p>
        </p:txBody>
      </p:sp>
      <mc:AlternateContent xmlns:mc="http://schemas.openxmlformats.org/markup-compatibility/2006">
        <mc:Choice xmlns:a14="http://schemas.microsoft.com/office/drawing/2010/main" Requires="a14">
          <p:sp>
            <p:nvSpPr>
              <p:cNvPr id="8" name="文本框 7"/>
              <p:cNvSpPr txBox="1"/>
              <p:nvPr/>
            </p:nvSpPr>
            <p:spPr>
              <a:xfrm>
                <a:off x="6618054" y="4717778"/>
                <a:ext cx="612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a:latin typeface="Cambria Math" panose="02040503050406030204" pitchFamily="18" charset="0"/>
                            </a:rPr>
                            <m:t>𝑝</m:t>
                          </m:r>
                        </m:e>
                      </m:acc>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6618054" y="4717778"/>
                <a:ext cx="612775" cy="461665"/>
              </a:xfrm>
              <a:prstGeom prst="rect">
                <a:avLst/>
              </a:prstGeom>
              <a:blipFill rotWithShape="1">
                <a:blip r:embed="rId1" cstate="print"/>
                <a:stretch>
                  <a:fillRect r="-39000" b="-921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1873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影响需求的其他因素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5" name="内容占位符 2"/>
          <p:cNvSpPr txBox="1"/>
          <p:nvPr/>
        </p:nvSpPr>
        <p:spPr>
          <a:xfrm>
            <a:off x="3348937" y="2675161"/>
            <a:ext cx="8251825" cy="4126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endParaRPr lang="zh-CN" altLang="en-US" dirty="0"/>
          </a:p>
        </p:txBody>
      </p:sp>
      <p:sp>
        <p:nvSpPr>
          <p:cNvPr id="26" name="内容占位符 2"/>
          <p:cNvSpPr txBox="1">
            <a:spLocks noChangeArrowheads="1"/>
          </p:cNvSpPr>
          <p:nvPr/>
        </p:nvSpPr>
        <p:spPr>
          <a:xfrm>
            <a:off x="1599818" y="1456348"/>
            <a:ext cx="8585929" cy="3142431"/>
          </a:xfrm>
          <a:prstGeom prst="rect">
            <a:avLst/>
          </a:prstGeom>
        </p:spPr>
        <p:txBody>
          <a:bodyPr vert="horz" lIns="68580" tIns="34291" rIns="68580" bIns="34291"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457200" defTabSz="457200">
              <a:lnSpc>
                <a:spcPct val="150000"/>
              </a:lnSpc>
              <a:buNone/>
            </a:pPr>
            <a:r>
              <a:rPr lang="zh-CN" altLang="en-US" sz="2000" dirty="0">
                <a:latin typeface="微软雅黑" pitchFamily="34" charset="-122"/>
                <a:ea typeface="微软雅黑" pitchFamily="34" charset="-122"/>
                <a:sym typeface="黑体" pitchFamily="49" charset="-122"/>
              </a:rPr>
              <a:t>影响需求量的其他因素：生产者的目标、生产技术水平、生产成本、生产者可生产的其他相关品的价格、生产者对未来的预期</a:t>
            </a:r>
            <a:r>
              <a:rPr lang="en-US" altLang="zh-CN" sz="2000" dirty="0">
                <a:latin typeface="微软雅黑" pitchFamily="34" charset="-122"/>
                <a:ea typeface="微软雅黑" pitchFamily="34" charset="-122"/>
                <a:sym typeface="黑体" pitchFamily="49" charset="-122"/>
              </a:rPr>
              <a:t>(</a:t>
            </a:r>
            <a:r>
              <a:rPr lang="zh-CN" altLang="en-US" sz="2000" dirty="0">
                <a:latin typeface="微软雅黑" pitchFamily="34" charset="-122"/>
                <a:ea typeface="微软雅黑" pitchFamily="34" charset="-122"/>
                <a:sym typeface="黑体" pitchFamily="49" charset="-122"/>
              </a:rPr>
              <a:t>图需要换</a:t>
            </a:r>
            <a:r>
              <a:rPr lang="en-US" altLang="zh-CN" sz="2000" dirty="0">
                <a:latin typeface="微软雅黑" pitchFamily="34" charset="-122"/>
                <a:ea typeface="微软雅黑" pitchFamily="34" charset="-122"/>
                <a:sym typeface="黑体" pitchFamily="49" charset="-122"/>
              </a:rPr>
              <a:t>)</a:t>
            </a:r>
            <a:endParaRPr lang="en-US" altLang="zh-CN" sz="2000" dirty="0">
              <a:latin typeface="微软雅黑" pitchFamily="34" charset="-122"/>
              <a:ea typeface="微软雅黑" pitchFamily="34" charset="-122"/>
              <a:sym typeface="黑体" pitchFamily="49" charset="-122"/>
            </a:endParaRPr>
          </a:p>
        </p:txBody>
      </p:sp>
      <p:pic>
        <p:nvPicPr>
          <p:cNvPr id="27" name="图片 26"/>
          <p:cNvPicPr>
            <a:picLocks noChangeAspect="1"/>
          </p:cNvPicPr>
          <p:nvPr/>
        </p:nvPicPr>
        <p:blipFill>
          <a:blip r:embed="rId1" cstate="print">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tretch>
            <a:fillRect/>
          </a:stretch>
        </p:blipFill>
        <p:spPr>
          <a:xfrm>
            <a:off x="2045896" y="2919663"/>
            <a:ext cx="3708048" cy="2434291"/>
          </a:xfrm>
          <a:prstGeom prst="rect">
            <a:avLst/>
          </a:prstGeom>
        </p:spPr>
      </p:pic>
      <p:pic>
        <p:nvPicPr>
          <p:cNvPr id="28" name="图片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6075608" y="2788159"/>
            <a:ext cx="3528392" cy="2575726"/>
          </a:xfrm>
          <a:prstGeom prst="rect">
            <a:avLst/>
          </a:prstGeom>
        </p:spPr>
      </p:pic>
      <p:sp>
        <p:nvSpPr>
          <p:cNvPr id="29" name="文本框 28"/>
          <p:cNvSpPr txBox="1"/>
          <p:nvPr/>
        </p:nvSpPr>
        <p:spPr>
          <a:xfrm>
            <a:off x="2492936" y="5782378"/>
            <a:ext cx="3708048" cy="412421"/>
          </a:xfrm>
          <a:prstGeom prst="rect">
            <a:avLst/>
          </a:prstGeom>
          <a:noFill/>
        </p:spPr>
        <p:txBody>
          <a:bodyPr wrap="square" rtlCol="0">
            <a:spAutoFit/>
          </a:bodyPr>
          <a:lstStyle/>
          <a:p>
            <a:pPr>
              <a:lnSpc>
                <a:spcPct val="130000"/>
              </a:lnSpc>
            </a:pPr>
            <a:r>
              <a:rPr lang="zh-CN" altLang="en-US" sz="1600" dirty="0">
                <a:latin typeface="Arial" charset="0"/>
                <a:ea typeface="微软雅黑" pitchFamily="34" charset="-122"/>
              </a:rPr>
              <a:t>预期的变化对供给的影响</a:t>
            </a:r>
            <a:endParaRPr lang="zh-CN" altLang="en-US" sz="1600" dirty="0">
              <a:latin typeface="Arial" charset="0"/>
              <a:ea typeface="微软雅黑" pitchFamily="34" charset="-122"/>
            </a:endParaRPr>
          </a:p>
        </p:txBody>
      </p:sp>
      <p:sp>
        <p:nvSpPr>
          <p:cNvPr id="30" name="文本框 29"/>
          <p:cNvSpPr txBox="1"/>
          <p:nvPr/>
        </p:nvSpPr>
        <p:spPr>
          <a:xfrm>
            <a:off x="6801371" y="5782377"/>
            <a:ext cx="3384376" cy="412421"/>
          </a:xfrm>
          <a:prstGeom prst="rect">
            <a:avLst/>
          </a:prstGeom>
          <a:noFill/>
        </p:spPr>
        <p:txBody>
          <a:bodyPr wrap="square" rtlCol="0">
            <a:spAutoFit/>
          </a:bodyPr>
          <a:lstStyle/>
          <a:p>
            <a:pPr>
              <a:lnSpc>
                <a:spcPct val="130000"/>
              </a:lnSpc>
            </a:pPr>
            <a:r>
              <a:rPr lang="zh-CN" altLang="en-US" sz="1600" dirty="0">
                <a:latin typeface="Arial" charset="0"/>
                <a:ea typeface="微软雅黑" pitchFamily="34" charset="-122"/>
              </a:rPr>
              <a:t>成本和订单之间的选择</a:t>
            </a:r>
            <a:endParaRPr lang="zh-CN" altLang="en-US" sz="1600" dirty="0">
              <a:latin typeface="Arial" charset="0"/>
              <a:ea typeface="微软雅黑" pitchFamily="34" charset="-122"/>
            </a:endParaRPr>
          </a:p>
        </p:txBody>
      </p: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5139840" y="1586552"/>
              <a:ext cx="1007386" cy="424055"/>
            </p14:xfrm>
          </p:contentPart>
        </mc:Choice>
        <mc:Fallback xmlns="">
          <p:pic>
            <p:nvPicPr>
              <p:cNvPr id="2" name="墨迹 1"/>
            </p:nvPicPr>
            <p:blipFill>
              <a:blip r:embed="rId5"/>
            </p:blipFill>
            <p:spPr>
              <a:xfrm>
                <a:off x="5139840" y="1586552"/>
                <a:ext cx="1007386" cy="42405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6900993" y="1440326"/>
              <a:ext cx="958675" cy="511791"/>
            </p14:xfrm>
          </p:contentPart>
        </mc:Choice>
        <mc:Fallback xmlns="">
          <p:pic>
            <p:nvPicPr>
              <p:cNvPr id="3" name="墨迹 2"/>
            </p:nvPicPr>
            <p:blipFill>
              <a:blip r:embed="rId7"/>
            </p:blipFill>
            <p:spPr>
              <a:xfrm>
                <a:off x="6900993" y="1440326"/>
                <a:ext cx="958675" cy="51179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353642" y="1405597"/>
              <a:ext cx="998924" cy="488029"/>
            </p14:xfrm>
          </p:contentPart>
        </mc:Choice>
        <mc:Fallback xmlns="">
          <p:pic>
            <p:nvPicPr>
              <p:cNvPr id="7" name="墨迹 6"/>
            </p:nvPicPr>
            <p:blipFill>
              <a:blip r:embed="rId9"/>
            </p:blipFill>
            <p:spPr>
              <a:xfrm>
                <a:off x="8353642" y="1405597"/>
                <a:ext cx="998924" cy="48802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3337066" y="1915560"/>
              <a:ext cx="1653896" cy="541037"/>
            </p14:xfrm>
          </p:contentPart>
        </mc:Choice>
        <mc:Fallback xmlns="">
          <p:pic>
            <p:nvPicPr>
              <p:cNvPr id="8" name="墨迹 7"/>
            </p:nvPicPr>
            <p:blipFill>
              <a:blip r:embed="rId11"/>
            </p:blipFill>
            <p:spPr>
              <a:xfrm>
                <a:off x="3337066" y="1915560"/>
                <a:ext cx="1653896" cy="54103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5726434" y="2134899"/>
              <a:ext cx="1913690" cy="387499"/>
            </p14:xfrm>
          </p:contentPart>
        </mc:Choice>
        <mc:Fallback xmlns="">
          <p:pic>
            <p:nvPicPr>
              <p:cNvPr id="10" name="墨迹 9"/>
            </p:nvPicPr>
            <p:blipFill>
              <a:blip r:embed="rId13"/>
            </p:blipFill>
            <p:spPr>
              <a:xfrm>
                <a:off x="5726434" y="2134899"/>
                <a:ext cx="1913690" cy="387499"/>
              </a:xfrm>
              <a:prstGeom prst="rect"/>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供求分析的应用事例</a:t>
            </a:r>
            <a:endParaRPr lang="zh-CN" altLang="en-US" sz="2400" dirty="0">
              <a:solidFill>
                <a:schemeClr val="tx1"/>
              </a:solidFill>
              <a:latin typeface="微软雅黑" pitchFamily="34" charset="-122"/>
              <a:ea typeface="微软雅黑"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弹    性</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市场均衡</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    给</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需     求</a:t>
            </a:r>
            <a:endParaRPr lang="zh-CN" altLang="en-US" sz="2400" dirty="0">
              <a:solidFill>
                <a:schemeClr val="tx1"/>
              </a:solidFill>
              <a:latin typeface="微软雅黑" pitchFamily="34" charset="-122"/>
              <a:ea typeface="微软雅黑" pitchFamily="34" charset="-122"/>
            </a:endParaRPr>
          </a:p>
        </p:txBody>
      </p:sp>
      <p:pic>
        <p:nvPicPr>
          <p:cNvPr id="16" name="Picture 57"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24294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065520" y="2377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需求的概念</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065520" y="28348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需求规律</a:t>
            </a:r>
            <a:endParaRPr lang="zh-CN" altLang="en-US" b="1" dirty="0">
              <a:effectLst>
                <a:outerShdw blurRad="38100" dist="38100" dir="2700000" algn="tl">
                  <a:srgbClr val="C0C0C0"/>
                </a:outerShdw>
              </a:effectLst>
            </a:endParaRPr>
          </a:p>
        </p:txBody>
      </p:sp>
      <p:sp>
        <p:nvSpPr>
          <p:cNvPr id="19" name="Rectangle 10" descr="浅色上对角线"/>
          <p:cNvSpPr>
            <a:spLocks noChangeArrowheads="1"/>
          </p:cNvSpPr>
          <p:nvPr/>
        </p:nvSpPr>
        <p:spPr bwMode="auto">
          <a:xfrm>
            <a:off x="6065520" y="3267600"/>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影响需求量的其他因素</a:t>
            </a:r>
            <a:endParaRPr lang="zh-CN" altLang="en-US" sz="1600" b="1" dirty="0">
              <a:effectLst>
                <a:outerShdw blurRad="38100" dist="38100" dir="2700000" algn="tl">
                  <a:srgbClr val="C0C0C0"/>
                </a:outerShdw>
              </a:effectLst>
            </a:endParaRPr>
          </a:p>
        </p:txBody>
      </p:sp>
      <p:sp>
        <p:nvSpPr>
          <p:cNvPr id="20" name="Rectangle 12" descr="浅色上对角线"/>
          <p:cNvSpPr>
            <a:spLocks noChangeArrowheads="1"/>
          </p:cNvSpPr>
          <p:nvPr/>
        </p:nvSpPr>
        <p:spPr bwMode="auto">
          <a:xfrm>
            <a:off x="6065520" y="3724800"/>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需求量的变动和需求的变动</a:t>
            </a:r>
            <a:endParaRPr lang="zh-CN" altLang="en-US" sz="1400"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28866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2" name="Picture 63"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33438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64"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38010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057640" y="242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133840" y="28866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6" name="AutoShape 67">
            <a:hlinkClick r:id="" action="ppaction://noaction" highlightClick="1"/>
            <a:hlinkHover r:id="" action="ppaction://noaction"/>
          </p:cNvPr>
          <p:cNvSpPr>
            <a:spLocks noChangeArrowheads="1"/>
          </p:cNvSpPr>
          <p:nvPr/>
        </p:nvSpPr>
        <p:spPr bwMode="auto">
          <a:xfrm>
            <a:off x="9133840" y="33438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AutoShape 68">
            <a:hlinkClick r:id="" action="ppaction://noaction" highlightClick="1"/>
            <a:hlinkHover r:id="" action="ppaction://noaction"/>
          </p:cNvPr>
          <p:cNvSpPr>
            <a:spLocks noChangeArrowheads="1"/>
          </p:cNvSpPr>
          <p:nvPr/>
        </p:nvSpPr>
        <p:spPr bwMode="auto">
          <a:xfrm>
            <a:off x="9133840" y="38010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42940" y="21490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8" name="Rectangle 12" descr="浅色上对角线"/>
          <p:cNvSpPr>
            <a:spLocks noChangeArrowheads="1"/>
          </p:cNvSpPr>
          <p:nvPr/>
        </p:nvSpPr>
        <p:spPr bwMode="auto">
          <a:xfrm>
            <a:off x="6075680" y="4183020"/>
            <a:ext cx="2915920" cy="42839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从单个消费者的需求到市场需求</a:t>
            </a:r>
            <a:endParaRPr lang="zh-CN" altLang="en-US" sz="1400" b="1" dirty="0">
              <a:effectLst>
                <a:outerShdw blurRad="38100" dist="38100" dir="2700000" algn="tl">
                  <a:srgbClr val="C0C0C0"/>
                </a:outerShdw>
              </a:effectLst>
            </a:endParaRPr>
          </a:p>
        </p:txBody>
      </p:sp>
      <p:pic>
        <p:nvPicPr>
          <p:cNvPr id="32" name="Picture 64" descr="05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422939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3" name="AutoShape 68">
            <a:hlinkClick r:id="" action="ppaction://noaction" highlightClick="1"/>
            <a:hlinkHover r:id="" action="ppaction://noaction"/>
          </p:cNvPr>
          <p:cNvSpPr>
            <a:spLocks noChangeArrowheads="1"/>
          </p:cNvSpPr>
          <p:nvPr/>
        </p:nvSpPr>
        <p:spPr bwMode="auto">
          <a:xfrm>
            <a:off x="9133840" y="422939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2908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供给量的变动和供给的变动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0" name="Line 74"/>
          <p:cNvSpPr>
            <a:spLocks noChangeShapeType="1"/>
          </p:cNvSpPr>
          <p:nvPr/>
        </p:nvSpPr>
        <p:spPr bwMode="auto">
          <a:xfrm flipV="1">
            <a:off x="7091680" y="3447057"/>
            <a:ext cx="990600" cy="144064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Line 52"/>
          <p:cNvSpPr>
            <a:spLocks noChangeShapeType="1"/>
          </p:cNvSpPr>
          <p:nvPr/>
        </p:nvSpPr>
        <p:spPr bwMode="auto">
          <a:xfrm flipH="1">
            <a:off x="2824478" y="3464520"/>
            <a:ext cx="1905000" cy="143033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 name="Line 5"/>
          <p:cNvSpPr>
            <a:spLocks noChangeShapeType="1"/>
          </p:cNvSpPr>
          <p:nvPr/>
        </p:nvSpPr>
        <p:spPr bwMode="auto">
          <a:xfrm flipH="1" flipV="1">
            <a:off x="2519680" y="3085107"/>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6" name="Line 6"/>
          <p:cNvSpPr>
            <a:spLocks noChangeShapeType="1"/>
          </p:cNvSpPr>
          <p:nvPr/>
        </p:nvSpPr>
        <p:spPr bwMode="auto">
          <a:xfrm flipV="1">
            <a:off x="2519680" y="5428257"/>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7" name="Rectangle 7" descr="5%"/>
          <p:cNvSpPr>
            <a:spLocks noChangeArrowheads="1"/>
          </p:cNvSpPr>
          <p:nvPr/>
        </p:nvSpPr>
        <p:spPr bwMode="auto">
          <a:xfrm>
            <a:off x="2138680" y="31422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18" name="Rectangle 8" descr="5%"/>
          <p:cNvSpPr>
            <a:spLocks noChangeArrowheads="1"/>
          </p:cNvSpPr>
          <p:nvPr/>
        </p:nvSpPr>
        <p:spPr bwMode="auto">
          <a:xfrm>
            <a:off x="2214880" y="5447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19" name="Rectangle 9" descr="5%"/>
          <p:cNvSpPr>
            <a:spLocks noChangeArrowheads="1"/>
          </p:cNvSpPr>
          <p:nvPr/>
        </p:nvSpPr>
        <p:spPr bwMode="auto">
          <a:xfrm>
            <a:off x="5339080" y="55044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20" name="Rectangle 21" descr="5%"/>
          <p:cNvSpPr>
            <a:spLocks noChangeArrowheads="1"/>
          </p:cNvSpPr>
          <p:nvPr/>
        </p:nvSpPr>
        <p:spPr bwMode="auto">
          <a:xfrm>
            <a:off x="4467142" y="3653199"/>
            <a:ext cx="533401" cy="290831"/>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000000"/>
                </a:solidFill>
                <a:effectLst>
                  <a:outerShdw blurRad="38100" dist="38100" dir="2700000" algn="tl">
                    <a:srgbClr val="C0C0C0"/>
                  </a:outerShdw>
                </a:effectLst>
              </a:rPr>
              <a:t>Q</a:t>
            </a:r>
            <a:r>
              <a:rPr lang="en-US" altLang="zh-CN" b="1" baseline="-25000" dirty="0">
                <a:solidFill>
                  <a:srgbClr val="000000"/>
                </a:solidFill>
                <a:effectLst>
                  <a:outerShdw blurRad="38100" dist="38100" dir="2700000" algn="tl">
                    <a:srgbClr val="C0C0C0"/>
                  </a:outerShdw>
                </a:effectLst>
              </a:rPr>
              <a:t>s</a:t>
            </a:r>
            <a:endParaRPr lang="en-US" altLang="zh-CN" sz="1800" b="1" dirty="0">
              <a:solidFill>
                <a:srgbClr val="000000"/>
              </a:solidFill>
              <a:effectLst>
                <a:outerShdw blurRad="38100" dist="38100" dir="2700000" algn="tl">
                  <a:srgbClr val="C0C0C0"/>
                </a:outerShdw>
              </a:effectLst>
            </a:endParaRPr>
          </a:p>
        </p:txBody>
      </p:sp>
      <p:sp>
        <p:nvSpPr>
          <p:cNvPr id="21" name="Line 23"/>
          <p:cNvSpPr>
            <a:spLocks noChangeShapeType="1"/>
          </p:cNvSpPr>
          <p:nvPr/>
        </p:nvSpPr>
        <p:spPr bwMode="auto">
          <a:xfrm>
            <a:off x="2519680" y="4132857"/>
            <a:ext cx="1371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Rectangle 24"/>
          <p:cNvSpPr>
            <a:spLocks noChangeArrowheads="1"/>
          </p:cNvSpPr>
          <p:nvPr/>
        </p:nvSpPr>
        <p:spPr bwMode="auto">
          <a:xfrm>
            <a:off x="2214880" y="3980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3" name="Line 32"/>
          <p:cNvSpPr>
            <a:spLocks noChangeShapeType="1"/>
          </p:cNvSpPr>
          <p:nvPr/>
        </p:nvSpPr>
        <p:spPr bwMode="auto">
          <a:xfrm>
            <a:off x="4348480" y="3828057"/>
            <a:ext cx="0" cy="16192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Rectangle 34"/>
          <p:cNvSpPr>
            <a:spLocks noChangeArrowheads="1"/>
          </p:cNvSpPr>
          <p:nvPr/>
        </p:nvSpPr>
        <p:spPr bwMode="auto">
          <a:xfrm>
            <a:off x="3662680" y="552350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1</a:t>
            </a:r>
            <a:endParaRPr lang="en-US" altLang="zh-CN" sz="1800" b="1" dirty="0">
              <a:solidFill>
                <a:srgbClr val="CC0000"/>
              </a:solidFill>
              <a:effectLst>
                <a:outerShdw blurRad="38100" dist="38100" dir="2700000" algn="tl">
                  <a:srgbClr val="C0C0C0"/>
                </a:outerShdw>
              </a:effectLst>
            </a:endParaRPr>
          </a:p>
        </p:txBody>
      </p:sp>
      <p:sp>
        <p:nvSpPr>
          <p:cNvPr id="25" name="Line 35"/>
          <p:cNvSpPr>
            <a:spLocks noChangeShapeType="1"/>
          </p:cNvSpPr>
          <p:nvPr/>
        </p:nvSpPr>
        <p:spPr bwMode="auto">
          <a:xfrm flipV="1">
            <a:off x="3815080" y="4132856"/>
            <a:ext cx="0" cy="1295401"/>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42"/>
          <p:cNvSpPr>
            <a:spLocks noChangeShapeType="1"/>
          </p:cNvSpPr>
          <p:nvPr/>
        </p:nvSpPr>
        <p:spPr bwMode="auto">
          <a:xfrm flipV="1">
            <a:off x="2550160" y="3732808"/>
            <a:ext cx="1798320" cy="7504"/>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Rectangle 43"/>
          <p:cNvSpPr>
            <a:spLocks noChangeArrowheads="1"/>
          </p:cNvSpPr>
          <p:nvPr/>
        </p:nvSpPr>
        <p:spPr bwMode="auto">
          <a:xfrm>
            <a:off x="2214880" y="45138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sp>
        <p:nvSpPr>
          <p:cNvPr id="28" name="Rectangle 44"/>
          <p:cNvSpPr>
            <a:spLocks noChangeArrowheads="1"/>
          </p:cNvSpPr>
          <p:nvPr/>
        </p:nvSpPr>
        <p:spPr bwMode="auto">
          <a:xfrm>
            <a:off x="4196080" y="5535052"/>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2</a:t>
            </a:r>
            <a:endParaRPr lang="en-US" altLang="zh-CN" sz="1800" b="1" dirty="0">
              <a:solidFill>
                <a:srgbClr val="CC0000"/>
              </a:solidFill>
              <a:effectLst>
                <a:outerShdw blurRad="38100" dist="38100" dir="2700000" algn="tl">
                  <a:srgbClr val="C0C0C0"/>
                </a:outerShdw>
              </a:effectLst>
            </a:endParaRPr>
          </a:p>
        </p:txBody>
      </p:sp>
      <p:pic>
        <p:nvPicPr>
          <p:cNvPr id="29"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22272" y="3693119"/>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56343" y="4056657"/>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6"/>
          <p:cNvSpPr>
            <a:spLocks noChangeShapeType="1"/>
          </p:cNvSpPr>
          <p:nvPr/>
        </p:nvSpPr>
        <p:spPr bwMode="auto">
          <a:xfrm flipV="1">
            <a:off x="3435664" y="3740312"/>
            <a:ext cx="487679" cy="382586"/>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48" descr="10%"/>
          <p:cNvSpPr>
            <a:spLocks noChangeArrowheads="1"/>
          </p:cNvSpPr>
          <p:nvPr/>
        </p:nvSpPr>
        <p:spPr bwMode="auto">
          <a:xfrm>
            <a:off x="2138680" y="1694457"/>
            <a:ext cx="3733800"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itchFamily="34" charset="-122"/>
                <a:ea typeface="微软雅黑" pitchFamily="34" charset="-122"/>
              </a:rPr>
              <a:t>供给量</a:t>
            </a:r>
            <a:r>
              <a:rPr lang="zh-CN" altLang="en-US" sz="2400" dirty="0">
                <a:latin typeface="微软雅黑" pitchFamily="34" charset="-122"/>
                <a:ea typeface="微软雅黑" pitchFamily="34" charset="-122"/>
              </a:rPr>
              <a:t>的变动</a:t>
            </a:r>
            <a:endParaRPr lang="zh-CN" altLang="en-US" sz="2400" dirty="0">
              <a:latin typeface="微软雅黑" pitchFamily="34" charset="-122"/>
              <a:ea typeface="微软雅黑" pitchFamily="34" charset="-122"/>
            </a:endParaRPr>
          </a:p>
        </p:txBody>
      </p:sp>
      <p:sp>
        <p:nvSpPr>
          <p:cNvPr id="33" name="Rectangle 49"/>
          <p:cNvSpPr>
            <a:spLocks noChangeArrowheads="1"/>
          </p:cNvSpPr>
          <p:nvPr/>
        </p:nvSpPr>
        <p:spPr bwMode="auto">
          <a:xfrm>
            <a:off x="3891280" y="2355705"/>
            <a:ext cx="17351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b="1" dirty="0">
                <a:solidFill>
                  <a:srgbClr val="008000"/>
                </a:solidFill>
                <a:latin typeface="微软雅黑" pitchFamily="34" charset="-122"/>
                <a:ea typeface="微软雅黑" pitchFamily="34" charset="-122"/>
              </a:rPr>
              <a:t>商品自身价格变动引起的供给数量的变动</a:t>
            </a:r>
            <a:endParaRPr lang="zh-CN" altLang="en-US" b="1" dirty="0">
              <a:solidFill>
                <a:srgbClr val="008000"/>
              </a:solidFill>
              <a:latin typeface="微软雅黑" pitchFamily="34" charset="-122"/>
              <a:ea typeface="微软雅黑" pitchFamily="34" charset="-122"/>
            </a:endParaRPr>
          </a:p>
        </p:txBody>
      </p:sp>
      <p:sp>
        <p:nvSpPr>
          <p:cNvPr id="34" name="Rectangle 50"/>
          <p:cNvSpPr>
            <a:spLocks noChangeArrowheads="1"/>
          </p:cNvSpPr>
          <p:nvPr/>
        </p:nvSpPr>
        <p:spPr bwMode="auto">
          <a:xfrm>
            <a:off x="2138680" y="2227857"/>
            <a:ext cx="3733800"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Line 53"/>
          <p:cNvSpPr>
            <a:spLocks noChangeShapeType="1"/>
          </p:cNvSpPr>
          <p:nvPr/>
        </p:nvSpPr>
        <p:spPr bwMode="auto">
          <a:xfrm flipH="1">
            <a:off x="7929880" y="3599457"/>
            <a:ext cx="914399" cy="135944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54"/>
          <p:cNvSpPr>
            <a:spLocks noChangeShapeType="1"/>
          </p:cNvSpPr>
          <p:nvPr/>
        </p:nvSpPr>
        <p:spPr bwMode="auto">
          <a:xfrm flipH="1" flipV="1">
            <a:off x="6710680" y="3085107"/>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7" name="Line 55"/>
          <p:cNvSpPr>
            <a:spLocks noChangeShapeType="1"/>
          </p:cNvSpPr>
          <p:nvPr/>
        </p:nvSpPr>
        <p:spPr bwMode="auto">
          <a:xfrm flipV="1">
            <a:off x="6710680" y="5428257"/>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8" name="Rectangle 56" descr="5%"/>
          <p:cNvSpPr>
            <a:spLocks noChangeArrowheads="1"/>
          </p:cNvSpPr>
          <p:nvPr/>
        </p:nvSpPr>
        <p:spPr bwMode="auto">
          <a:xfrm>
            <a:off x="6329680" y="30851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39" name="Rectangle 57" descr="5%"/>
          <p:cNvSpPr>
            <a:spLocks noChangeArrowheads="1"/>
          </p:cNvSpPr>
          <p:nvPr/>
        </p:nvSpPr>
        <p:spPr bwMode="auto">
          <a:xfrm>
            <a:off x="6405880" y="5447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0" name="Rectangle 58" descr="5%"/>
          <p:cNvSpPr>
            <a:spLocks noChangeArrowheads="1"/>
          </p:cNvSpPr>
          <p:nvPr/>
        </p:nvSpPr>
        <p:spPr bwMode="auto">
          <a:xfrm>
            <a:off x="9530080" y="55044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41" name="Rectangle 59" descr="5%"/>
          <p:cNvSpPr>
            <a:spLocks noChangeArrowheads="1"/>
          </p:cNvSpPr>
          <p:nvPr/>
        </p:nvSpPr>
        <p:spPr bwMode="auto">
          <a:xfrm>
            <a:off x="7513320" y="3326132"/>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s1</a:t>
            </a:r>
            <a:endParaRPr lang="en-US" altLang="zh-CN" sz="1800" b="1" dirty="0">
              <a:solidFill>
                <a:srgbClr val="CC0000"/>
              </a:solidFill>
              <a:effectLst>
                <a:outerShdw blurRad="38100" dist="38100" dir="2700000" algn="tl">
                  <a:srgbClr val="C0C0C0"/>
                </a:outerShdw>
              </a:effectLst>
            </a:endParaRPr>
          </a:p>
        </p:txBody>
      </p:sp>
      <p:sp>
        <p:nvSpPr>
          <p:cNvPr id="42" name="Line 60"/>
          <p:cNvSpPr>
            <a:spLocks noChangeShapeType="1"/>
          </p:cNvSpPr>
          <p:nvPr/>
        </p:nvSpPr>
        <p:spPr bwMode="auto">
          <a:xfrm>
            <a:off x="6710680" y="4132857"/>
            <a:ext cx="1752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Rectangle 61"/>
          <p:cNvSpPr>
            <a:spLocks noChangeArrowheads="1"/>
          </p:cNvSpPr>
          <p:nvPr/>
        </p:nvSpPr>
        <p:spPr bwMode="auto">
          <a:xfrm>
            <a:off x="6405880" y="3980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0000"/>
                </a:solidFill>
                <a:effectLst>
                  <a:outerShdw blurRad="38100" dist="38100" dir="2700000" algn="tl">
                    <a:srgbClr val="C0C0C0"/>
                  </a:outerShdw>
                </a:effectLst>
              </a:rPr>
              <a:t>P</a:t>
            </a:r>
            <a:r>
              <a:rPr lang="en-US" altLang="zh-CN" sz="1800" b="1" baseline="-25000">
                <a:solidFill>
                  <a:srgbClr val="000000"/>
                </a:solidFill>
                <a:effectLst>
                  <a:outerShdw blurRad="38100" dist="38100" dir="2700000" algn="tl">
                    <a:srgbClr val="C0C0C0"/>
                  </a:outerShdw>
                </a:effectLst>
              </a:rPr>
              <a:t>1</a:t>
            </a:r>
            <a:endParaRPr lang="en-US" altLang="zh-CN" sz="1800" b="1">
              <a:solidFill>
                <a:srgbClr val="000000"/>
              </a:solidFill>
              <a:effectLst>
                <a:outerShdw blurRad="38100" dist="38100" dir="2700000" algn="tl">
                  <a:srgbClr val="C0C0C0"/>
                </a:outerShdw>
              </a:effectLst>
            </a:endParaRPr>
          </a:p>
        </p:txBody>
      </p:sp>
      <p:sp>
        <p:nvSpPr>
          <p:cNvPr id="44" name="Line 62"/>
          <p:cNvSpPr>
            <a:spLocks noChangeShapeType="1"/>
          </p:cNvSpPr>
          <p:nvPr/>
        </p:nvSpPr>
        <p:spPr bwMode="auto">
          <a:xfrm>
            <a:off x="8463280" y="4132857"/>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Rectangle 63"/>
          <p:cNvSpPr>
            <a:spLocks noChangeArrowheads="1"/>
          </p:cNvSpPr>
          <p:nvPr/>
        </p:nvSpPr>
        <p:spPr bwMode="auto">
          <a:xfrm>
            <a:off x="7548880" y="552350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46" name="Line 64"/>
          <p:cNvSpPr>
            <a:spLocks noChangeShapeType="1"/>
          </p:cNvSpPr>
          <p:nvPr/>
        </p:nvSpPr>
        <p:spPr bwMode="auto">
          <a:xfrm flipV="1">
            <a:off x="7625080" y="4132857"/>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67"/>
          <p:cNvSpPr>
            <a:spLocks noChangeArrowheads="1"/>
          </p:cNvSpPr>
          <p:nvPr/>
        </p:nvSpPr>
        <p:spPr bwMode="auto">
          <a:xfrm>
            <a:off x="8310880" y="5504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48" name="Picture 68"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87080" y="4056657"/>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9"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48880" y="4056657"/>
            <a:ext cx="134938" cy="134938"/>
          </a:xfrm>
          <a:prstGeom prst="rect">
            <a:avLst/>
          </a:prstGeom>
          <a:noFill/>
          <a:extLst>
            <a:ext uri="{909E8E84-426E-40DD-AFC4-6F175D3DCCD1}">
              <a14:hiddenFill xmlns:a14="http://schemas.microsoft.com/office/drawing/2010/main">
                <a:solidFill>
                  <a:srgbClr val="FFFFFF"/>
                </a:solidFill>
              </a14:hiddenFill>
            </a:ext>
          </a:extLst>
        </p:spPr>
      </p:pic>
      <p:sp>
        <p:nvSpPr>
          <p:cNvPr id="50" name="Line 70"/>
          <p:cNvSpPr>
            <a:spLocks noChangeShapeType="1"/>
          </p:cNvSpPr>
          <p:nvPr/>
        </p:nvSpPr>
        <p:spPr bwMode="auto">
          <a:xfrm>
            <a:off x="7929880" y="3828057"/>
            <a:ext cx="609600" cy="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1" descr="10%"/>
          <p:cNvSpPr>
            <a:spLocks noChangeArrowheads="1"/>
          </p:cNvSpPr>
          <p:nvPr/>
        </p:nvSpPr>
        <p:spPr bwMode="auto">
          <a:xfrm>
            <a:off x="6329680" y="1694457"/>
            <a:ext cx="3733800"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solidFill>
                  <a:srgbClr val="008000"/>
                </a:solidFill>
                <a:latin typeface="微软雅黑" pitchFamily="34" charset="-122"/>
                <a:ea typeface="微软雅黑" pitchFamily="34" charset="-122"/>
              </a:rPr>
              <a:t>供给的</a:t>
            </a:r>
            <a:r>
              <a:rPr lang="zh-CN" altLang="en-US" sz="2400" dirty="0">
                <a:solidFill>
                  <a:srgbClr val="008000"/>
                </a:solidFill>
                <a:latin typeface="微软雅黑" pitchFamily="34" charset="-122"/>
                <a:ea typeface="微软雅黑" pitchFamily="34" charset="-122"/>
              </a:rPr>
              <a:t>变动</a:t>
            </a:r>
            <a:endParaRPr lang="zh-CN" altLang="en-US" sz="2400" dirty="0">
              <a:solidFill>
                <a:srgbClr val="008000"/>
              </a:solidFill>
              <a:latin typeface="微软雅黑" pitchFamily="34" charset="-122"/>
              <a:ea typeface="微软雅黑" pitchFamily="34" charset="-122"/>
            </a:endParaRPr>
          </a:p>
        </p:txBody>
      </p:sp>
      <p:sp>
        <p:nvSpPr>
          <p:cNvPr id="52" name="Rectangle 72"/>
          <p:cNvSpPr>
            <a:spLocks noChangeArrowheads="1"/>
          </p:cNvSpPr>
          <p:nvPr/>
        </p:nvSpPr>
        <p:spPr bwMode="auto">
          <a:xfrm>
            <a:off x="8234680" y="2456457"/>
            <a:ext cx="1600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b="1" dirty="0">
                <a:latin typeface="微软雅黑" pitchFamily="34" charset="-122"/>
                <a:ea typeface="微软雅黑" pitchFamily="34" charset="-122"/>
              </a:rPr>
              <a:t>其他因素</a:t>
            </a:r>
            <a:endParaRPr lang="zh-CN" altLang="en-US" b="1" dirty="0">
              <a:latin typeface="微软雅黑" pitchFamily="34" charset="-122"/>
              <a:ea typeface="微软雅黑" pitchFamily="34" charset="-122"/>
            </a:endParaRPr>
          </a:p>
          <a:p>
            <a:pPr algn="dist"/>
            <a:r>
              <a:rPr lang="zh-CN" altLang="en-US" b="1" dirty="0">
                <a:latin typeface="微软雅黑" pitchFamily="34" charset="-122"/>
                <a:ea typeface="微软雅黑" pitchFamily="34" charset="-122"/>
              </a:rPr>
              <a:t>变动引起的供给数量的变动</a:t>
            </a:r>
            <a:endParaRPr lang="zh-CN" altLang="en-US" b="1" dirty="0">
              <a:latin typeface="微软雅黑" pitchFamily="34" charset="-122"/>
              <a:ea typeface="微软雅黑" pitchFamily="34" charset="-122"/>
            </a:endParaRPr>
          </a:p>
        </p:txBody>
      </p:sp>
      <p:sp>
        <p:nvSpPr>
          <p:cNvPr id="53" name="Rectangle 73"/>
          <p:cNvSpPr>
            <a:spLocks noChangeArrowheads="1"/>
          </p:cNvSpPr>
          <p:nvPr/>
        </p:nvSpPr>
        <p:spPr bwMode="auto">
          <a:xfrm>
            <a:off x="6329680" y="2227857"/>
            <a:ext cx="3733800"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 name="Rectangle 75" descr="5%"/>
          <p:cNvSpPr>
            <a:spLocks noChangeArrowheads="1"/>
          </p:cNvSpPr>
          <p:nvPr/>
        </p:nvSpPr>
        <p:spPr bwMode="auto">
          <a:xfrm>
            <a:off x="8305798" y="3387093"/>
            <a:ext cx="365761" cy="381001"/>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CC0000"/>
                </a:solidFill>
                <a:effectLst>
                  <a:outerShdw blurRad="38100" dist="38100" dir="2700000" algn="tl">
                    <a:srgbClr val="C0C0C0"/>
                  </a:outerShdw>
                </a:effectLst>
              </a:rPr>
              <a:t>Q</a:t>
            </a:r>
            <a:r>
              <a:rPr lang="en-US" altLang="zh-CN" b="1" baseline="-25000" dirty="0">
                <a:solidFill>
                  <a:srgbClr val="CC0000"/>
                </a:solidFill>
                <a:effectLst>
                  <a:outerShdw blurRad="38100" dist="38100" dir="2700000" algn="tl">
                    <a:srgbClr val="C0C0C0"/>
                  </a:outerShdw>
                </a:effectLst>
              </a:rPr>
              <a:t>s</a:t>
            </a:r>
            <a:r>
              <a:rPr lang="en-US" altLang="zh-CN" sz="1800" b="1" baseline="-25000" dirty="0">
                <a:solidFill>
                  <a:srgbClr val="CC0000"/>
                </a:solidFill>
                <a:effectLst>
                  <a:outerShdw blurRad="38100" dist="38100" dir="2700000" algn="tl">
                    <a:srgbClr val="C0C0C0"/>
                  </a:outerShdw>
                </a:effectLst>
              </a:rPr>
              <a:t>2</a:t>
            </a:r>
            <a:endParaRPr lang="en-US" altLang="zh-CN" sz="1800" b="1" dirty="0">
              <a:solidFill>
                <a:srgbClr val="CC0000"/>
              </a:solidFill>
              <a:effectLst>
                <a:outerShdw blurRad="38100" dist="38100" dir="2700000" algn="tl">
                  <a:srgbClr val="C0C0C0"/>
                </a:outerShdw>
              </a:effectLst>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431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cs typeface="+mn-cs"/>
                <a:sym typeface="+mn-ea"/>
              </a:rPr>
              <a:t>从单个生产者的供给到市场供给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34" name="Rectangle 57"/>
          <p:cNvSpPr>
            <a:spLocks noChangeArrowheads="1"/>
          </p:cNvSpPr>
          <p:nvPr/>
        </p:nvSpPr>
        <p:spPr bwMode="auto">
          <a:xfrm>
            <a:off x="3678060" y="3484851"/>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62" name="Line 4"/>
          <p:cNvSpPr>
            <a:spLocks noChangeShapeType="1"/>
          </p:cNvSpPr>
          <p:nvPr/>
        </p:nvSpPr>
        <p:spPr bwMode="auto">
          <a:xfrm flipV="1">
            <a:off x="1595812" y="2290621"/>
            <a:ext cx="1426202" cy="1366157"/>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479259" y="224548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S1</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1422095" y="4217249"/>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115721" y="419108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3444053" y="42172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67" name="Rectangle 13"/>
          <p:cNvSpPr>
            <a:spLocks noChangeArrowheads="1"/>
          </p:cNvSpPr>
          <p:nvPr/>
        </p:nvSpPr>
        <p:spPr bwMode="auto">
          <a:xfrm>
            <a:off x="1042370" y="2128140"/>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1410357" y="1976817"/>
            <a:ext cx="17190" cy="224043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H="1">
            <a:off x="4839126" y="2446992"/>
            <a:ext cx="1473827" cy="120146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387679" y="2259496"/>
            <a:ext cx="3340142" cy="2309416"/>
            <a:chOff x="620" y="651"/>
            <a:chExt cx="1066" cy="1361"/>
          </a:xfrm>
        </p:grpSpPr>
        <p:sp>
          <p:nvSpPr>
            <p:cNvPr id="71" name="Rectangle 51"/>
            <p:cNvSpPr>
              <a:spLocks noChangeArrowheads="1"/>
            </p:cNvSpPr>
            <p:nvPr/>
          </p:nvSpPr>
          <p:spPr bwMode="auto">
            <a:xfrm>
              <a:off x="1494" y="18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endParaRPr lang="en-US" altLang="zh-CN" sz="1800" b="1" dirty="0">
                <a:solidFill>
                  <a:srgbClr val="009900"/>
                </a:solidFill>
                <a:effectLst>
                  <a:outerShdw blurRad="38100" dist="38100" dir="2700000" algn="tl">
                    <a:srgbClr val="C0C0C0"/>
                  </a:outerShdw>
                </a:effectLst>
              </a:endParaRPr>
            </a:p>
          </p:txBody>
        </p:sp>
        <p:sp>
          <p:nvSpPr>
            <p:cNvPr id="72" name="Rectangle 52"/>
            <p:cNvSpPr>
              <a:spLocks noChangeArrowheads="1"/>
            </p:cNvSpPr>
            <p:nvPr/>
          </p:nvSpPr>
          <p:spPr bwMode="auto">
            <a:xfrm>
              <a:off x="620" y="65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P</a:t>
              </a:r>
              <a:endParaRPr lang="en-US" altLang="zh-CN" sz="1800" b="1" dirty="0">
                <a:solidFill>
                  <a:srgbClr val="009900"/>
                </a:solidFill>
                <a:effectLst>
                  <a:outerShdw blurRad="38100" dist="38100" dir="2700000" algn="tl">
                    <a:srgbClr val="C0C0C0"/>
                  </a:outerShdw>
                </a:effectLst>
              </a:endParaRPr>
            </a:p>
          </p:txBody>
        </p:sp>
      </p:grpSp>
      <p:grpSp>
        <p:nvGrpSpPr>
          <p:cNvPr id="73" name="Group 95"/>
          <p:cNvGrpSpPr/>
          <p:nvPr/>
        </p:nvGrpSpPr>
        <p:grpSpPr bwMode="auto">
          <a:xfrm>
            <a:off x="979907" y="2059940"/>
            <a:ext cx="9975198" cy="2442724"/>
            <a:chOff x="-2144" y="2063"/>
            <a:chExt cx="7520" cy="2113"/>
          </a:xfrm>
        </p:grpSpPr>
        <p:sp>
          <p:nvSpPr>
            <p:cNvPr id="74" name="Rectangle 77"/>
            <p:cNvSpPr>
              <a:spLocks noChangeArrowheads="1"/>
            </p:cNvSpPr>
            <p:nvPr/>
          </p:nvSpPr>
          <p:spPr bwMode="auto">
            <a:xfrm>
              <a:off x="4752" y="234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9900"/>
                  </a:solidFill>
                  <a:effectLst>
                    <a:outerShdw blurRad="38100" dist="38100" dir="2700000" algn="tl">
                      <a:srgbClr val="C0C0C0"/>
                    </a:outerShdw>
                  </a:effectLst>
                </a:rPr>
                <a:t>S</a:t>
              </a:r>
              <a:endParaRPr lang="en-US" altLang="zh-CN" b="1" dirty="0">
                <a:solidFill>
                  <a:srgbClr val="009900"/>
                </a:solidFill>
                <a:effectLst>
                  <a:outerShdw blurRad="38100" dist="38100" dir="2700000" algn="tl">
                    <a:srgbClr val="C0C0C0"/>
                  </a:outerShdw>
                </a:effectLst>
              </a:endParaRPr>
            </a:p>
          </p:txBody>
        </p:sp>
        <p:sp>
          <p:nvSpPr>
            <p:cNvPr id="75" name="Rectangle 78"/>
            <p:cNvSpPr>
              <a:spLocks noChangeArrowheads="1"/>
            </p:cNvSpPr>
            <p:nvPr/>
          </p:nvSpPr>
          <p:spPr bwMode="auto">
            <a:xfrm>
              <a:off x="-2144" y="274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r>
                <a:rPr lang="en-US" altLang="zh-CN" sz="1800" b="1" baseline="-25000" dirty="0">
                  <a:effectLst>
                    <a:outerShdw blurRad="38100" dist="38100" dir="2700000" algn="tl">
                      <a:srgbClr val="C0C0C0"/>
                    </a:outerShdw>
                  </a:effectLst>
                </a:rPr>
                <a:t>0</a:t>
              </a:r>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45" y="237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endParaRPr lang="en-US" altLang="zh-CN" b="1" dirty="0">
                <a:effectLst>
                  <a:outerShdw blurRad="38100" dist="38100" dir="2700000" algn="tl">
                    <a:srgbClr val="C0C0C0"/>
                  </a:outerShdw>
                </a:effectLst>
              </a:endParaRP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79"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81" name="Line 88"/>
            <p:cNvSpPr>
              <a:spLocks noChangeShapeType="1"/>
            </p:cNvSpPr>
            <p:nvPr/>
          </p:nvSpPr>
          <p:spPr bwMode="auto">
            <a:xfrm flipV="1">
              <a:off x="3312" y="2063"/>
              <a:ext cx="0" cy="19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82" name="Line 58"/>
          <p:cNvSpPr>
            <a:spLocks noChangeShapeType="1"/>
          </p:cNvSpPr>
          <p:nvPr/>
        </p:nvSpPr>
        <p:spPr bwMode="auto">
          <a:xfrm flipV="1">
            <a:off x="4668453" y="1922766"/>
            <a:ext cx="17425" cy="230451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4657770" y="4255271"/>
            <a:ext cx="298287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840594" y="2196294"/>
            <a:ext cx="407159" cy="369332"/>
          </a:xfrm>
          <a:prstGeom prst="rect">
            <a:avLst/>
          </a:prstGeom>
          <a:noFill/>
        </p:spPr>
        <p:txBody>
          <a:bodyPr wrap="square" rtlCol="0">
            <a:spAutoFit/>
          </a:bodyPr>
          <a:lstStyle/>
          <a:p>
            <a:r>
              <a:rPr lang="en-US" altLang="zh-CN" dirty="0"/>
              <a:t>S2</a:t>
            </a:r>
            <a:endParaRPr lang="zh-CN" altLang="en-US" dirty="0"/>
          </a:p>
        </p:txBody>
      </p:sp>
      <p:sp>
        <p:nvSpPr>
          <p:cNvPr id="85" name="文本框 84"/>
          <p:cNvSpPr txBox="1"/>
          <p:nvPr/>
        </p:nvSpPr>
        <p:spPr>
          <a:xfrm>
            <a:off x="4337695" y="4253176"/>
            <a:ext cx="342734" cy="369332"/>
          </a:xfrm>
          <a:prstGeom prst="rect">
            <a:avLst/>
          </a:prstGeom>
          <a:noFill/>
        </p:spPr>
        <p:txBody>
          <a:bodyPr wrap="square" rtlCol="0">
            <a:spAutoFit/>
          </a:bodyPr>
          <a:lstStyle/>
          <a:p>
            <a:endParaRPr lang="zh-CN" altLang="en-US" dirty="0"/>
          </a:p>
        </p:txBody>
      </p:sp>
      <p:sp>
        <p:nvSpPr>
          <p:cNvPr id="7" name="文本框 6"/>
          <p:cNvSpPr txBox="1"/>
          <p:nvPr/>
        </p:nvSpPr>
        <p:spPr>
          <a:xfrm>
            <a:off x="6033551" y="4892262"/>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2058337" y="4703856"/>
            <a:ext cx="841844" cy="369332"/>
          </a:xfrm>
          <a:prstGeom prst="rect">
            <a:avLst/>
          </a:prstGeom>
          <a:noFill/>
        </p:spPr>
        <p:txBody>
          <a:bodyPr wrap="square" rtlCol="0">
            <a:spAutoFit/>
          </a:bodyPr>
          <a:lstStyle/>
          <a:p>
            <a:r>
              <a:rPr lang="en-US" altLang="zh-CN" dirty="0"/>
              <a:t>(a)</a:t>
            </a:r>
            <a:endParaRPr lang="en-US" altLang="zh-CN" dirty="0"/>
          </a:p>
        </p:txBody>
      </p:sp>
      <p:sp>
        <p:nvSpPr>
          <p:cNvPr id="89" name="文本框 88"/>
          <p:cNvSpPr txBox="1"/>
          <p:nvPr/>
        </p:nvSpPr>
        <p:spPr>
          <a:xfrm>
            <a:off x="8942396" y="4867421"/>
            <a:ext cx="841844" cy="369332"/>
          </a:xfrm>
          <a:prstGeom prst="rect">
            <a:avLst/>
          </a:prstGeom>
          <a:noFill/>
        </p:spPr>
        <p:txBody>
          <a:bodyPr wrap="square" rtlCol="0">
            <a:spAutoFit/>
          </a:bodyPr>
          <a:lstStyle/>
          <a:p>
            <a:r>
              <a:rPr lang="en-US" altLang="zh-CN" dirty="0"/>
              <a:t>(c)</a:t>
            </a:r>
            <a:endParaRPr lang="en-US" altLang="zh-CN" dirty="0"/>
          </a:p>
        </p:txBody>
      </p:sp>
      <p:sp>
        <p:nvSpPr>
          <p:cNvPr id="40" name="Line 49"/>
          <p:cNvSpPr>
            <a:spLocks noChangeShapeType="1"/>
          </p:cNvSpPr>
          <p:nvPr/>
        </p:nvSpPr>
        <p:spPr bwMode="auto">
          <a:xfrm flipH="1">
            <a:off x="8472269" y="2580875"/>
            <a:ext cx="2100806" cy="90150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1"/>
          <p:cNvSpPr>
            <a:spLocks noChangeArrowheads="1"/>
          </p:cNvSpPr>
          <p:nvPr/>
        </p:nvSpPr>
        <p:spPr bwMode="auto">
          <a:xfrm>
            <a:off x="4380746" y="422521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8" name="文本框 7"/>
          <p:cNvSpPr txBox="1"/>
          <p:nvPr/>
        </p:nvSpPr>
        <p:spPr>
          <a:xfrm>
            <a:off x="4496402" y="5597544"/>
            <a:ext cx="6458703"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从单个供给曲线到市场供给曲线</a:t>
            </a:r>
            <a:endParaRPr lang="zh-CN" altLang="en-US" sz="1600" dirty="0">
              <a:latin typeface="微软雅黑" pitchFamily="34" charset="-122"/>
              <a:ea typeface="微软雅黑" pitchFamily="34" charset="-122"/>
            </a:endParaRPr>
          </a:p>
        </p:txBody>
      </p:sp>
      <p:cxnSp>
        <p:nvCxnSpPr>
          <p:cNvPr id="3" name="直接连接符 2"/>
          <p:cNvCxnSpPr/>
          <p:nvPr/>
        </p:nvCxnSpPr>
        <p:spPr>
          <a:xfrm>
            <a:off x="1410357" y="2950207"/>
            <a:ext cx="8292443"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直接连接符 40"/>
          <p:cNvCxnSpPr/>
          <p:nvPr/>
        </p:nvCxnSpPr>
        <p:spPr>
          <a:xfrm flipH="1">
            <a:off x="2351560" y="2958592"/>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p:nvPr/>
        </p:nvCxnSpPr>
        <p:spPr>
          <a:xfrm flipH="1">
            <a:off x="5735060" y="2966540"/>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直接连接符 45"/>
          <p:cNvCxnSpPr/>
          <p:nvPr/>
        </p:nvCxnSpPr>
        <p:spPr>
          <a:xfrm flipH="1">
            <a:off x="9701273" y="2981952"/>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p:cNvSpPr txBox="1"/>
          <p:nvPr/>
        </p:nvSpPr>
        <p:spPr>
          <a:xfrm>
            <a:off x="9231238" y="4245100"/>
            <a:ext cx="1341837" cy="646331"/>
          </a:xfrm>
          <a:prstGeom prst="rect">
            <a:avLst/>
          </a:prstGeom>
          <a:noFill/>
        </p:spPr>
        <p:txBody>
          <a:bodyPr wrap="square" rtlCol="0">
            <a:spAutoFit/>
          </a:bodyPr>
          <a:lstStyle/>
          <a:p>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11</a:t>
            </a:r>
            <a:r>
              <a:rPr lang="en-US" altLang="zh-CN" dirty="0"/>
              <a:t>+ </a:t>
            </a:r>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21</a:t>
            </a:r>
            <a:endParaRPr lang="en-US" altLang="zh-CN" b="1" dirty="0">
              <a:effectLst>
                <a:outerShdw blurRad="38100" dist="38100" dir="2700000" algn="tl">
                  <a:srgbClr val="C0C0C0"/>
                </a:outerShdw>
              </a:effectLst>
            </a:endParaRPr>
          </a:p>
          <a:p>
            <a:endParaRPr lang="zh-CN" altLang="en-US" dirty="0"/>
          </a:p>
        </p:txBody>
      </p:sp>
      <p:sp>
        <p:nvSpPr>
          <p:cNvPr id="49" name="Rectangle 87"/>
          <p:cNvSpPr>
            <a:spLocks noChangeArrowheads="1"/>
          </p:cNvSpPr>
          <p:nvPr/>
        </p:nvSpPr>
        <p:spPr bwMode="auto">
          <a:xfrm>
            <a:off x="5539994" y="4314501"/>
            <a:ext cx="254686" cy="22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2</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50" name="Rectangle 87"/>
          <p:cNvSpPr>
            <a:spLocks noChangeArrowheads="1"/>
          </p:cNvSpPr>
          <p:nvPr/>
        </p:nvSpPr>
        <p:spPr bwMode="auto">
          <a:xfrm>
            <a:off x="2125419" y="4278177"/>
            <a:ext cx="254686" cy="22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nodePh="1">
                                  <p:stCondLst>
                                    <p:cond delay="1000"/>
                                  </p:stCondLst>
                                  <p:endCondLst>
                                    <p:cond evt="begin" delay="0">
                                      <p:tn val="5"/>
                                    </p:cond>
                                  </p:end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500"/>
                                        <p:tgtEl>
                                          <p:spTgt spid="69"/>
                                        </p:tgtEl>
                                      </p:cBhvr>
                                    </p:animEffect>
                                  </p:childTnLst>
                                </p:cTn>
                              </p:par>
                            </p:childTnLst>
                          </p:cTn>
                        </p:par>
                        <p:par>
                          <p:cTn id="12" fill="hold">
                            <p:stCondLst>
                              <p:cond delay="2000"/>
                            </p:stCondLst>
                            <p:childTnLst>
                              <p:par>
                                <p:cTn id="13" presetID="18" presetClass="entr" presetSubtype="12"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strips(downLeft)">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strips(upRight)">
                                      <p:cBhvr>
                                        <p:cTn id="20" dur="500"/>
                                        <p:tgtEl>
                                          <p:spTgt spid="73"/>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up)">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1000"/>
                                        <p:tgtEl>
                                          <p:spTgt spid="41"/>
                                        </p:tgtEl>
                                      </p:cBhvr>
                                    </p:animEffect>
                                    <p:anim calcmode="lin" valueType="num">
                                      <p:cBhvr>
                                        <p:cTn id="37" dur="1000" fill="hold"/>
                                        <p:tgtEl>
                                          <p:spTgt spid="41"/>
                                        </p:tgtEl>
                                        <p:attrNameLst>
                                          <p:attrName>ppt_x</p:attrName>
                                        </p:attrNameLst>
                                      </p:cBhvr>
                                      <p:tavLst>
                                        <p:tav tm="0">
                                          <p:val>
                                            <p:strVal val="#ppt_x"/>
                                          </p:val>
                                        </p:tav>
                                        <p:tav tm="100000">
                                          <p:val>
                                            <p:strVal val="#ppt_x"/>
                                          </p:val>
                                        </p:tav>
                                      </p:tavLst>
                                    </p:anim>
                                    <p:anim calcmode="lin" valueType="num">
                                      <p:cBhvr>
                                        <p:cTn id="3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anim calcmode="lin" valueType="num">
                                      <p:cBhvr>
                                        <p:cTn id="44" dur="1000" fill="hold"/>
                                        <p:tgtEl>
                                          <p:spTgt spid="50"/>
                                        </p:tgtEl>
                                        <p:attrNameLst>
                                          <p:attrName>ppt_x</p:attrName>
                                        </p:attrNameLst>
                                      </p:cBhvr>
                                      <p:tavLst>
                                        <p:tav tm="0">
                                          <p:val>
                                            <p:strVal val="#ppt_x"/>
                                          </p:val>
                                        </p:tav>
                                        <p:tav tm="100000">
                                          <p:val>
                                            <p:strVal val="#ppt_x"/>
                                          </p:val>
                                        </p:tav>
                                      </p:tavLst>
                                    </p:anim>
                                    <p:anim calcmode="lin" valueType="num">
                                      <p:cBhvr>
                                        <p:cTn id="4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anim calcmode="lin" valueType="num">
                                      <p:cBhvr>
                                        <p:cTn id="51" dur="1000" fill="hold"/>
                                        <p:tgtEl>
                                          <p:spTgt spid="45"/>
                                        </p:tgtEl>
                                        <p:attrNameLst>
                                          <p:attrName>ppt_x</p:attrName>
                                        </p:attrNameLst>
                                      </p:cBhvr>
                                      <p:tavLst>
                                        <p:tav tm="0">
                                          <p:val>
                                            <p:strVal val="#ppt_x"/>
                                          </p:val>
                                        </p:tav>
                                        <p:tav tm="100000">
                                          <p:val>
                                            <p:strVal val="#ppt_x"/>
                                          </p:val>
                                        </p:tav>
                                      </p:tavLst>
                                    </p:anim>
                                    <p:anim calcmode="lin" valueType="num">
                                      <p:cBhvr>
                                        <p:cTn id="5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1000"/>
                                        <p:tgtEl>
                                          <p:spTgt spid="46"/>
                                        </p:tgtEl>
                                      </p:cBhvr>
                                    </p:animEffect>
                                    <p:anim calcmode="lin" valueType="num">
                                      <p:cBhvr>
                                        <p:cTn id="65" dur="1000" fill="hold"/>
                                        <p:tgtEl>
                                          <p:spTgt spid="46"/>
                                        </p:tgtEl>
                                        <p:attrNameLst>
                                          <p:attrName>ppt_x</p:attrName>
                                        </p:attrNameLst>
                                      </p:cBhvr>
                                      <p:tavLst>
                                        <p:tav tm="0">
                                          <p:val>
                                            <p:strVal val="#ppt_x"/>
                                          </p:val>
                                        </p:tav>
                                        <p:tav tm="100000">
                                          <p:val>
                                            <p:strVal val="#ppt_x"/>
                                          </p:val>
                                        </p:tav>
                                      </p:tavLst>
                                    </p:anim>
                                    <p:anim calcmode="lin" valueType="num">
                                      <p:cBhvr>
                                        <p:cTn id="66" dur="1000" fill="hold"/>
                                        <p:tgtEl>
                                          <p:spTgt spid="46"/>
                                        </p:tgtEl>
                                        <p:attrNameLst>
                                          <p:attrName>ppt_y</p:attrName>
                                        </p:attrNameLst>
                                      </p:cBhvr>
                                      <p:tavLst>
                                        <p:tav tm="0">
                                          <p:val>
                                            <p:strVal val="#ppt_y+.1"/>
                                          </p:val>
                                        </p:tav>
                                        <p:tav tm="100000">
                                          <p:val>
                                            <p:strVal val="#ppt_y"/>
                                          </p:val>
                                        </p:tav>
                                      </p:tavLst>
                                    </p:anim>
                                  </p:childTnLst>
                                </p:cTn>
                              </p:par>
                              <p:par>
                                <p:cTn id="67" presetID="6" presetClass="entr" presetSubtype="16"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circle(in)">
                                      <p:cBhvr>
                                        <p:cTn id="6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14" grpId="0"/>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itchFamily="2" charset="-122"/>
                <a:ea typeface="华文行楷" pitchFamily="2" charset="-122"/>
                <a:cs typeface="+mn-cs"/>
                <a:sym typeface="+mn-ea"/>
              </a:rPr>
              <a:t>从单个消费者的需求到市场需求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426391" y="1326390"/>
            <a:ext cx="8988742"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每个生产者的供给函数： </a:t>
            </a:r>
            <a:endParaRPr lang="en-US" altLang="zh-CN" sz="2400" b="1" dirty="0">
              <a:latin typeface="微软雅黑" pitchFamily="34" charset="-122"/>
              <a:ea typeface="微软雅黑" pitchFamily="34" charset="-122"/>
            </a:endParaRPr>
          </a:p>
        </p:txBody>
      </p:sp>
      <p:graphicFrame>
        <p:nvGraphicFramePr>
          <p:cNvPr id="39" name="对象 38"/>
          <p:cNvGraphicFramePr>
            <a:graphicFrameLocks noChangeAspect="1"/>
          </p:cNvGraphicFramePr>
          <p:nvPr/>
        </p:nvGraphicFramePr>
        <p:xfrm>
          <a:off x="2622550" y="2209800"/>
          <a:ext cx="5113338" cy="719138"/>
        </p:xfrm>
        <a:graphic>
          <a:graphicData uri="http://schemas.openxmlformats.org/presentationml/2006/ole">
            <mc:AlternateContent xmlns:mc="http://schemas.openxmlformats.org/markup-compatibility/2006">
              <mc:Choice xmlns:v="urn:schemas-microsoft-com:vml" Requires="v">
                <p:oleObj spid="_x0000_s2079" name="公式" r:id="rId1" imgW="0" imgH="0" progId="Equation.3">
                  <p:embed/>
                </p:oleObj>
              </mc:Choice>
              <mc:Fallback>
                <p:oleObj name="公式" r:id="rId1" imgW="0" imgH="0" progId="Equation.3">
                  <p:embed/>
                  <p:pic>
                    <p:nvPicPr>
                      <p:cNvPr id="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2209800"/>
                        <a:ext cx="5113338"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426391" y="3349120"/>
            <a:ext cx="10134219" cy="1061829"/>
          </a:xfrm>
          <a:prstGeom prst="rect">
            <a:avLst/>
          </a:prstGeom>
        </p:spPr>
        <p:txBody>
          <a:bodyPr wrap="square">
            <a:spAutoFit/>
          </a:bodyPr>
          <a:lstStyle/>
          <a:p>
            <a:pPr algn="just">
              <a:lnSpc>
                <a:spcPct val="150000"/>
              </a:lnSpc>
            </a:pPr>
            <a:r>
              <a:rPr lang="zh-CN" altLang="zh-CN" sz="2400" b="1" kern="100" dirty="0">
                <a:latin typeface="微软雅黑" pitchFamily="34" charset="-122"/>
                <a:ea typeface="微软雅黑" pitchFamily="34" charset="-122"/>
              </a:rPr>
              <a:t>与单个</a:t>
            </a:r>
            <a:r>
              <a:rPr lang="zh-CN" altLang="en-US" sz="2400" b="1" kern="100" dirty="0">
                <a:latin typeface="微软雅黑" pitchFamily="34" charset="-122"/>
                <a:ea typeface="微软雅黑" pitchFamily="34" charset="-122"/>
              </a:rPr>
              <a:t>生产</a:t>
            </a:r>
            <a:r>
              <a:rPr lang="zh-CN" altLang="zh-CN" sz="2400" b="1" kern="100" dirty="0">
                <a:latin typeface="微软雅黑" pitchFamily="34" charset="-122"/>
                <a:ea typeface="微软雅黑" pitchFamily="34" charset="-122"/>
              </a:rPr>
              <a:t>者的</a:t>
            </a:r>
            <a:r>
              <a:rPr lang="zh-CN" altLang="en-US" sz="2400" b="1" kern="100" dirty="0">
                <a:latin typeface="微软雅黑" pitchFamily="34" charset="-122"/>
                <a:ea typeface="微软雅黑" pitchFamily="34" charset="-122"/>
              </a:rPr>
              <a:t>供给</a:t>
            </a:r>
            <a:r>
              <a:rPr lang="zh-CN" altLang="zh-CN" sz="2400" b="1" kern="100" dirty="0">
                <a:latin typeface="微软雅黑" pitchFamily="34" charset="-122"/>
                <a:ea typeface="微软雅黑" pitchFamily="34" charset="-122"/>
              </a:rPr>
              <a:t>函数相对应，可以得到如下式所示的市场</a:t>
            </a:r>
            <a:r>
              <a:rPr lang="zh-CN" altLang="en-US" sz="2400" b="1" kern="100" dirty="0">
                <a:latin typeface="微软雅黑" pitchFamily="34" charset="-122"/>
                <a:ea typeface="微软雅黑" pitchFamily="34" charset="-122"/>
              </a:rPr>
              <a:t>供给</a:t>
            </a:r>
            <a:r>
              <a:rPr lang="zh-CN" altLang="zh-CN" sz="2400" b="1" kern="100" dirty="0">
                <a:latin typeface="微软雅黑" pitchFamily="34" charset="-122"/>
                <a:ea typeface="微软雅黑" pitchFamily="34" charset="-122"/>
              </a:rPr>
              <a:t>函数：</a:t>
            </a:r>
            <a:endParaRPr lang="en-US" altLang="zh-CN" sz="2400" b="1" kern="100" dirty="0">
              <a:latin typeface="微软雅黑" pitchFamily="34" charset="-122"/>
              <a:ea typeface="微软雅黑" pitchFamily="34" charset="-122"/>
            </a:endParaRPr>
          </a:p>
          <a:p>
            <a:pPr algn="just">
              <a:lnSpc>
                <a:spcPct val="150000"/>
              </a:lnSpc>
            </a:pPr>
            <a:endParaRPr lang="zh-CN" altLang="zh-CN" kern="100" dirty="0">
              <a:latin typeface="Times New Roman" pitchFamily="18" charset="0"/>
              <a:ea typeface="宋体" charset="-122"/>
            </a:endParaRPr>
          </a:p>
        </p:txBody>
      </p:sp>
      <p:graphicFrame>
        <p:nvGraphicFramePr>
          <p:cNvPr id="41" name="对象 40"/>
          <p:cNvGraphicFramePr>
            <a:graphicFrameLocks noChangeAspect="1"/>
          </p:cNvGraphicFramePr>
          <p:nvPr/>
        </p:nvGraphicFramePr>
        <p:xfrm>
          <a:off x="2898775" y="4341813"/>
          <a:ext cx="4821238" cy="1295400"/>
        </p:xfrm>
        <a:graphic>
          <a:graphicData uri="http://schemas.openxmlformats.org/presentationml/2006/ole">
            <mc:AlternateContent xmlns:mc="http://schemas.openxmlformats.org/markup-compatibility/2006">
              <mc:Choice xmlns:v="urn:schemas-microsoft-com:vml" Requires="v">
                <p:oleObj spid="_x0000_s2080" name="公式" r:id="rId3" imgW="0" imgH="0" progId="Equation.3">
                  <p:embed/>
                </p:oleObj>
              </mc:Choice>
              <mc:Fallback>
                <p:oleObj name="公式" r:id="rId3" imgW="0" imgH="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775" y="4341813"/>
                        <a:ext cx="48212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2232660" y="1771622"/>
            <a:ext cx="7004094" cy="144039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lgn="ctr">
              <a:defRPr/>
            </a:pPr>
            <a:r>
              <a:rPr lang="zh-CN" altLang="en-US" sz="4800" dirty="0">
                <a:solidFill>
                  <a:srgbClr val="FF0000"/>
                </a:solidFill>
                <a:latin typeface="华文行楷" pitchFamily="2" charset="-122"/>
                <a:ea typeface="华文行楷" pitchFamily="2" charset="-122"/>
                <a:cs typeface="+mj-cs"/>
                <a:sym typeface="+mn-ea"/>
              </a:rPr>
              <a:t>第三节</a:t>
            </a:r>
            <a:r>
              <a:rPr lang="zh-CN" altLang="en-US" sz="4800" dirty="0">
                <a:solidFill>
                  <a:srgbClr val="FF0000"/>
                </a:solidFill>
                <a:latin typeface="华文行楷" pitchFamily="2" charset="-122"/>
                <a:ea typeface="华文行楷" pitchFamily="2" charset="-122"/>
                <a:cs typeface="+mn-cs"/>
                <a:sym typeface="+mn-ea"/>
              </a:rPr>
              <a:t>   </a:t>
            </a:r>
            <a:r>
              <a:rPr lang="zh-CN" altLang="en-US" sz="4800" dirty="0">
                <a:solidFill>
                  <a:srgbClr val="FF0000"/>
                </a:solidFill>
                <a:latin typeface="华文行楷" pitchFamily="2" charset="-122"/>
                <a:ea typeface="华文行楷" pitchFamily="2" charset="-122"/>
                <a:cs typeface="+mj-cs"/>
                <a:sym typeface="+mn-ea"/>
              </a:rPr>
              <a:t>市场均衡</a:t>
            </a:r>
            <a:br>
              <a:rPr kumimoji="0" lang="zh-CN" altLang="en-US" sz="48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48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1944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sym typeface="+mn-ea"/>
              </a:rPr>
              <a:t>均衡的含义</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0" name="Rectangle 40"/>
          <p:cNvSpPr>
            <a:spLocks noChangeArrowheads="1"/>
          </p:cNvSpPr>
          <p:nvPr/>
        </p:nvSpPr>
        <p:spPr bwMode="auto">
          <a:xfrm>
            <a:off x="2204720" y="3373120"/>
            <a:ext cx="7620000" cy="3124200"/>
          </a:xfrm>
          <a:prstGeom prst="rect">
            <a:avLst/>
          </a:prstGeom>
          <a:solidFill>
            <a:srgbClr val="FFECC5"/>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4" name="Rectangle 39"/>
          <p:cNvSpPr>
            <a:spLocks noChangeArrowheads="1"/>
          </p:cNvSpPr>
          <p:nvPr/>
        </p:nvSpPr>
        <p:spPr bwMode="auto">
          <a:xfrm>
            <a:off x="3881120" y="3754120"/>
            <a:ext cx="4267200" cy="2286000"/>
          </a:xfrm>
          <a:prstGeom prst="rect">
            <a:avLst/>
          </a:prstGeom>
          <a:solidFill>
            <a:schemeClr val="bg1"/>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38"/>
          <p:cNvSpPr>
            <a:spLocks noChangeArrowheads="1"/>
          </p:cNvSpPr>
          <p:nvPr/>
        </p:nvSpPr>
        <p:spPr bwMode="auto">
          <a:xfrm>
            <a:off x="7538720" y="1468120"/>
            <a:ext cx="2286000" cy="1600200"/>
          </a:xfrm>
          <a:prstGeom prst="rect">
            <a:avLst/>
          </a:prstGeom>
          <a:solidFill>
            <a:srgbClr val="FFF3F9"/>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37"/>
          <p:cNvSpPr>
            <a:spLocks noChangeArrowheads="1"/>
          </p:cNvSpPr>
          <p:nvPr/>
        </p:nvSpPr>
        <p:spPr bwMode="auto">
          <a:xfrm>
            <a:off x="4795520" y="1468120"/>
            <a:ext cx="2286000" cy="1600200"/>
          </a:xfrm>
          <a:prstGeom prst="rect">
            <a:avLst/>
          </a:prstGeom>
          <a:solidFill>
            <a:srgbClr val="FFF9F3"/>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36"/>
          <p:cNvSpPr>
            <a:spLocks noChangeArrowheads="1"/>
          </p:cNvSpPr>
          <p:nvPr/>
        </p:nvSpPr>
        <p:spPr bwMode="auto">
          <a:xfrm>
            <a:off x="2204720" y="1468120"/>
            <a:ext cx="2286000" cy="1600200"/>
          </a:xfrm>
          <a:prstGeom prst="rect">
            <a:avLst/>
          </a:prstGeom>
          <a:solidFill>
            <a:srgbClr val="F3FFFF"/>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18" name="Picture 15" descr="1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9120" y="215392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7" descr="栎木"/>
          <p:cNvSpPr>
            <a:spLocks noChangeArrowheads="1"/>
          </p:cNvSpPr>
          <p:nvPr/>
        </p:nvSpPr>
        <p:spPr bwMode="auto">
          <a:xfrm>
            <a:off x="2509520" y="2611120"/>
            <a:ext cx="1606550" cy="228600"/>
          </a:xfrm>
          <a:prstGeom prst="rect">
            <a:avLst/>
          </a:prstGeom>
          <a:blipFill dpi="0" rotWithShape="0">
            <a:blip r:embed="rId2" cstate="print"/>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3" name="Rectangle 17"/>
          <p:cNvSpPr>
            <a:spLocks noChangeArrowheads="1"/>
          </p:cNvSpPr>
          <p:nvPr/>
        </p:nvSpPr>
        <p:spPr bwMode="auto">
          <a:xfrm>
            <a:off x="4185920" y="3982720"/>
            <a:ext cx="36576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3366FF"/>
                </a:solidFill>
                <a:effectLst>
                  <a:outerShdw blurRad="38100" dist="38100" dir="2700000" algn="tl">
                    <a:srgbClr val="C0C0C0"/>
                  </a:outerShdw>
                </a:effectLst>
                <a:ea typeface="华文新魏" pitchFamily="2" charset="-122"/>
              </a:rPr>
              <a:t>在一定条件下经济体系中一个特定的经济单位或者经济变量在一系列经济力量的相互制约下所达到的一种相对静止并保持不变的状态。</a:t>
            </a:r>
            <a:endParaRPr lang="zh-CN" altLang="en-US" sz="2400" b="1" dirty="0">
              <a:solidFill>
                <a:srgbClr val="3366FF"/>
              </a:solidFill>
              <a:effectLst>
                <a:outerShdw blurRad="38100" dist="38100" dir="2700000" algn="tl">
                  <a:srgbClr val="C0C0C0"/>
                </a:outerShdw>
              </a:effectLst>
              <a:ea typeface="华文新魏" pitchFamily="2" charset="-122"/>
            </a:endParaRPr>
          </a:p>
        </p:txBody>
      </p:sp>
      <p:sp>
        <p:nvSpPr>
          <p:cNvPr id="24" name="Rectangle 28" descr="栎木"/>
          <p:cNvSpPr>
            <a:spLocks noChangeArrowheads="1"/>
          </p:cNvSpPr>
          <p:nvPr/>
        </p:nvSpPr>
        <p:spPr bwMode="auto">
          <a:xfrm>
            <a:off x="5557520" y="2687320"/>
            <a:ext cx="762000" cy="152400"/>
          </a:xfrm>
          <a:prstGeom prst="rect">
            <a:avLst/>
          </a:prstGeom>
          <a:blipFill dpi="0" rotWithShape="0">
            <a:blip r:embed="rId2" cstate="print"/>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5" name="Picture 29" descr="2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320" y="192532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7" descr="栎木"/>
          <p:cNvSpPr>
            <a:spLocks noChangeArrowheads="1"/>
          </p:cNvSpPr>
          <p:nvPr/>
        </p:nvSpPr>
        <p:spPr bwMode="auto">
          <a:xfrm rot="10800000">
            <a:off x="5024120" y="934720"/>
            <a:ext cx="1828800" cy="1828800"/>
          </a:xfrm>
          <a:custGeom>
            <a:avLst/>
            <a:gdLst>
              <a:gd name="G0" fmla="+- 8813 0 0"/>
              <a:gd name="G1" fmla="+- -11740244 0 0"/>
              <a:gd name="G2" fmla="+- 0 0 -11740244"/>
              <a:gd name="T0" fmla="*/ 0 256 1"/>
              <a:gd name="T1" fmla="*/ 180 256 1"/>
              <a:gd name="G3" fmla="+- -11740244 T0 T1"/>
              <a:gd name="T2" fmla="*/ 0 256 1"/>
              <a:gd name="T3" fmla="*/ 90 256 1"/>
              <a:gd name="G4" fmla="+- -11740244 T2 T3"/>
              <a:gd name="G5" fmla="*/ G4 2 1"/>
              <a:gd name="T4" fmla="*/ 90 256 1"/>
              <a:gd name="T5" fmla="*/ 0 256 1"/>
              <a:gd name="G6" fmla="+- -11740244 T4 T5"/>
              <a:gd name="G7" fmla="*/ G6 2 1"/>
              <a:gd name="G8" fmla="abs -1174024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3"/>
              <a:gd name="G18" fmla="*/ 8813 1 2"/>
              <a:gd name="G19" fmla="+- G18 5400 0"/>
              <a:gd name="G20" fmla="cos G19 -11740244"/>
              <a:gd name="G21" fmla="sin G19 -11740244"/>
              <a:gd name="G22" fmla="+- G20 10800 0"/>
              <a:gd name="G23" fmla="+- G21 10800 0"/>
              <a:gd name="G24" fmla="+- 10800 0 G20"/>
              <a:gd name="G25" fmla="+- 8813 10800 0"/>
              <a:gd name="G26" fmla="?: G9 G17 G25"/>
              <a:gd name="G27" fmla="?: G9 0 21600"/>
              <a:gd name="G28" fmla="cos 10800 -11740244"/>
              <a:gd name="G29" fmla="sin 10800 -11740244"/>
              <a:gd name="G30" fmla="sin 8813 -11740244"/>
              <a:gd name="G31" fmla="+- G28 10800 0"/>
              <a:gd name="G32" fmla="+- G29 10800 0"/>
              <a:gd name="G33" fmla="+- G30 10800 0"/>
              <a:gd name="G34" fmla="?: G4 0 G31"/>
              <a:gd name="G35" fmla="?: -11740244 G34 0"/>
              <a:gd name="G36" fmla="?: G6 G35 G31"/>
              <a:gd name="G37" fmla="+- 21600 0 G36"/>
              <a:gd name="G38" fmla="?: G4 0 G33"/>
              <a:gd name="G39" fmla="?: -11740244 G38 G32"/>
              <a:gd name="G40" fmla="?: G6 G39 0"/>
              <a:gd name="G41" fmla="?: G4 G32 21600"/>
              <a:gd name="G42" fmla="?: G6 G41 G33"/>
              <a:gd name="T12" fmla="*/ 10800 w 21600"/>
              <a:gd name="T13" fmla="*/ 0 h 21600"/>
              <a:gd name="T14" fmla="*/ 994 w 21600"/>
              <a:gd name="T15" fmla="*/ 10653 h 21600"/>
              <a:gd name="T16" fmla="*/ 10800 w 21600"/>
              <a:gd name="T17" fmla="*/ 1987 h 21600"/>
              <a:gd name="T18" fmla="*/ 20606 w 21600"/>
              <a:gd name="T19" fmla="*/ 1065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987" y="10668"/>
                </a:moveTo>
                <a:cubicBezTo>
                  <a:pt x="2060" y="5852"/>
                  <a:pt x="5984" y="1987"/>
                  <a:pt x="10800" y="1987"/>
                </a:cubicBezTo>
                <a:cubicBezTo>
                  <a:pt x="15615" y="1987"/>
                  <a:pt x="19539" y="5852"/>
                  <a:pt x="19612" y="10668"/>
                </a:cubicBezTo>
                <a:lnTo>
                  <a:pt x="21598" y="10638"/>
                </a:lnTo>
                <a:cubicBezTo>
                  <a:pt x="21510" y="4737"/>
                  <a:pt x="16701" y="0"/>
                  <a:pt x="10799" y="0"/>
                </a:cubicBezTo>
                <a:cubicBezTo>
                  <a:pt x="4898" y="0"/>
                  <a:pt x="89" y="4737"/>
                  <a:pt x="1" y="10638"/>
                </a:cubicBezTo>
                <a:close/>
              </a:path>
            </a:pathLst>
          </a:custGeom>
          <a:blipFill dpi="0" rotWithShape="0">
            <a:blip r:embed="rId2" cstate="print"/>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Line 31"/>
          <p:cNvSpPr>
            <a:spLocks noChangeShapeType="1"/>
          </p:cNvSpPr>
          <p:nvPr/>
        </p:nvSpPr>
        <p:spPr bwMode="auto">
          <a:xfrm>
            <a:off x="4871720" y="283972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8" name="Line 32"/>
          <p:cNvSpPr>
            <a:spLocks noChangeShapeType="1"/>
          </p:cNvSpPr>
          <p:nvPr/>
        </p:nvSpPr>
        <p:spPr bwMode="auto">
          <a:xfrm>
            <a:off x="2280920" y="283972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Line 34"/>
          <p:cNvSpPr>
            <a:spLocks noChangeShapeType="1"/>
          </p:cNvSpPr>
          <p:nvPr/>
        </p:nvSpPr>
        <p:spPr bwMode="auto">
          <a:xfrm>
            <a:off x="7614920" y="283972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30" name="Picture 35" descr="0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29320" y="177292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33" descr="栎木"/>
          <p:cNvSpPr>
            <a:spLocks noChangeArrowheads="1"/>
          </p:cNvSpPr>
          <p:nvPr/>
        </p:nvSpPr>
        <p:spPr bwMode="auto">
          <a:xfrm>
            <a:off x="8148320" y="2077720"/>
            <a:ext cx="1066800" cy="762000"/>
          </a:xfrm>
          <a:prstGeom prst="triangle">
            <a:avLst>
              <a:gd name="adj" fmla="val 50000"/>
            </a:avLst>
          </a:prstGeom>
          <a:blipFill dpi="0" rotWithShape="0">
            <a:blip r:embed="rId2" cstate="print"/>
            <a:srcRect/>
            <a:tile tx="0" ty="0" sx="100000" sy="100000" flip="none" algn="tl"/>
          </a:blipFill>
          <a:ln w="19050">
            <a:solidFill>
              <a:schemeClr val="tx1"/>
            </a:solidFill>
            <a:miter lim="800000"/>
          </a:ln>
          <a:effectLst>
            <a:prstShdw prst="shdw17" dist="28398" dir="1593903">
              <a:schemeClr val="bg2"/>
            </a:prstShdw>
          </a:effectLst>
        </p:spPr>
        <p:txBody>
          <a:bodyPr wrap="none" lIns="90000" tIns="46800" rIns="90000" bIns="46800" anchor="ctr"/>
          <a:lstStyle/>
          <a:p>
            <a:endParaRPr lang="zh-CN" altLang="en-US"/>
          </a:p>
        </p:txBody>
      </p:sp>
      <p:sp>
        <p:nvSpPr>
          <p:cNvPr id="32" name="Rectangle 42"/>
          <p:cNvSpPr>
            <a:spLocks noChangeArrowheads="1"/>
          </p:cNvSpPr>
          <p:nvPr/>
        </p:nvSpPr>
        <p:spPr bwMode="auto">
          <a:xfrm>
            <a:off x="2509520" y="3754120"/>
            <a:ext cx="838200" cy="2286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b="1" dirty="0">
                <a:solidFill>
                  <a:srgbClr val="008000"/>
                </a:solidFill>
                <a:effectLst>
                  <a:outerShdw blurRad="38100" dist="38100" dir="2700000" algn="tl">
                    <a:srgbClr val="C0C0C0"/>
                  </a:outerShdw>
                </a:effectLst>
                <a:ea typeface="楷体_GB2312" pitchFamily="49" charset="-122"/>
              </a:rPr>
              <a:t>力量</a:t>
            </a:r>
            <a:endParaRPr lang="zh-CN" altLang="en-US" sz="2800" b="1" dirty="0">
              <a:solidFill>
                <a:srgbClr val="008000"/>
              </a:solidFill>
              <a:effectLst>
                <a:outerShdw blurRad="38100" dist="38100" dir="2700000" algn="tl">
                  <a:srgbClr val="C0C0C0"/>
                </a:outerShdw>
              </a:effectLst>
              <a:ea typeface="楷体_GB2312" pitchFamily="49" charset="-122"/>
            </a:endParaRPr>
          </a:p>
          <a:p>
            <a:r>
              <a:rPr lang="zh-CN" altLang="en-US" sz="2800" b="1" dirty="0">
                <a:solidFill>
                  <a:srgbClr val="008000"/>
                </a:solidFill>
                <a:effectLst>
                  <a:outerShdw blurRad="38100" dist="38100" dir="2700000" algn="tl">
                    <a:srgbClr val="C0C0C0"/>
                  </a:outerShdw>
                </a:effectLst>
                <a:ea typeface="楷体_GB2312" pitchFamily="49" charset="-122"/>
              </a:rPr>
              <a:t>平衡</a:t>
            </a:r>
            <a:endParaRPr lang="zh-CN" altLang="en-US" sz="2800" b="1" dirty="0">
              <a:solidFill>
                <a:srgbClr val="008000"/>
              </a:solidFill>
              <a:effectLst>
                <a:outerShdw blurRad="38100" dist="38100" dir="2700000" algn="tl">
                  <a:srgbClr val="C0C0C0"/>
                </a:outerShdw>
              </a:effectLst>
              <a:ea typeface="楷体_GB2312" pitchFamily="49" charset="-122"/>
            </a:endParaRPr>
          </a:p>
        </p:txBody>
      </p:sp>
      <p:sp>
        <p:nvSpPr>
          <p:cNvPr id="33" name="Rectangle 43"/>
          <p:cNvSpPr>
            <a:spLocks noChangeArrowheads="1"/>
          </p:cNvSpPr>
          <p:nvPr/>
        </p:nvSpPr>
        <p:spPr bwMode="auto">
          <a:xfrm>
            <a:off x="8605520" y="3754120"/>
            <a:ext cx="838200" cy="2286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b="1">
                <a:solidFill>
                  <a:srgbClr val="008000"/>
                </a:solidFill>
                <a:effectLst>
                  <a:outerShdw blurRad="38100" dist="38100" dir="2700000" algn="tl">
                    <a:srgbClr val="C0C0C0"/>
                  </a:outerShdw>
                </a:effectLst>
                <a:ea typeface="楷体_GB2312" pitchFamily="49" charset="-122"/>
              </a:rPr>
              <a:t>状态</a:t>
            </a:r>
            <a:endParaRPr lang="zh-CN" altLang="en-US" sz="2800" b="1">
              <a:solidFill>
                <a:srgbClr val="008000"/>
              </a:solidFill>
              <a:effectLst>
                <a:outerShdw blurRad="38100" dist="38100" dir="2700000" algn="tl">
                  <a:srgbClr val="C0C0C0"/>
                </a:outerShdw>
              </a:effectLst>
              <a:ea typeface="楷体_GB2312" pitchFamily="49" charset="-122"/>
            </a:endParaRPr>
          </a:p>
          <a:p>
            <a:r>
              <a:rPr lang="zh-CN" altLang="en-US" sz="2800" b="1">
                <a:solidFill>
                  <a:srgbClr val="008000"/>
                </a:solidFill>
                <a:effectLst>
                  <a:outerShdw blurRad="38100" dist="38100" dir="2700000" algn="tl">
                    <a:srgbClr val="C0C0C0"/>
                  </a:outerShdw>
                </a:effectLst>
                <a:ea typeface="楷体_GB2312" pitchFamily="49" charset="-122"/>
              </a:rPr>
              <a:t>均衡</a:t>
            </a:r>
            <a:endParaRPr lang="zh-CN" altLang="en-US" sz="2800" b="1">
              <a:solidFill>
                <a:srgbClr val="008000"/>
              </a:solidFill>
              <a:effectLst>
                <a:outerShdw blurRad="38100" dist="38100" dir="2700000" algn="tl">
                  <a:srgbClr val="C0C0C0"/>
                </a:outerShdw>
              </a:effectLst>
              <a:ea typeface="楷体_GB2312" pitchFamily="49" charset="-122"/>
            </a:endParaRPr>
          </a:p>
        </p:txBody>
      </p:sp>
      <p:sp>
        <p:nvSpPr>
          <p:cNvPr id="34" name="文本框 33"/>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animBg="1"/>
      <p:bldP spid="22" grpId="0" animBg="1"/>
      <p:bldP spid="23" grpId="0"/>
      <p:bldP spid="24" grpId="0" animBg="1"/>
      <p:bldP spid="26" grpId="0" animBg="1"/>
      <p:bldP spid="27" grpId="0" animBg="1"/>
      <p:bldP spid="28" grpId="0" animBg="1"/>
      <p:bldP spid="29" grpId="0" animBg="1"/>
      <p:bldP spid="31"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0020" y="36734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均衡价格和均衡数量</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grpSp>
        <p:nvGrpSpPr>
          <p:cNvPr id="61" name="Group 75"/>
          <p:cNvGrpSpPr/>
          <p:nvPr/>
        </p:nvGrpSpPr>
        <p:grpSpPr bwMode="auto">
          <a:xfrm>
            <a:off x="2572771" y="4459901"/>
            <a:ext cx="4191000" cy="304800"/>
            <a:chOff x="1104" y="3120"/>
            <a:chExt cx="2640" cy="192"/>
          </a:xfrm>
        </p:grpSpPr>
        <p:sp>
          <p:nvSpPr>
            <p:cNvPr id="62" name="Rectangle 62"/>
            <p:cNvSpPr>
              <a:spLocks noChangeArrowheads="1"/>
            </p:cNvSpPr>
            <p:nvPr/>
          </p:nvSpPr>
          <p:spPr bwMode="auto">
            <a:xfrm>
              <a:off x="1104" y="31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t>P</a:t>
              </a:r>
              <a:r>
                <a:rPr lang="en-US" altLang="zh-CN" sz="2600" b="1" baseline="-25000"/>
                <a:t>2</a:t>
              </a:r>
              <a:endParaRPr lang="en-US" altLang="zh-CN" sz="2600" b="1"/>
            </a:p>
          </p:txBody>
        </p:sp>
        <p:sp>
          <p:nvSpPr>
            <p:cNvPr id="63" name="Line 63"/>
            <p:cNvSpPr>
              <a:spLocks noChangeShapeType="1"/>
            </p:cNvSpPr>
            <p:nvPr/>
          </p:nvSpPr>
          <p:spPr bwMode="auto">
            <a:xfrm>
              <a:off x="1440" y="3312"/>
              <a:ext cx="2304"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73" name="Rectangle 6"/>
          <p:cNvSpPr>
            <a:spLocks noChangeArrowheads="1"/>
          </p:cNvSpPr>
          <p:nvPr/>
        </p:nvSpPr>
        <p:spPr bwMode="auto">
          <a:xfrm>
            <a:off x="2113030" y="1335701"/>
            <a:ext cx="729512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6800" rIns="18000" bIns="46800" anchor="ctr"/>
          <a:lstStyle/>
          <a:p>
            <a:r>
              <a:rPr lang="zh-CN" altLang="en-US" sz="2400" b="1" dirty="0">
                <a:solidFill>
                  <a:srgbClr val="000000"/>
                </a:solidFill>
                <a:latin typeface="微软雅黑" pitchFamily="34" charset="-122"/>
                <a:ea typeface="微软雅黑" pitchFamily="34" charset="-122"/>
              </a:rPr>
              <a:t>市场均衡是指市场供给等于</a:t>
            </a:r>
            <a:r>
              <a:rPr lang="zh-CN" altLang="en-US" sz="2400" b="1" dirty="0" smtClean="0">
                <a:solidFill>
                  <a:srgbClr val="000000"/>
                </a:solidFill>
                <a:latin typeface="微软雅黑" pitchFamily="34" charset="-122"/>
                <a:ea typeface="微软雅黑" pitchFamily="34" charset="-122"/>
              </a:rPr>
              <a:t>市场需求的</a:t>
            </a:r>
            <a:r>
              <a:rPr lang="zh-CN" altLang="en-US" sz="2400" b="1" dirty="0">
                <a:solidFill>
                  <a:srgbClr val="000000"/>
                </a:solidFill>
                <a:latin typeface="微软雅黑" pitchFamily="34" charset="-122"/>
                <a:ea typeface="微软雅黑" pitchFamily="34" charset="-122"/>
              </a:rPr>
              <a:t>一种</a:t>
            </a:r>
            <a:r>
              <a:rPr lang="zh-CN" altLang="en-US" sz="2400" b="1" dirty="0" smtClean="0">
                <a:solidFill>
                  <a:srgbClr val="000000"/>
                </a:solidFill>
                <a:latin typeface="微软雅黑" pitchFamily="34" charset="-122"/>
                <a:ea typeface="微软雅黑" pitchFamily="34" charset="-122"/>
              </a:rPr>
              <a:t>状态。</a:t>
            </a:r>
            <a:endParaRPr lang="zh-CN" altLang="en-US" sz="2400" b="1" dirty="0">
              <a:solidFill>
                <a:srgbClr val="000000"/>
              </a:solidFill>
              <a:latin typeface="微软雅黑" pitchFamily="34" charset="-122"/>
              <a:ea typeface="微软雅黑" pitchFamily="34" charset="-122"/>
            </a:endParaRPr>
          </a:p>
        </p:txBody>
      </p:sp>
      <p:grpSp>
        <p:nvGrpSpPr>
          <p:cNvPr id="77" name="Group 69"/>
          <p:cNvGrpSpPr/>
          <p:nvPr/>
        </p:nvGrpSpPr>
        <p:grpSpPr bwMode="auto">
          <a:xfrm>
            <a:off x="3334771" y="2478701"/>
            <a:ext cx="4648200" cy="2667000"/>
            <a:chOff x="1584" y="1872"/>
            <a:chExt cx="2928" cy="1680"/>
          </a:xfrm>
        </p:grpSpPr>
        <p:sp>
          <p:nvSpPr>
            <p:cNvPr id="78" name="Line 42"/>
            <p:cNvSpPr>
              <a:spLocks noChangeShapeType="1"/>
            </p:cNvSpPr>
            <p:nvPr/>
          </p:nvSpPr>
          <p:spPr bwMode="auto">
            <a:xfrm flipV="1">
              <a:off x="1584" y="1872"/>
              <a:ext cx="2496" cy="16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9" name="Rectangle 43"/>
            <p:cNvSpPr>
              <a:spLocks noChangeArrowheads="1"/>
            </p:cNvSpPr>
            <p:nvPr/>
          </p:nvSpPr>
          <p:spPr bwMode="auto">
            <a:xfrm>
              <a:off x="4320" y="19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endParaRPr lang="en-US" altLang="zh-CN" sz="2800" b="1">
                <a:effectLst>
                  <a:outerShdw blurRad="38100" dist="38100" dir="2700000" algn="tl">
                    <a:srgbClr val="C0C0C0"/>
                  </a:outerShdw>
                </a:effectLst>
              </a:endParaRPr>
            </a:p>
          </p:txBody>
        </p:sp>
      </p:grpSp>
      <p:grpSp>
        <p:nvGrpSpPr>
          <p:cNvPr id="80" name="Group 70"/>
          <p:cNvGrpSpPr/>
          <p:nvPr/>
        </p:nvGrpSpPr>
        <p:grpSpPr bwMode="auto">
          <a:xfrm>
            <a:off x="3791971" y="2783501"/>
            <a:ext cx="3733800" cy="2286000"/>
            <a:chOff x="1872" y="2064"/>
            <a:chExt cx="2352" cy="1440"/>
          </a:xfrm>
        </p:grpSpPr>
        <p:sp>
          <p:nvSpPr>
            <p:cNvPr id="81" name="Line 44"/>
            <p:cNvSpPr>
              <a:spLocks noChangeShapeType="1"/>
            </p:cNvSpPr>
            <p:nvPr/>
          </p:nvSpPr>
          <p:spPr bwMode="auto">
            <a:xfrm>
              <a:off x="1872" y="2064"/>
              <a:ext cx="2064" cy="1344"/>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2" name="Rectangle 45"/>
            <p:cNvSpPr>
              <a:spLocks noChangeArrowheads="1"/>
            </p:cNvSpPr>
            <p:nvPr/>
          </p:nvSpPr>
          <p:spPr bwMode="auto">
            <a:xfrm>
              <a:off x="4032"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grpSp>
      <p:grpSp>
        <p:nvGrpSpPr>
          <p:cNvPr id="83" name="Group 73"/>
          <p:cNvGrpSpPr/>
          <p:nvPr/>
        </p:nvGrpSpPr>
        <p:grpSpPr bwMode="auto">
          <a:xfrm>
            <a:off x="2572771" y="3088301"/>
            <a:ext cx="3505200" cy="304800"/>
            <a:chOff x="1104" y="2256"/>
            <a:chExt cx="2208" cy="192"/>
          </a:xfrm>
        </p:grpSpPr>
        <p:sp>
          <p:nvSpPr>
            <p:cNvPr id="84" name="Rectangle 53"/>
            <p:cNvSpPr>
              <a:spLocks noChangeArrowheads="1"/>
            </p:cNvSpPr>
            <p:nvPr/>
          </p:nvSpPr>
          <p:spPr bwMode="auto">
            <a:xfrm>
              <a:off x="1104" y="22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t>P</a:t>
              </a:r>
              <a:r>
                <a:rPr lang="en-US" altLang="zh-CN" sz="2600" b="1" baseline="-25000"/>
                <a:t>1</a:t>
              </a:r>
              <a:endParaRPr lang="en-US" altLang="zh-CN" sz="2600" b="1"/>
            </a:p>
          </p:txBody>
        </p:sp>
        <p:sp>
          <p:nvSpPr>
            <p:cNvPr id="85" name="Line 54"/>
            <p:cNvSpPr>
              <a:spLocks noChangeShapeType="1"/>
            </p:cNvSpPr>
            <p:nvPr/>
          </p:nvSpPr>
          <p:spPr bwMode="auto">
            <a:xfrm>
              <a:off x="1440" y="2400"/>
              <a:ext cx="1872"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pic>
        <p:nvPicPr>
          <p:cNvPr id="90" name="Picture 61"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9771" y="3697901"/>
            <a:ext cx="228600"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46"/>
          <p:cNvGrpSpPr/>
          <p:nvPr/>
        </p:nvGrpSpPr>
        <p:grpSpPr bwMode="auto">
          <a:xfrm>
            <a:off x="2572771" y="2173901"/>
            <a:ext cx="5334000" cy="3886200"/>
            <a:chOff x="1104" y="1680"/>
            <a:chExt cx="3360" cy="2448"/>
          </a:xfrm>
        </p:grpSpPr>
        <p:sp>
          <p:nvSpPr>
            <p:cNvPr id="92" name="Line 36"/>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93" name="Line 38"/>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94" name="Rectangle 39"/>
            <p:cNvSpPr>
              <a:spLocks noChangeArrowheads="1"/>
            </p:cNvSpPr>
            <p:nvPr/>
          </p:nvSpPr>
          <p:spPr bwMode="auto">
            <a:xfrm>
              <a:off x="1104" y="168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95" name="Rectangle 40"/>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96" name="Rectangle 41"/>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grpSp>
      <p:grpSp>
        <p:nvGrpSpPr>
          <p:cNvPr id="97" name="Group 71"/>
          <p:cNvGrpSpPr/>
          <p:nvPr/>
        </p:nvGrpSpPr>
        <p:grpSpPr bwMode="auto">
          <a:xfrm>
            <a:off x="2572771" y="3697901"/>
            <a:ext cx="2743200" cy="304800"/>
            <a:chOff x="1104" y="2640"/>
            <a:chExt cx="1728" cy="192"/>
          </a:xfrm>
        </p:grpSpPr>
        <p:sp>
          <p:nvSpPr>
            <p:cNvPr id="98" name="Rectangle 64"/>
            <p:cNvSpPr>
              <a:spLocks noChangeArrowheads="1"/>
            </p:cNvSpPr>
            <p:nvPr/>
          </p:nvSpPr>
          <p:spPr bwMode="auto">
            <a:xfrm>
              <a:off x="1104"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99" name="Line 66"/>
            <p:cNvSpPr>
              <a:spLocks noChangeShapeType="1"/>
            </p:cNvSpPr>
            <p:nvPr/>
          </p:nvSpPr>
          <p:spPr bwMode="auto">
            <a:xfrm>
              <a:off x="1392" y="2736"/>
              <a:ext cx="144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00" name="Group 72"/>
          <p:cNvGrpSpPr/>
          <p:nvPr/>
        </p:nvGrpSpPr>
        <p:grpSpPr bwMode="auto">
          <a:xfrm>
            <a:off x="5239771" y="4002701"/>
            <a:ext cx="304800" cy="1981200"/>
            <a:chOff x="2784" y="2832"/>
            <a:chExt cx="192" cy="1248"/>
          </a:xfrm>
        </p:grpSpPr>
        <p:sp>
          <p:nvSpPr>
            <p:cNvPr id="101" name="Line 67"/>
            <p:cNvSpPr>
              <a:spLocks noChangeShapeType="1"/>
            </p:cNvSpPr>
            <p:nvPr/>
          </p:nvSpPr>
          <p:spPr bwMode="auto">
            <a:xfrm>
              <a:off x="2880" y="2832"/>
              <a:ext cx="0" cy="1056"/>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02"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grpSp>
        <p:nvGrpSpPr>
          <p:cNvPr id="103" name="Group 80"/>
          <p:cNvGrpSpPr/>
          <p:nvPr/>
        </p:nvGrpSpPr>
        <p:grpSpPr bwMode="auto">
          <a:xfrm>
            <a:off x="4468246" y="3231176"/>
            <a:ext cx="1609725" cy="161925"/>
            <a:chOff x="2298" y="2250"/>
            <a:chExt cx="1014" cy="102"/>
          </a:xfrm>
        </p:grpSpPr>
        <p:pic>
          <p:nvPicPr>
            <p:cNvPr id="104" name="Picture 57"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256"/>
              <a:ext cx="96" cy="9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0"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8" y="2250"/>
              <a:ext cx="102" cy="102"/>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文本框 4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文本框 1"/>
          <p:cNvSpPr txBox="1"/>
          <p:nvPr/>
        </p:nvSpPr>
        <p:spPr>
          <a:xfrm>
            <a:off x="3604839" y="6364900"/>
            <a:ext cx="3879464"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图</a:t>
            </a:r>
            <a:r>
              <a:rPr lang="en-US" altLang="zh-CN" sz="1600" dirty="0">
                <a:latin typeface="微软雅黑" pitchFamily="34" charset="-122"/>
                <a:ea typeface="微软雅黑" pitchFamily="34" charset="-122"/>
              </a:rPr>
              <a:t>1-9 </a:t>
            </a:r>
            <a:r>
              <a:rPr lang="zh-CN" altLang="en-US" sz="1600" dirty="0">
                <a:latin typeface="微软雅黑" pitchFamily="34" charset="-122"/>
                <a:ea typeface="微软雅黑" pitchFamily="34" charset="-122"/>
              </a:rPr>
              <a:t>均衡价格和均衡数量的决定</a:t>
            </a:r>
            <a:endParaRPr lang="zh-CN" altLang="en-US" sz="1600" dirty="0">
              <a:latin typeface="微软雅黑" pitchFamily="34" charset="-122"/>
              <a:ea typeface="微软雅黑" pitchFamily="34" charset="-122"/>
            </a:endParaRPr>
          </a:p>
        </p:txBody>
      </p:sp>
      <p:grpSp>
        <p:nvGrpSpPr>
          <p:cNvPr id="51" name="Group 72"/>
          <p:cNvGrpSpPr/>
          <p:nvPr/>
        </p:nvGrpSpPr>
        <p:grpSpPr bwMode="auto">
          <a:xfrm>
            <a:off x="5991361" y="3478826"/>
            <a:ext cx="304800" cy="2524125"/>
            <a:chOff x="2784" y="2490"/>
            <a:chExt cx="192" cy="1590"/>
          </a:xfrm>
        </p:grpSpPr>
        <p:sp>
          <p:nvSpPr>
            <p:cNvPr id="52" name="Line 67"/>
            <p:cNvSpPr>
              <a:spLocks noChangeShapeType="1"/>
            </p:cNvSpPr>
            <p:nvPr/>
          </p:nvSpPr>
          <p:spPr bwMode="auto">
            <a:xfrm>
              <a:off x="2808" y="2490"/>
              <a:ext cx="31" cy="1386"/>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grpSp>
      <p:grpSp>
        <p:nvGrpSpPr>
          <p:cNvPr id="54" name="Group 72"/>
          <p:cNvGrpSpPr/>
          <p:nvPr/>
        </p:nvGrpSpPr>
        <p:grpSpPr bwMode="auto">
          <a:xfrm>
            <a:off x="4396808" y="3393101"/>
            <a:ext cx="304800" cy="2628900"/>
            <a:chOff x="2784" y="2424"/>
            <a:chExt cx="192" cy="1656"/>
          </a:xfrm>
        </p:grpSpPr>
        <p:sp>
          <p:nvSpPr>
            <p:cNvPr id="55" name="Line 67"/>
            <p:cNvSpPr>
              <a:spLocks noChangeShapeType="1"/>
            </p:cNvSpPr>
            <p:nvPr/>
          </p:nvSpPr>
          <p:spPr bwMode="auto">
            <a:xfrm flipH="1">
              <a:off x="2880" y="2424"/>
              <a:ext cx="3" cy="1464"/>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grpSp>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3992038" y="1688910"/>
              <a:ext cx="1157407" cy="116981"/>
            </p14:xfrm>
          </p:contentPart>
        </mc:Choice>
        <mc:Fallback xmlns="">
          <p:pic>
            <p:nvPicPr>
              <p:cNvPr id="3" name="墨迹 2"/>
            </p:nvPicPr>
            <p:blipFill>
              <a:blip r:embed="rId5"/>
            </p:blipFill>
            <p:spPr>
              <a:xfrm>
                <a:off x="3992038" y="1688910"/>
                <a:ext cx="1157407" cy="11698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5869138" y="1608486"/>
              <a:ext cx="1126991" cy="160848"/>
            </p14:xfrm>
          </p:contentPart>
        </mc:Choice>
        <mc:Fallback xmlns="">
          <p:pic>
            <p:nvPicPr>
              <p:cNvPr id="7" name="墨迹 6"/>
            </p:nvPicPr>
            <p:blipFill>
              <a:blip r:embed="rId7"/>
            </p:blipFill>
            <p:spPr>
              <a:xfrm>
                <a:off x="5869138" y="1608486"/>
                <a:ext cx="1126991" cy="16084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5108052" y="1133251"/>
              <a:ext cx="717177" cy="665328"/>
            </p14:xfrm>
          </p:contentPart>
        </mc:Choice>
        <mc:Fallback xmlns="">
          <p:pic>
            <p:nvPicPr>
              <p:cNvPr id="8" name="墨迹 7"/>
            </p:nvPicPr>
            <p:blipFill>
              <a:blip r:embed="rId9"/>
            </p:blipFill>
            <p:spPr>
              <a:xfrm>
                <a:off x="5108052" y="1133251"/>
                <a:ext cx="717177" cy="66532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strips(upRigh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up)">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left)">
                                      <p:cBhvr>
                                        <p:cTn id="21" dur="500"/>
                                        <p:tgtEl>
                                          <p:spTgt spid="97"/>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dissolve">
                                      <p:cBhvr>
                                        <p:cTn id="25" dur="500"/>
                                        <p:tgtEl>
                                          <p:spTgt spid="90"/>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wipe(up)">
                                      <p:cBhvr>
                                        <p:cTn id="29" dur="500"/>
                                        <p:tgtEl>
                                          <p:spTgt spid="10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dissolv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up)">
                                      <p:cBhvr>
                                        <p:cTn id="47" dur="500"/>
                                        <p:tgtEl>
                                          <p:spTgt spid="51"/>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up)">
                                      <p:cBhvr>
                                        <p:cTn id="5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68336"/>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7" name="AutoShape 3">
            <a:hlinkClick r:id="" action="ppaction://noaction" highlightClick="1"/>
            <a:hlinkHover r:id="rId1" action="ppaction://hlinksldjump"/>
          </p:cNvPr>
          <p:cNvSpPr>
            <a:spLocks noChangeArrowheads="1"/>
          </p:cNvSpPr>
          <p:nvPr/>
        </p:nvSpPr>
        <p:spPr bwMode="auto">
          <a:xfrm>
            <a:off x="6182360" y="57370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 name="箭头: V 形 1"/>
          <p:cNvSpPr/>
          <p:nvPr/>
        </p:nvSpPr>
        <p:spPr>
          <a:xfrm>
            <a:off x="3319311" y="1720140"/>
            <a:ext cx="4780280" cy="1280160"/>
          </a:xfrm>
          <a:prstGeom prst="chevron">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13" name="Rectangle 60"/>
          <p:cNvSpPr>
            <a:spLocks noChangeArrowheads="1"/>
          </p:cNvSpPr>
          <p:nvPr/>
        </p:nvSpPr>
        <p:spPr bwMode="auto">
          <a:xfrm>
            <a:off x="4201160" y="2129980"/>
            <a:ext cx="3352800" cy="609600"/>
          </a:xfrm>
          <a:prstGeom prst="rect">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wrap="none" lIns="90000" tIns="46800" rIns="90000" bIns="46800" anchor="ctr"/>
          <a:lstStyle/>
          <a:p>
            <a:r>
              <a:rPr lang="zh-CN" altLang="en-US" sz="3200" b="1" dirty="0">
                <a:effectLst>
                  <a:outerShdw blurRad="38100" dist="38100" dir="2700000" algn="tl">
                    <a:srgbClr val="C0C0C0"/>
                  </a:outerShdw>
                </a:effectLst>
                <a:ea typeface="华文新魏" pitchFamily="2" charset="-122"/>
              </a:rPr>
              <a:t>需求变动的影响</a:t>
            </a:r>
            <a:endParaRPr lang="zh-CN" altLang="en-US" sz="3200" b="1" dirty="0">
              <a:effectLst>
                <a:outerShdw blurRad="38100" dist="38100" dir="2700000" algn="tl">
                  <a:srgbClr val="C0C0C0"/>
                </a:outerShdw>
              </a:effectLst>
              <a:ea typeface="华文新魏" pitchFamily="2" charset="-122"/>
            </a:endParaRPr>
          </a:p>
        </p:txBody>
      </p:sp>
      <p:sp>
        <p:nvSpPr>
          <p:cNvPr id="14" name="箭头: V 形 13"/>
          <p:cNvSpPr/>
          <p:nvPr/>
        </p:nvSpPr>
        <p:spPr>
          <a:xfrm>
            <a:off x="3391873" y="3269572"/>
            <a:ext cx="4780280" cy="1280160"/>
          </a:xfrm>
          <a:prstGeom prst="chevron">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5" name="箭头: V 形 14"/>
          <p:cNvSpPr/>
          <p:nvPr/>
        </p:nvSpPr>
        <p:spPr>
          <a:xfrm>
            <a:off x="3319311" y="4831333"/>
            <a:ext cx="4780280" cy="1280160"/>
          </a:xfrm>
          <a:prstGeom prst="chevron">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6" name="Rectangle 61"/>
          <p:cNvSpPr>
            <a:spLocks noChangeArrowheads="1"/>
          </p:cNvSpPr>
          <p:nvPr/>
        </p:nvSpPr>
        <p:spPr bwMode="auto">
          <a:xfrm>
            <a:off x="4124960" y="3734392"/>
            <a:ext cx="3505200" cy="533400"/>
          </a:xfrm>
          <a:prstGeom prst="rect">
            <a:avLst/>
          </a:prstGeom>
          <a:ln w="9525">
            <a:no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0000" tIns="46800" rIns="90000" bIns="46800" anchor="ctr"/>
          <a:lstStyle/>
          <a:p>
            <a:r>
              <a:rPr lang="zh-CN" altLang="en-US" sz="3200" b="1" dirty="0">
                <a:effectLst>
                  <a:outerShdw blurRad="38100" dist="38100" dir="2700000" algn="tl">
                    <a:srgbClr val="C0C0C0"/>
                  </a:outerShdw>
                </a:effectLst>
                <a:ea typeface="华文新魏" pitchFamily="2" charset="-122"/>
              </a:rPr>
              <a:t>供给变动的影响</a:t>
            </a:r>
            <a:endParaRPr lang="zh-CN" altLang="en-US" sz="3200" b="1" dirty="0">
              <a:effectLst>
                <a:outerShdw blurRad="38100" dist="38100" dir="2700000" algn="tl">
                  <a:srgbClr val="C0C0C0"/>
                </a:outerShdw>
              </a:effectLst>
              <a:ea typeface="华文新魏" pitchFamily="2" charset="-122"/>
            </a:endParaRPr>
          </a:p>
        </p:txBody>
      </p:sp>
      <p:sp>
        <p:nvSpPr>
          <p:cNvPr id="18" name="Rectangle 62"/>
          <p:cNvSpPr>
            <a:spLocks noChangeArrowheads="1"/>
          </p:cNvSpPr>
          <p:nvPr/>
        </p:nvSpPr>
        <p:spPr bwMode="auto">
          <a:xfrm>
            <a:off x="4124960" y="5145701"/>
            <a:ext cx="3505200" cy="533400"/>
          </a:xfrm>
          <a:prstGeom prst="rect">
            <a:avLst/>
          </a:prstGeom>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0000" tIns="46800" rIns="90000" bIns="46800" anchor="ctr"/>
          <a:lstStyle/>
          <a:p>
            <a:r>
              <a:rPr lang="zh-CN" altLang="en-US" sz="3200" b="1" dirty="0">
                <a:effectLst>
                  <a:outerShdw blurRad="38100" dist="38100" dir="2700000" algn="tl">
                    <a:srgbClr val="C0C0C0"/>
                  </a:outerShdw>
                </a:effectLst>
                <a:ea typeface="华文新魏" pitchFamily="2" charset="-122"/>
              </a:rPr>
              <a:t>需求供给同时变动</a:t>
            </a:r>
            <a:endParaRPr lang="zh-CN" altLang="en-US" sz="3200" b="1" dirty="0">
              <a:effectLst>
                <a:outerShdw blurRad="38100" dist="38100" dir="2700000" algn="tl">
                  <a:srgbClr val="C0C0C0"/>
                </a:outerShdw>
              </a:effectLst>
              <a:ea typeface="华文新魏"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288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需求变动对市场均衡的影响</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0" name="Line 1029"/>
          <p:cNvSpPr>
            <a:spLocks noChangeShapeType="1"/>
          </p:cNvSpPr>
          <p:nvPr/>
        </p:nvSpPr>
        <p:spPr bwMode="auto">
          <a:xfrm flipV="1">
            <a:off x="4119880" y="1860043"/>
            <a:ext cx="3962400" cy="2667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Rectangle 1030"/>
          <p:cNvSpPr>
            <a:spLocks noChangeArrowheads="1"/>
          </p:cNvSpPr>
          <p:nvPr/>
        </p:nvSpPr>
        <p:spPr bwMode="auto">
          <a:xfrm>
            <a:off x="8463280" y="1936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endParaRPr lang="en-US" altLang="zh-CN" sz="2800" b="1">
              <a:effectLst>
                <a:outerShdw blurRad="38100" dist="38100" dir="2700000" algn="tl">
                  <a:srgbClr val="C0C0C0"/>
                </a:outerShdw>
              </a:effectLst>
            </a:endParaRPr>
          </a:p>
        </p:txBody>
      </p:sp>
      <p:sp>
        <p:nvSpPr>
          <p:cNvPr id="15" name="Line 1031"/>
          <p:cNvSpPr>
            <a:spLocks noChangeShapeType="1"/>
          </p:cNvSpPr>
          <p:nvPr/>
        </p:nvSpPr>
        <p:spPr bwMode="auto">
          <a:xfrm>
            <a:off x="4577080" y="2164843"/>
            <a:ext cx="30480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 name="Rectangle 1032"/>
          <p:cNvSpPr>
            <a:spLocks noChangeArrowheads="1"/>
          </p:cNvSpPr>
          <p:nvPr/>
        </p:nvSpPr>
        <p:spPr bwMode="auto">
          <a:xfrm>
            <a:off x="7853680" y="41460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008000"/>
                </a:solidFill>
                <a:effectLst>
                  <a:outerShdw blurRad="38100" dist="38100" dir="2700000" algn="tl">
                    <a:srgbClr val="C0C0C0"/>
                  </a:outerShdw>
                </a:effectLst>
              </a:rPr>
              <a:t>D</a:t>
            </a:r>
            <a:r>
              <a:rPr lang="en-US" altLang="zh-CN" sz="2800" b="1" baseline="-25000" dirty="0">
                <a:solidFill>
                  <a:srgbClr val="008000"/>
                </a:solidFill>
                <a:effectLst>
                  <a:outerShdw blurRad="38100" dist="38100" dir="2700000" algn="tl">
                    <a:srgbClr val="C0C0C0"/>
                  </a:outerShdw>
                </a:effectLst>
              </a:rPr>
              <a:t>0</a:t>
            </a:r>
            <a:endParaRPr lang="en-US" altLang="zh-CN" sz="2800" b="1" dirty="0">
              <a:solidFill>
                <a:srgbClr val="008000"/>
              </a:solidFill>
              <a:effectLst>
                <a:outerShdw blurRad="38100" dist="38100" dir="2700000" algn="tl">
                  <a:srgbClr val="C0C0C0"/>
                </a:outerShdw>
              </a:effectLst>
            </a:endParaRPr>
          </a:p>
        </p:txBody>
      </p:sp>
      <p:sp>
        <p:nvSpPr>
          <p:cNvPr id="17" name="Rectangle 1033"/>
          <p:cNvSpPr>
            <a:spLocks noChangeArrowheads="1"/>
          </p:cNvSpPr>
          <p:nvPr/>
        </p:nvSpPr>
        <p:spPr bwMode="auto">
          <a:xfrm>
            <a:off x="3357880" y="30030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18" name="Line 1034"/>
          <p:cNvSpPr>
            <a:spLocks noChangeShapeType="1"/>
          </p:cNvSpPr>
          <p:nvPr/>
        </p:nvSpPr>
        <p:spPr bwMode="auto">
          <a:xfrm>
            <a:off x="3815080" y="3231643"/>
            <a:ext cx="228600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Line 1035"/>
          <p:cNvSpPr>
            <a:spLocks noChangeShapeType="1"/>
          </p:cNvSpPr>
          <p:nvPr/>
        </p:nvSpPr>
        <p:spPr bwMode="auto">
          <a:xfrm>
            <a:off x="6177280" y="3384043"/>
            <a:ext cx="0" cy="167640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036"/>
          <p:cNvSpPr>
            <a:spLocks noChangeArrowheads="1"/>
          </p:cNvSpPr>
          <p:nvPr/>
        </p:nvSpPr>
        <p:spPr bwMode="auto">
          <a:xfrm>
            <a:off x="6024880" y="50604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nvGrpSpPr>
          <p:cNvPr id="21" name="Group 1037"/>
          <p:cNvGrpSpPr/>
          <p:nvPr/>
        </p:nvGrpSpPr>
        <p:grpSpPr bwMode="auto">
          <a:xfrm>
            <a:off x="5262880" y="1707643"/>
            <a:ext cx="3581400" cy="2209800"/>
            <a:chOff x="2112" y="864"/>
            <a:chExt cx="2256" cy="1392"/>
          </a:xfrm>
        </p:grpSpPr>
        <p:sp>
          <p:nvSpPr>
            <p:cNvPr id="22" name="Line 1038"/>
            <p:cNvSpPr>
              <a:spLocks noChangeShapeType="1"/>
            </p:cNvSpPr>
            <p:nvPr/>
          </p:nvSpPr>
          <p:spPr bwMode="auto">
            <a:xfrm>
              <a:off x="2112" y="864"/>
              <a:ext cx="1968" cy="129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3" name="Rectangle 1039"/>
            <p:cNvSpPr>
              <a:spLocks noChangeArrowheads="1"/>
            </p:cNvSpPr>
            <p:nvPr/>
          </p:nvSpPr>
          <p:spPr bwMode="auto">
            <a:xfrm>
              <a:off x="4176" y="206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D</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grpSp>
      <p:grpSp>
        <p:nvGrpSpPr>
          <p:cNvPr id="24" name="Group 1040"/>
          <p:cNvGrpSpPr/>
          <p:nvPr/>
        </p:nvGrpSpPr>
        <p:grpSpPr bwMode="auto">
          <a:xfrm>
            <a:off x="4272280" y="2850643"/>
            <a:ext cx="3276600" cy="1981200"/>
            <a:chOff x="1488" y="1584"/>
            <a:chExt cx="2064" cy="1248"/>
          </a:xfrm>
        </p:grpSpPr>
        <p:sp>
          <p:nvSpPr>
            <p:cNvPr id="25" name="Line 1041"/>
            <p:cNvSpPr>
              <a:spLocks noChangeShapeType="1"/>
            </p:cNvSpPr>
            <p:nvPr/>
          </p:nvSpPr>
          <p:spPr bwMode="auto">
            <a:xfrm>
              <a:off x="1488" y="1584"/>
              <a:ext cx="1776" cy="115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042"/>
            <p:cNvSpPr>
              <a:spLocks noChangeArrowheads="1"/>
            </p:cNvSpPr>
            <p:nvPr/>
          </p:nvSpPr>
          <p:spPr bwMode="auto">
            <a:xfrm>
              <a:off x="3360"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grpSp>
      <p:grpSp>
        <p:nvGrpSpPr>
          <p:cNvPr id="27" name="Group 1043"/>
          <p:cNvGrpSpPr/>
          <p:nvPr/>
        </p:nvGrpSpPr>
        <p:grpSpPr bwMode="auto">
          <a:xfrm>
            <a:off x="3357880" y="3460243"/>
            <a:ext cx="2286000" cy="1905000"/>
            <a:chOff x="912" y="1968"/>
            <a:chExt cx="1440" cy="1200"/>
          </a:xfrm>
        </p:grpSpPr>
        <p:sp>
          <p:nvSpPr>
            <p:cNvPr id="28" name="Rectangle 1044"/>
            <p:cNvSpPr>
              <a:spLocks noChangeArrowheads="1"/>
            </p:cNvSpPr>
            <p:nvPr/>
          </p:nvSpPr>
          <p:spPr bwMode="auto">
            <a:xfrm>
              <a:off x="912" y="196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6600"/>
                  </a:solidFill>
                  <a:effectLst>
                    <a:outerShdw blurRad="38100" dist="38100" dir="2700000" algn="tl">
                      <a:srgbClr val="C0C0C0"/>
                    </a:outerShdw>
                  </a:effectLst>
                </a:rPr>
                <a:t>P</a:t>
              </a:r>
              <a:r>
                <a:rPr lang="en-US" altLang="zh-CN" sz="2600" b="1" baseline="-25000">
                  <a:solidFill>
                    <a:srgbClr val="FF6600"/>
                  </a:solidFill>
                  <a:effectLst>
                    <a:outerShdw blurRad="38100" dist="38100" dir="2700000" algn="tl">
                      <a:srgbClr val="C0C0C0"/>
                    </a:outerShdw>
                  </a:effectLst>
                </a:rPr>
                <a:t>2</a:t>
              </a:r>
              <a:endParaRPr lang="en-US" altLang="zh-CN" sz="2600" b="1">
                <a:solidFill>
                  <a:srgbClr val="FF6600"/>
                </a:solidFill>
                <a:effectLst>
                  <a:outerShdw blurRad="38100" dist="38100" dir="2700000" algn="tl">
                    <a:srgbClr val="C0C0C0"/>
                  </a:outerShdw>
                </a:effectLst>
              </a:endParaRPr>
            </a:p>
          </p:txBody>
        </p:sp>
        <p:sp>
          <p:nvSpPr>
            <p:cNvPr id="29" name="Line 1045"/>
            <p:cNvSpPr>
              <a:spLocks noChangeShapeType="1"/>
            </p:cNvSpPr>
            <p:nvPr/>
          </p:nvSpPr>
          <p:spPr bwMode="auto">
            <a:xfrm>
              <a:off x="1200" y="2064"/>
              <a:ext cx="1008" cy="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0" name="Line 1046"/>
            <p:cNvSpPr>
              <a:spLocks noChangeShapeType="1"/>
            </p:cNvSpPr>
            <p:nvPr/>
          </p:nvSpPr>
          <p:spPr bwMode="auto">
            <a:xfrm>
              <a:off x="2256" y="2016"/>
              <a:ext cx="0" cy="96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1" name="Rectangle 1047"/>
            <p:cNvSpPr>
              <a:spLocks noChangeArrowheads="1"/>
            </p:cNvSpPr>
            <p:nvPr/>
          </p:nvSpPr>
          <p:spPr bwMode="auto">
            <a:xfrm>
              <a:off x="2160" y="29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2</a:t>
              </a:r>
              <a:endParaRPr lang="en-US" altLang="zh-CN" sz="2600" b="1">
                <a:solidFill>
                  <a:srgbClr val="FF0000"/>
                </a:solidFill>
                <a:effectLst>
                  <a:outerShdw blurRad="38100" dist="38100" dir="2700000" algn="tl">
                    <a:srgbClr val="C0C0C0"/>
                  </a:outerShdw>
                </a:effectLst>
              </a:endParaRPr>
            </a:p>
          </p:txBody>
        </p:sp>
        <p:pic>
          <p:nvPicPr>
            <p:cNvPr id="32" name="Picture 1048"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2160" y="2016"/>
              <a:ext cx="144" cy="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1049"/>
          <p:cNvGrpSpPr/>
          <p:nvPr/>
        </p:nvGrpSpPr>
        <p:grpSpPr bwMode="auto">
          <a:xfrm>
            <a:off x="3357880" y="2469643"/>
            <a:ext cx="3657600" cy="2895600"/>
            <a:chOff x="912" y="1344"/>
            <a:chExt cx="2304" cy="1824"/>
          </a:xfrm>
        </p:grpSpPr>
        <p:sp>
          <p:nvSpPr>
            <p:cNvPr id="34" name="Rectangle 1050"/>
            <p:cNvSpPr>
              <a:spLocks noChangeArrowheads="1"/>
            </p:cNvSpPr>
            <p:nvPr/>
          </p:nvSpPr>
          <p:spPr bwMode="auto">
            <a:xfrm>
              <a:off x="912" y="134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1</a:t>
              </a:r>
              <a:endParaRPr lang="en-US" altLang="zh-CN" sz="2600" b="1">
                <a:effectLst>
                  <a:outerShdw blurRad="38100" dist="38100" dir="2700000" algn="tl">
                    <a:srgbClr val="C0C0C0"/>
                  </a:outerShdw>
                </a:effectLst>
              </a:endParaRPr>
            </a:p>
          </p:txBody>
        </p:sp>
        <p:sp>
          <p:nvSpPr>
            <p:cNvPr id="35" name="Line 1051"/>
            <p:cNvSpPr>
              <a:spLocks noChangeShapeType="1"/>
            </p:cNvSpPr>
            <p:nvPr/>
          </p:nvSpPr>
          <p:spPr bwMode="auto">
            <a:xfrm>
              <a:off x="1248" y="1488"/>
              <a:ext cx="1872" cy="0"/>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1052"/>
            <p:cNvSpPr>
              <a:spLocks noChangeShapeType="1"/>
            </p:cNvSpPr>
            <p:nvPr/>
          </p:nvSpPr>
          <p:spPr bwMode="auto">
            <a:xfrm>
              <a:off x="3120" y="1488"/>
              <a:ext cx="0" cy="1488"/>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1053"/>
            <p:cNvSpPr>
              <a:spLocks noChangeArrowheads="1"/>
            </p:cNvSpPr>
            <p:nvPr/>
          </p:nvSpPr>
          <p:spPr bwMode="auto">
            <a:xfrm>
              <a:off x="3024" y="29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chemeClr val="hlink"/>
                  </a:solidFill>
                  <a:effectLst>
                    <a:outerShdw blurRad="38100" dist="38100" dir="2700000" algn="tl">
                      <a:srgbClr val="C0C0C0"/>
                    </a:outerShdw>
                  </a:effectLst>
                </a:rPr>
                <a:t>Q</a:t>
              </a:r>
              <a:r>
                <a:rPr lang="en-US" altLang="zh-CN" sz="2600" b="1" baseline="-25000">
                  <a:solidFill>
                    <a:schemeClr val="hlink"/>
                  </a:solidFill>
                  <a:effectLst>
                    <a:outerShdw blurRad="38100" dist="38100" dir="2700000" algn="tl">
                      <a:srgbClr val="C0C0C0"/>
                    </a:outerShdw>
                  </a:effectLst>
                </a:rPr>
                <a:t>1</a:t>
              </a:r>
              <a:endParaRPr lang="en-US" altLang="zh-CN" sz="2600" b="1">
                <a:solidFill>
                  <a:schemeClr val="hlink"/>
                </a:solidFill>
                <a:effectLst>
                  <a:outerShdw blurRad="38100" dist="38100" dir="2700000" algn="tl">
                    <a:srgbClr val="C0C0C0"/>
                  </a:outerShdw>
                </a:effectLst>
              </a:endParaRPr>
            </a:p>
          </p:txBody>
        </p:sp>
        <p:pic>
          <p:nvPicPr>
            <p:cNvPr id="38" name="Picture 1054"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24" y="1440"/>
              <a:ext cx="144" cy="144"/>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1055"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01080" y="3079243"/>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0" name="Line 1056"/>
          <p:cNvSpPr>
            <a:spLocks noChangeShapeType="1"/>
          </p:cNvSpPr>
          <p:nvPr/>
        </p:nvSpPr>
        <p:spPr bwMode="auto">
          <a:xfrm flipV="1">
            <a:off x="3815080" y="1631443"/>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1" name="Line 1057"/>
          <p:cNvSpPr>
            <a:spLocks noChangeShapeType="1"/>
          </p:cNvSpPr>
          <p:nvPr/>
        </p:nvSpPr>
        <p:spPr bwMode="auto">
          <a:xfrm>
            <a:off x="3815080" y="5060443"/>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058"/>
          <p:cNvSpPr>
            <a:spLocks noChangeArrowheads="1"/>
          </p:cNvSpPr>
          <p:nvPr/>
        </p:nvSpPr>
        <p:spPr bwMode="auto">
          <a:xfrm>
            <a:off x="3357880" y="1555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43" name="Rectangle 1059"/>
          <p:cNvSpPr>
            <a:spLocks noChangeArrowheads="1"/>
          </p:cNvSpPr>
          <p:nvPr/>
        </p:nvSpPr>
        <p:spPr bwMode="auto">
          <a:xfrm>
            <a:off x="3434080" y="4984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44" name="Rectangle 1060"/>
          <p:cNvSpPr>
            <a:spLocks noChangeArrowheads="1"/>
          </p:cNvSpPr>
          <p:nvPr/>
        </p:nvSpPr>
        <p:spPr bwMode="auto">
          <a:xfrm>
            <a:off x="8844280" y="51366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46" name="Rectangle 1065"/>
          <p:cNvSpPr>
            <a:spLocks noChangeArrowheads="1"/>
          </p:cNvSpPr>
          <p:nvPr/>
        </p:nvSpPr>
        <p:spPr bwMode="auto">
          <a:xfrm>
            <a:off x="3586480" y="717043"/>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itchFamily="2" charset="-122"/>
            </a:endParaRPr>
          </a:p>
        </p:txBody>
      </p:sp>
      <p:sp>
        <p:nvSpPr>
          <p:cNvPr id="45" name="文本框 44"/>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文本框 1"/>
          <p:cNvSpPr txBox="1"/>
          <p:nvPr/>
        </p:nvSpPr>
        <p:spPr>
          <a:xfrm>
            <a:off x="4729480" y="5822443"/>
            <a:ext cx="6553200"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图</a:t>
            </a:r>
            <a:r>
              <a:rPr lang="en-US" altLang="zh-CN" sz="1600" dirty="0">
                <a:latin typeface="微软雅黑" pitchFamily="34" charset="-122"/>
                <a:ea typeface="微软雅黑" pitchFamily="34" charset="-122"/>
              </a:rPr>
              <a:t>1-10  </a:t>
            </a:r>
            <a:r>
              <a:rPr lang="zh-CN" altLang="en-US" sz="1600" dirty="0">
                <a:latin typeface="微软雅黑" pitchFamily="34" charset="-122"/>
                <a:ea typeface="微软雅黑" pitchFamily="34" charset="-122"/>
              </a:rPr>
              <a:t>需求变动对市场均衡的影响</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trips(down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481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供给变动对市场均衡的影响</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9" name="Line 10"/>
          <p:cNvSpPr>
            <a:spLocks noChangeShapeType="1"/>
          </p:cNvSpPr>
          <p:nvPr/>
        </p:nvSpPr>
        <p:spPr bwMode="auto">
          <a:xfrm>
            <a:off x="4028440" y="2159530"/>
            <a:ext cx="3505200" cy="2362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1"/>
          <p:cNvSpPr>
            <a:spLocks noChangeArrowheads="1"/>
          </p:cNvSpPr>
          <p:nvPr/>
        </p:nvSpPr>
        <p:spPr bwMode="auto">
          <a:xfrm>
            <a:off x="7609840" y="45217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sp>
        <p:nvSpPr>
          <p:cNvPr id="21" name="Line 12"/>
          <p:cNvSpPr>
            <a:spLocks noChangeShapeType="1"/>
          </p:cNvSpPr>
          <p:nvPr/>
        </p:nvSpPr>
        <p:spPr bwMode="auto">
          <a:xfrm flipV="1">
            <a:off x="4866640" y="2311930"/>
            <a:ext cx="19812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 name="Rectangle 13"/>
          <p:cNvSpPr>
            <a:spLocks noChangeArrowheads="1"/>
          </p:cNvSpPr>
          <p:nvPr/>
        </p:nvSpPr>
        <p:spPr bwMode="auto">
          <a:xfrm>
            <a:off x="6924040" y="2007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S</a:t>
            </a:r>
            <a:r>
              <a:rPr lang="en-US" altLang="zh-CN" sz="2800" b="1" baseline="-25000">
                <a:solidFill>
                  <a:srgbClr val="008000"/>
                </a:solidFill>
                <a:effectLst>
                  <a:outerShdw blurRad="38100" dist="38100" dir="2700000" algn="tl">
                    <a:srgbClr val="C0C0C0"/>
                  </a:outerShdw>
                </a:effectLst>
              </a:rPr>
              <a:t>0</a:t>
            </a:r>
            <a:endParaRPr lang="en-US" altLang="zh-CN" sz="2800" b="1">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3266440" y="3150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24" name="Line 15"/>
          <p:cNvSpPr>
            <a:spLocks noChangeShapeType="1"/>
          </p:cNvSpPr>
          <p:nvPr/>
        </p:nvSpPr>
        <p:spPr bwMode="auto">
          <a:xfrm>
            <a:off x="3723640" y="3302530"/>
            <a:ext cx="213360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Line 16"/>
          <p:cNvSpPr>
            <a:spLocks noChangeShapeType="1"/>
          </p:cNvSpPr>
          <p:nvPr/>
        </p:nvSpPr>
        <p:spPr bwMode="auto">
          <a:xfrm>
            <a:off x="5781040" y="3378730"/>
            <a:ext cx="0" cy="175260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7"/>
          <p:cNvSpPr>
            <a:spLocks noChangeArrowheads="1"/>
          </p:cNvSpPr>
          <p:nvPr/>
        </p:nvSpPr>
        <p:spPr bwMode="auto">
          <a:xfrm>
            <a:off x="5704840" y="51313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nvGrpSpPr>
          <p:cNvPr id="27" name="Group 43"/>
          <p:cNvGrpSpPr/>
          <p:nvPr/>
        </p:nvGrpSpPr>
        <p:grpSpPr bwMode="auto">
          <a:xfrm>
            <a:off x="5476240" y="2159530"/>
            <a:ext cx="2362200" cy="2514600"/>
            <a:chOff x="2592" y="1056"/>
            <a:chExt cx="1488" cy="1584"/>
          </a:xfrm>
        </p:grpSpPr>
        <p:sp>
          <p:nvSpPr>
            <p:cNvPr id="28" name="Line 19"/>
            <p:cNvSpPr>
              <a:spLocks noChangeShapeType="1"/>
            </p:cNvSpPr>
            <p:nvPr/>
          </p:nvSpPr>
          <p:spPr bwMode="auto">
            <a:xfrm flipV="1">
              <a:off x="2592" y="1344"/>
              <a:ext cx="1296" cy="129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Rectangle 20"/>
            <p:cNvSpPr>
              <a:spLocks noChangeArrowheads="1"/>
            </p:cNvSpPr>
            <p:nvPr/>
          </p:nvSpPr>
          <p:spPr bwMode="auto">
            <a:xfrm>
              <a:off x="3888" y="10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S</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grpSp>
      <p:grpSp>
        <p:nvGrpSpPr>
          <p:cNvPr id="30" name="Group 42"/>
          <p:cNvGrpSpPr/>
          <p:nvPr/>
        </p:nvGrpSpPr>
        <p:grpSpPr bwMode="auto">
          <a:xfrm>
            <a:off x="4104640" y="1778530"/>
            <a:ext cx="2362200" cy="2209800"/>
            <a:chOff x="1728" y="816"/>
            <a:chExt cx="1488" cy="1392"/>
          </a:xfrm>
        </p:grpSpPr>
        <p:sp>
          <p:nvSpPr>
            <p:cNvPr id="31" name="Line 22"/>
            <p:cNvSpPr>
              <a:spLocks noChangeShapeType="1"/>
            </p:cNvSpPr>
            <p:nvPr/>
          </p:nvSpPr>
          <p:spPr bwMode="auto">
            <a:xfrm flipV="1">
              <a:off x="1728" y="960"/>
              <a:ext cx="1248" cy="1248"/>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23"/>
            <p:cNvSpPr>
              <a:spLocks noChangeArrowheads="1"/>
            </p:cNvSpPr>
            <p:nvPr/>
          </p:nvSpPr>
          <p:spPr bwMode="auto">
            <a:xfrm>
              <a:off x="3024" y="81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FF6600"/>
                  </a:solidFill>
                  <a:effectLst>
                    <a:outerShdw blurRad="38100" dist="38100" dir="2700000" algn="tl">
                      <a:srgbClr val="C0C0C0"/>
                    </a:outerShdw>
                  </a:effectLst>
                </a:rPr>
                <a:t>S</a:t>
              </a:r>
              <a:r>
                <a:rPr lang="en-US" altLang="zh-CN" sz="2800" b="1" baseline="-25000">
                  <a:solidFill>
                    <a:srgbClr val="FF6600"/>
                  </a:solidFill>
                  <a:effectLst>
                    <a:outerShdw blurRad="38100" dist="38100" dir="2700000" algn="tl">
                      <a:srgbClr val="C0C0C0"/>
                    </a:outerShdw>
                  </a:effectLst>
                </a:rPr>
                <a:t>2</a:t>
              </a:r>
              <a:endParaRPr lang="en-US" altLang="zh-CN" sz="2800" b="1">
                <a:solidFill>
                  <a:srgbClr val="FF6600"/>
                </a:solidFill>
                <a:effectLst>
                  <a:outerShdw blurRad="38100" dist="38100" dir="2700000" algn="tl">
                    <a:srgbClr val="C0C0C0"/>
                  </a:outerShdw>
                </a:effectLst>
              </a:endParaRPr>
            </a:p>
          </p:txBody>
        </p:sp>
      </p:grpSp>
      <p:grpSp>
        <p:nvGrpSpPr>
          <p:cNvPr id="33" name="Group 46"/>
          <p:cNvGrpSpPr/>
          <p:nvPr/>
        </p:nvGrpSpPr>
        <p:grpSpPr bwMode="auto">
          <a:xfrm>
            <a:off x="3266440" y="2692930"/>
            <a:ext cx="2133600" cy="2743200"/>
            <a:chOff x="1200" y="1392"/>
            <a:chExt cx="1344" cy="1728"/>
          </a:xfrm>
        </p:grpSpPr>
        <p:sp>
          <p:nvSpPr>
            <p:cNvPr id="34" name="Rectangle 25"/>
            <p:cNvSpPr>
              <a:spLocks noChangeArrowheads="1"/>
            </p:cNvSpPr>
            <p:nvPr/>
          </p:nvSpPr>
          <p:spPr bwMode="auto">
            <a:xfrm>
              <a:off x="1200" y="139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6600"/>
                  </a:solidFill>
                  <a:effectLst>
                    <a:outerShdw blurRad="38100" dist="38100" dir="2700000" algn="tl">
                      <a:srgbClr val="C0C0C0"/>
                    </a:outerShdw>
                  </a:effectLst>
                </a:rPr>
                <a:t>P</a:t>
              </a:r>
              <a:r>
                <a:rPr lang="en-US" altLang="zh-CN" sz="2600" b="1" baseline="-25000">
                  <a:solidFill>
                    <a:srgbClr val="FF6600"/>
                  </a:solidFill>
                  <a:effectLst>
                    <a:outerShdw blurRad="38100" dist="38100" dir="2700000" algn="tl">
                      <a:srgbClr val="C0C0C0"/>
                    </a:outerShdw>
                  </a:effectLst>
                </a:rPr>
                <a:t>2</a:t>
              </a:r>
              <a:endParaRPr lang="en-US" altLang="zh-CN" sz="2600" b="1">
                <a:solidFill>
                  <a:srgbClr val="FF6600"/>
                </a:solidFill>
                <a:effectLst>
                  <a:outerShdw blurRad="38100" dist="38100" dir="2700000" algn="tl">
                    <a:srgbClr val="C0C0C0"/>
                  </a:outerShdw>
                </a:effectLst>
              </a:endParaRPr>
            </a:p>
          </p:txBody>
        </p:sp>
        <p:sp>
          <p:nvSpPr>
            <p:cNvPr id="35" name="Line 26"/>
            <p:cNvSpPr>
              <a:spLocks noChangeShapeType="1"/>
            </p:cNvSpPr>
            <p:nvPr/>
          </p:nvSpPr>
          <p:spPr bwMode="auto">
            <a:xfrm>
              <a:off x="1488" y="1536"/>
              <a:ext cx="912" cy="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27"/>
            <p:cNvSpPr>
              <a:spLocks noChangeShapeType="1"/>
            </p:cNvSpPr>
            <p:nvPr/>
          </p:nvSpPr>
          <p:spPr bwMode="auto">
            <a:xfrm>
              <a:off x="2400" y="1536"/>
              <a:ext cx="0" cy="1392"/>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28"/>
            <p:cNvSpPr>
              <a:spLocks noChangeArrowheads="1"/>
            </p:cNvSpPr>
            <p:nvPr/>
          </p:nvSpPr>
          <p:spPr bwMode="auto">
            <a:xfrm>
              <a:off x="235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2</a:t>
              </a:r>
              <a:endParaRPr lang="en-US" altLang="zh-CN" sz="2600" b="1">
                <a:solidFill>
                  <a:srgbClr val="FF0000"/>
                </a:solidFill>
                <a:effectLst>
                  <a:outerShdw blurRad="38100" dist="38100" dir="2700000" algn="tl">
                    <a:srgbClr val="C0C0C0"/>
                  </a:outerShdw>
                </a:effectLst>
              </a:endParaRPr>
            </a:p>
          </p:txBody>
        </p:sp>
        <p:pic>
          <p:nvPicPr>
            <p:cNvPr id="38" name="Picture 29"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2352" y="1488"/>
              <a:ext cx="144" cy="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45"/>
          <p:cNvGrpSpPr/>
          <p:nvPr/>
        </p:nvGrpSpPr>
        <p:grpSpPr bwMode="auto">
          <a:xfrm>
            <a:off x="3266440" y="3607330"/>
            <a:ext cx="3352800" cy="1828800"/>
            <a:chOff x="1200" y="1968"/>
            <a:chExt cx="2112" cy="1152"/>
          </a:xfrm>
        </p:grpSpPr>
        <p:sp>
          <p:nvSpPr>
            <p:cNvPr id="40" name="Rectangle 31"/>
            <p:cNvSpPr>
              <a:spLocks noChangeArrowheads="1"/>
            </p:cNvSpPr>
            <p:nvPr/>
          </p:nvSpPr>
          <p:spPr bwMode="auto">
            <a:xfrm>
              <a:off x="1200" y="196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1</a:t>
              </a:r>
              <a:endParaRPr lang="en-US" altLang="zh-CN" sz="2600" b="1">
                <a:effectLst>
                  <a:outerShdw blurRad="38100" dist="38100" dir="2700000" algn="tl">
                    <a:srgbClr val="C0C0C0"/>
                  </a:outerShdw>
                </a:effectLst>
              </a:endParaRPr>
            </a:p>
          </p:txBody>
        </p:sp>
        <p:sp>
          <p:nvSpPr>
            <p:cNvPr id="41" name="Line 32"/>
            <p:cNvSpPr>
              <a:spLocks noChangeShapeType="1"/>
            </p:cNvSpPr>
            <p:nvPr/>
          </p:nvSpPr>
          <p:spPr bwMode="auto">
            <a:xfrm>
              <a:off x="1488" y="2064"/>
              <a:ext cx="1680" cy="0"/>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Line 33"/>
            <p:cNvSpPr>
              <a:spLocks noChangeShapeType="1"/>
            </p:cNvSpPr>
            <p:nvPr/>
          </p:nvSpPr>
          <p:spPr bwMode="auto">
            <a:xfrm>
              <a:off x="3168" y="2112"/>
              <a:ext cx="0" cy="864"/>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3" name="Rectangle 34"/>
            <p:cNvSpPr>
              <a:spLocks noChangeArrowheads="1"/>
            </p:cNvSpPr>
            <p:nvPr/>
          </p:nvSpPr>
          <p:spPr bwMode="auto">
            <a:xfrm>
              <a:off x="3120"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chemeClr val="hlink"/>
                  </a:solidFill>
                  <a:effectLst>
                    <a:outerShdw blurRad="38100" dist="38100" dir="2700000" algn="tl">
                      <a:srgbClr val="C0C0C0"/>
                    </a:outerShdw>
                  </a:effectLst>
                </a:rPr>
                <a:t>Q</a:t>
              </a:r>
              <a:r>
                <a:rPr lang="en-US" altLang="zh-CN" sz="2600" b="1" baseline="-25000">
                  <a:solidFill>
                    <a:schemeClr val="hlink"/>
                  </a:solidFill>
                  <a:effectLst>
                    <a:outerShdw blurRad="38100" dist="38100" dir="2700000" algn="tl">
                      <a:srgbClr val="C0C0C0"/>
                    </a:outerShdw>
                  </a:effectLst>
                </a:rPr>
                <a:t>1</a:t>
              </a:r>
              <a:endParaRPr lang="en-US" altLang="zh-CN" sz="2600" b="1">
                <a:solidFill>
                  <a:schemeClr val="hlink"/>
                </a:solidFill>
                <a:effectLst>
                  <a:outerShdw blurRad="38100" dist="38100" dir="2700000" algn="tl">
                    <a:srgbClr val="C0C0C0"/>
                  </a:outerShdw>
                </a:effectLst>
              </a:endParaRPr>
            </a:p>
          </p:txBody>
        </p:sp>
        <p:pic>
          <p:nvPicPr>
            <p:cNvPr id="44" name="Picture 35"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120" y="1968"/>
              <a:ext cx="144" cy="144"/>
            </a:xfrm>
            <a:prstGeom prst="rect">
              <a:avLst/>
            </a:prstGeom>
            <a:noFill/>
            <a:extLst>
              <a:ext uri="{909E8E84-426E-40DD-AFC4-6F175D3DCCD1}">
                <a14:hiddenFill xmlns:a14="http://schemas.microsoft.com/office/drawing/2010/main">
                  <a:solidFill>
                    <a:srgbClr val="FFFFFF"/>
                  </a:solidFill>
                </a14:hiddenFill>
              </a:ext>
            </a:extLst>
          </p:spPr>
        </p:pic>
      </p:grpSp>
      <p:pic>
        <p:nvPicPr>
          <p:cNvPr id="45" name="Picture 36"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04840" y="322633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6" name="Line 37"/>
          <p:cNvSpPr>
            <a:spLocks noChangeShapeType="1"/>
          </p:cNvSpPr>
          <p:nvPr/>
        </p:nvSpPr>
        <p:spPr bwMode="auto">
          <a:xfrm flipV="1">
            <a:off x="3723640" y="1702330"/>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Line 38"/>
          <p:cNvSpPr>
            <a:spLocks noChangeShapeType="1"/>
          </p:cNvSpPr>
          <p:nvPr/>
        </p:nvSpPr>
        <p:spPr bwMode="auto">
          <a:xfrm>
            <a:off x="3723640" y="5131330"/>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39"/>
          <p:cNvSpPr>
            <a:spLocks noChangeArrowheads="1"/>
          </p:cNvSpPr>
          <p:nvPr/>
        </p:nvSpPr>
        <p:spPr bwMode="auto">
          <a:xfrm>
            <a:off x="3266440" y="1626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49" name="Rectangle 40"/>
          <p:cNvSpPr>
            <a:spLocks noChangeArrowheads="1"/>
          </p:cNvSpPr>
          <p:nvPr/>
        </p:nvSpPr>
        <p:spPr bwMode="auto">
          <a:xfrm>
            <a:off x="3342640" y="5055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0" name="Rectangle 41"/>
          <p:cNvSpPr>
            <a:spLocks noChangeArrowheads="1"/>
          </p:cNvSpPr>
          <p:nvPr/>
        </p:nvSpPr>
        <p:spPr bwMode="auto">
          <a:xfrm>
            <a:off x="8752840" y="52075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1" name="文本框 5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52" name="文本框 51"/>
          <p:cNvSpPr txBox="1"/>
          <p:nvPr/>
        </p:nvSpPr>
        <p:spPr>
          <a:xfrm>
            <a:off x="4485640" y="6049315"/>
            <a:ext cx="6553200"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图</a:t>
            </a:r>
            <a:r>
              <a:rPr lang="en-US" altLang="zh-CN" sz="1600" dirty="0">
                <a:latin typeface="微软雅黑" pitchFamily="34" charset="-122"/>
                <a:ea typeface="微软雅黑" pitchFamily="34" charset="-122"/>
              </a:rPr>
              <a:t>1-11  </a:t>
            </a:r>
            <a:r>
              <a:rPr lang="zh-CN" altLang="en-US" sz="1600" dirty="0">
                <a:latin typeface="微软雅黑" pitchFamily="34" charset="-122"/>
                <a:ea typeface="微软雅黑" pitchFamily="34" charset="-122"/>
              </a:rPr>
              <a:t>供给变动对市场均衡的影响</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trips(downLeft)">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strips(downLeft)">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需求供给同时变动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itchFamily="2" charset="-122"/>
            </a:endParaRPr>
          </a:p>
        </p:txBody>
      </p:sp>
      <p:sp>
        <p:nvSpPr>
          <p:cNvPr id="41" name="Line 7"/>
          <p:cNvSpPr>
            <a:spLocks noChangeShapeType="1"/>
          </p:cNvSpPr>
          <p:nvPr/>
        </p:nvSpPr>
        <p:spPr bwMode="auto">
          <a:xfrm>
            <a:off x="3563371" y="2356782"/>
            <a:ext cx="3429000" cy="2286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8"/>
          <p:cNvSpPr>
            <a:spLocks noChangeArrowheads="1"/>
          </p:cNvSpPr>
          <p:nvPr/>
        </p:nvSpPr>
        <p:spPr bwMode="auto">
          <a:xfrm>
            <a:off x="7068571" y="4642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sp>
        <p:nvSpPr>
          <p:cNvPr id="43" name="Line 9"/>
          <p:cNvSpPr>
            <a:spLocks noChangeShapeType="1"/>
          </p:cNvSpPr>
          <p:nvPr/>
        </p:nvSpPr>
        <p:spPr bwMode="auto">
          <a:xfrm flipV="1">
            <a:off x="4401571" y="2509182"/>
            <a:ext cx="19812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4" name="Rectangle 10"/>
          <p:cNvSpPr>
            <a:spLocks noChangeArrowheads="1"/>
          </p:cNvSpPr>
          <p:nvPr/>
        </p:nvSpPr>
        <p:spPr bwMode="auto">
          <a:xfrm>
            <a:off x="6458971" y="2204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S</a:t>
            </a:r>
            <a:r>
              <a:rPr lang="en-US" altLang="zh-CN" sz="2800" b="1" baseline="-25000">
                <a:solidFill>
                  <a:srgbClr val="008000"/>
                </a:solidFill>
                <a:effectLst>
                  <a:outerShdw blurRad="38100" dist="38100" dir="2700000" algn="tl">
                    <a:srgbClr val="C0C0C0"/>
                  </a:outerShdw>
                </a:effectLst>
              </a:rPr>
              <a:t>0</a:t>
            </a:r>
            <a:endParaRPr lang="en-US" altLang="zh-CN" sz="2800" b="1">
              <a:solidFill>
                <a:srgbClr val="008000"/>
              </a:solidFill>
              <a:effectLst>
                <a:outerShdw blurRad="38100" dist="38100" dir="2700000" algn="tl">
                  <a:srgbClr val="C0C0C0"/>
                </a:outerShdw>
              </a:effectLst>
            </a:endParaRPr>
          </a:p>
        </p:txBody>
      </p:sp>
      <p:sp>
        <p:nvSpPr>
          <p:cNvPr id="45" name="Line 16"/>
          <p:cNvSpPr>
            <a:spLocks noChangeShapeType="1"/>
          </p:cNvSpPr>
          <p:nvPr/>
        </p:nvSpPr>
        <p:spPr bwMode="auto">
          <a:xfrm flipV="1">
            <a:off x="5011171" y="2813982"/>
            <a:ext cx="2057400" cy="205740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7068571" y="2356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S</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3639571" y="2204382"/>
            <a:ext cx="1981200" cy="198120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FF6600"/>
                </a:solidFill>
                <a:effectLst>
                  <a:outerShdw blurRad="38100" dist="38100" dir="2700000" algn="tl">
                    <a:srgbClr val="C0C0C0"/>
                  </a:outerShdw>
                </a:effectLst>
              </a:rPr>
              <a:t>S</a:t>
            </a:r>
            <a:r>
              <a:rPr lang="en-US" altLang="zh-CN" sz="2800" b="1" baseline="-25000">
                <a:solidFill>
                  <a:srgbClr val="FF6600"/>
                </a:solidFill>
                <a:effectLst>
                  <a:outerShdw blurRad="38100" dist="38100" dir="2700000" algn="tl">
                    <a:srgbClr val="C0C0C0"/>
                  </a:outerShdw>
                </a:effectLst>
              </a:rPr>
              <a:t>2</a:t>
            </a:r>
            <a:endParaRPr lang="en-US" altLang="zh-CN" sz="2800" b="1">
              <a:solidFill>
                <a:srgbClr val="FF6600"/>
              </a:solidFill>
              <a:effectLst>
                <a:outerShdw blurRad="38100" dist="38100" dir="2700000" algn="tl">
                  <a:srgbClr val="C0C0C0"/>
                </a:outerShdw>
              </a:effectLst>
            </a:endParaRPr>
          </a:p>
        </p:txBody>
      </p:sp>
      <p:pic>
        <p:nvPicPr>
          <p:cNvPr id="49" name="Picture 33"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239771" y="342358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Line 34"/>
          <p:cNvSpPr>
            <a:spLocks noChangeShapeType="1"/>
          </p:cNvSpPr>
          <p:nvPr/>
        </p:nvSpPr>
        <p:spPr bwMode="auto">
          <a:xfrm flipV="1">
            <a:off x="3258571" y="1899582"/>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328582"/>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823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53" name="Rectangle 37"/>
          <p:cNvSpPr>
            <a:spLocks noChangeArrowheads="1"/>
          </p:cNvSpPr>
          <p:nvPr/>
        </p:nvSpPr>
        <p:spPr bwMode="auto">
          <a:xfrm>
            <a:off x="2877571" y="5252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4" name="Rectangle 38"/>
          <p:cNvSpPr>
            <a:spLocks noChangeArrowheads="1"/>
          </p:cNvSpPr>
          <p:nvPr/>
        </p:nvSpPr>
        <p:spPr bwMode="auto">
          <a:xfrm>
            <a:off x="8287771" y="5404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5" name="Line 40"/>
          <p:cNvSpPr>
            <a:spLocks noChangeShapeType="1"/>
          </p:cNvSpPr>
          <p:nvPr/>
        </p:nvSpPr>
        <p:spPr bwMode="auto">
          <a:xfrm>
            <a:off x="4325371" y="1975782"/>
            <a:ext cx="3124200" cy="205740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7601971" y="3880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D</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3334771" y="3118782"/>
            <a:ext cx="2819400" cy="182880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6306571" y="47951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FF6600"/>
                </a:solidFill>
                <a:effectLst>
                  <a:outerShdw blurRad="38100" dist="38100" dir="2700000" algn="tl">
                    <a:srgbClr val="C0C0C0"/>
                  </a:outerShdw>
                </a:effectLst>
              </a:rPr>
              <a:t>D</a:t>
            </a:r>
            <a:r>
              <a:rPr lang="en-US" altLang="zh-CN" sz="2800" b="1" baseline="-25000">
                <a:solidFill>
                  <a:srgbClr val="FF6600"/>
                </a:solidFill>
                <a:effectLst>
                  <a:outerShdw blurRad="38100" dist="38100" dir="2700000" algn="tl">
                    <a:srgbClr val="C0C0C0"/>
                  </a:outerShdw>
                </a:effectLst>
              </a:rPr>
              <a:t>2</a:t>
            </a:r>
            <a:endParaRPr lang="en-US" altLang="zh-CN" sz="2800" b="1">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6382771" y="3271182"/>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020571" y="357598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矩形 1"/>
          <p:cNvSpPr/>
          <p:nvPr/>
        </p:nvSpPr>
        <p:spPr>
          <a:xfrm>
            <a:off x="3579902" y="5969742"/>
            <a:ext cx="4919937" cy="338554"/>
          </a:xfrm>
          <a:prstGeom prst="rect">
            <a:avLst/>
          </a:prstGeom>
        </p:spPr>
        <p:txBody>
          <a:bodyPr wrap="none">
            <a:spAutoFit/>
          </a:bodyPr>
          <a:lstStyle/>
          <a:p>
            <a:r>
              <a:rPr lang="zh-CN" altLang="en-US" sz="1600" dirty="0">
                <a:effectLst>
                  <a:outerShdw blurRad="38100" dist="38100" dir="2700000" algn="tl">
                    <a:srgbClr val="C0C0C0"/>
                  </a:outerShdw>
                </a:effectLst>
                <a:latin typeface="微软雅黑" pitchFamily="34" charset="-122"/>
                <a:ea typeface="微软雅黑" pitchFamily="34" charset="-122"/>
              </a:rPr>
              <a:t>图</a:t>
            </a:r>
            <a:r>
              <a:rPr lang="en-US" altLang="zh-CN" sz="1600" dirty="0">
                <a:effectLst>
                  <a:outerShdw blurRad="38100" dist="38100" dir="2700000" algn="tl">
                    <a:srgbClr val="C0C0C0"/>
                  </a:outerShdw>
                </a:effectLst>
                <a:latin typeface="微软雅黑" pitchFamily="34" charset="-122"/>
                <a:ea typeface="微软雅黑" pitchFamily="34" charset="-122"/>
              </a:rPr>
              <a:t>1-12   </a:t>
            </a:r>
            <a:r>
              <a:rPr lang="zh-CN" altLang="en-US" sz="1600" dirty="0">
                <a:effectLst>
                  <a:outerShdw blurRad="38100" dist="38100" dir="2700000" algn="tl">
                    <a:srgbClr val="C0C0C0"/>
                  </a:outerShdw>
                </a:effectLst>
                <a:latin typeface="微软雅黑" pitchFamily="34" charset="-122"/>
                <a:ea typeface="微软雅黑" pitchFamily="34" charset="-122"/>
              </a:rPr>
              <a:t>需求和供给同时变动对市场均衡的影响影响</a:t>
            </a:r>
            <a:endParaRPr lang="zh-CN" altLang="en-US" sz="1600" dirty="0">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0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供求分析的应用事例</a:t>
            </a:r>
            <a:endParaRPr lang="zh-CN" altLang="en-US" sz="2400" dirty="0">
              <a:solidFill>
                <a:schemeClr val="tx1"/>
              </a:solidFill>
              <a:latin typeface="微软雅黑" pitchFamily="34" charset="-122"/>
              <a:ea typeface="微软雅黑"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弹    性</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市场均衡</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    给</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需     求</a:t>
            </a:r>
            <a:endParaRPr lang="zh-CN" altLang="en-US" sz="2400" dirty="0">
              <a:solidFill>
                <a:schemeClr val="tx1"/>
              </a:solidFill>
              <a:latin typeface="微软雅黑" pitchFamily="34" charset="-122"/>
              <a:ea typeface="微软雅黑" pitchFamily="34" charset="-122"/>
            </a:endParaRPr>
          </a:p>
        </p:txBody>
      </p:sp>
      <p:pic>
        <p:nvPicPr>
          <p:cNvPr id="29" name="Picture 46" descr="130"/>
          <p:cNvPicPr>
            <a:picLocks noChangeAspect="1" noChangeArrowheads="1"/>
          </p:cNvPicPr>
          <p:nvPr/>
        </p:nvPicPr>
        <p:blipFill>
          <a:blip r:embed="rId1"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55640" y="2981926"/>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963920" y="3154343"/>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供给的概念</a:t>
            </a:r>
            <a:endParaRPr lang="zh-CN" altLang="en-US"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5963920" y="3647709"/>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供给规律</a:t>
            </a:r>
            <a:endParaRPr lang="zh-CN" altLang="en-US" b="1" dirty="0">
              <a:effectLst>
                <a:outerShdw blurRad="38100" dist="38100" dir="2700000" algn="tl">
                  <a:srgbClr val="C0C0C0"/>
                </a:outerShdw>
              </a:effectLst>
            </a:endParaRPr>
          </a:p>
        </p:txBody>
      </p:sp>
      <p:sp>
        <p:nvSpPr>
          <p:cNvPr id="31" name="Rectangle 10" descr="浅色上对角线"/>
          <p:cNvSpPr>
            <a:spLocks noChangeArrowheads="1"/>
          </p:cNvSpPr>
          <p:nvPr/>
        </p:nvSpPr>
        <p:spPr bwMode="auto">
          <a:xfrm>
            <a:off x="5963920" y="4104909"/>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影响供给量的其他因素</a:t>
            </a:r>
            <a:endParaRPr lang="zh-CN" altLang="en-US" b="1" dirty="0">
              <a:effectLst>
                <a:outerShdw blurRad="38100" dist="38100" dir="2700000" algn="tl">
                  <a:srgbClr val="C0C0C0"/>
                </a:outerShdw>
              </a:effectLst>
            </a:endParaRPr>
          </a:p>
        </p:txBody>
      </p:sp>
      <p:sp>
        <p:nvSpPr>
          <p:cNvPr id="32" name="Rectangle 11" descr="浅色上对角线"/>
          <p:cNvSpPr>
            <a:spLocks noChangeArrowheads="1"/>
          </p:cNvSpPr>
          <p:nvPr/>
        </p:nvSpPr>
        <p:spPr bwMode="auto">
          <a:xfrm>
            <a:off x="5963920" y="4562109"/>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供给量的变动和供给变动</a:t>
            </a:r>
            <a:endParaRPr lang="zh-CN" altLang="en-US" sz="1600" b="1" dirty="0">
              <a:effectLst>
                <a:outerShdw blurRad="38100" dist="38100" dir="2700000" algn="tl">
                  <a:srgbClr val="C0C0C0"/>
                </a:outerShdw>
              </a:effectLst>
            </a:endParaRPr>
          </a:p>
        </p:txBody>
      </p:sp>
      <p:pic>
        <p:nvPicPr>
          <p:cNvPr id="33" name="Picture 39"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326670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0"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37239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5" name="Picture 41"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41811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6" name="Picture 42"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46383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7" name="AutoShape 43">
            <a:hlinkClick r:id="" action="ppaction://noaction" highlightClick="1"/>
            <a:hlinkHover r:id="" action="ppaction://noaction"/>
          </p:cNvPr>
          <p:cNvSpPr>
            <a:spLocks noChangeArrowheads="1"/>
          </p:cNvSpPr>
          <p:nvPr/>
        </p:nvSpPr>
        <p:spPr bwMode="auto">
          <a:xfrm>
            <a:off x="8956040" y="3342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AutoShape 44">
            <a:hlinkClick r:id="" action="ppaction://noaction" highlightClick="1"/>
            <a:hlinkHover r:id="" action="ppaction://noaction"/>
          </p:cNvPr>
          <p:cNvSpPr>
            <a:spLocks noChangeArrowheads="1"/>
          </p:cNvSpPr>
          <p:nvPr/>
        </p:nvSpPr>
        <p:spPr bwMode="auto">
          <a:xfrm>
            <a:off x="8956040" y="3723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9" name="AutoShape 45">
            <a:hlinkClick r:id="" action="ppaction://noaction" highlightClick="1"/>
            <a:hlinkHover r:id="" action="ppaction://noaction"/>
          </p:cNvPr>
          <p:cNvSpPr>
            <a:spLocks noChangeArrowheads="1"/>
          </p:cNvSpPr>
          <p:nvPr/>
        </p:nvSpPr>
        <p:spPr bwMode="auto">
          <a:xfrm>
            <a:off x="8956040" y="41811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0" name="AutoShape 46">
            <a:hlinkClick r:id="" action="ppaction://noaction" highlightClick="1"/>
            <a:hlinkHover r:id="" action="ppaction://noaction"/>
          </p:cNvPr>
          <p:cNvSpPr>
            <a:spLocks noChangeArrowheads="1"/>
          </p:cNvSpPr>
          <p:nvPr/>
        </p:nvSpPr>
        <p:spPr bwMode="auto">
          <a:xfrm>
            <a:off x="8956040" y="46383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文本框 23"/>
          <p:cNvSpPr txBox="1"/>
          <p:nvPr/>
        </p:nvSpPr>
        <p:spPr>
          <a:xfrm>
            <a:off x="9093200" y="669738"/>
            <a:ext cx="2164080" cy="523220"/>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7" name="文本框 26"/>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41" name="Rectangle 11" descr="浅色上对角线"/>
          <p:cNvSpPr>
            <a:spLocks noChangeArrowheads="1"/>
          </p:cNvSpPr>
          <p:nvPr/>
        </p:nvSpPr>
        <p:spPr bwMode="auto">
          <a:xfrm>
            <a:off x="5963920" y="5019308"/>
            <a:ext cx="2915920" cy="477317"/>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从单个生产者的供给和市场供给</a:t>
            </a:r>
            <a:endParaRPr lang="zh-CN" altLang="en-US" sz="1400" b="1" dirty="0">
              <a:effectLst>
                <a:outerShdw blurRad="38100" dist="38100" dir="2700000" algn="tl">
                  <a:srgbClr val="C0C0C0"/>
                </a:outerShdw>
              </a:effectLst>
            </a:endParaRPr>
          </a:p>
        </p:txBody>
      </p:sp>
      <p:pic>
        <p:nvPicPr>
          <p:cNvPr id="42" name="Picture 42"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50955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3" name="AutoShape 46">
            <a:hlinkClick r:id="" action="ppaction://noaction" highlightClick="1"/>
            <a:hlinkHover r:id="" action="ppaction://noaction"/>
          </p:cNvPr>
          <p:cNvSpPr>
            <a:spLocks noChangeArrowheads="1"/>
          </p:cNvSpPr>
          <p:nvPr/>
        </p:nvSpPr>
        <p:spPr bwMode="auto">
          <a:xfrm>
            <a:off x="8956040" y="50955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2244090" y="1383990"/>
            <a:ext cx="7004094" cy="144039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lgn="ctr">
              <a:defRPr/>
            </a:pPr>
            <a:r>
              <a:rPr lang="zh-CN" altLang="en-US" sz="4800" dirty="0">
                <a:solidFill>
                  <a:srgbClr val="FF0000"/>
                </a:solidFill>
                <a:latin typeface="华文行楷" pitchFamily="2" charset="-122"/>
                <a:ea typeface="华文行楷" pitchFamily="2" charset="-122"/>
                <a:cs typeface="+mj-cs"/>
                <a:sym typeface="+mn-ea"/>
              </a:rPr>
              <a:t>第四节</a:t>
            </a:r>
            <a:r>
              <a:rPr lang="zh-CN" altLang="en-US" sz="4800" dirty="0">
                <a:solidFill>
                  <a:srgbClr val="FF0000"/>
                </a:solidFill>
                <a:latin typeface="华文行楷" pitchFamily="2" charset="-122"/>
                <a:ea typeface="华文行楷" pitchFamily="2" charset="-122"/>
                <a:cs typeface="+mn-cs"/>
                <a:sym typeface="+mn-ea"/>
              </a:rPr>
              <a:t>   </a:t>
            </a:r>
            <a:r>
              <a:rPr lang="zh-CN" altLang="en-US" sz="4800" dirty="0">
                <a:solidFill>
                  <a:srgbClr val="FF0000"/>
                </a:solidFill>
                <a:latin typeface="华文行楷" pitchFamily="2" charset="-122"/>
                <a:ea typeface="华文行楷" pitchFamily="2" charset="-122"/>
                <a:cs typeface="+mj-cs"/>
                <a:sym typeface="+mn-ea"/>
              </a:rPr>
              <a:t>弹性</a:t>
            </a:r>
            <a:br>
              <a:rPr kumimoji="0" lang="zh-CN" altLang="en-US" sz="48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48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878"/>
            <a:ext cx="10515600" cy="75565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grpSp>
        <p:nvGrpSpPr>
          <p:cNvPr id="10" name="Group 51"/>
          <p:cNvGrpSpPr/>
          <p:nvPr/>
        </p:nvGrpSpPr>
        <p:grpSpPr bwMode="auto">
          <a:xfrm>
            <a:off x="3164840" y="1529080"/>
            <a:ext cx="5791200" cy="1524000"/>
            <a:chOff x="1056" y="912"/>
            <a:chExt cx="3648" cy="960"/>
          </a:xfrm>
        </p:grpSpPr>
        <p:pic>
          <p:nvPicPr>
            <p:cNvPr id="14" name="Picture 8" descr="066"/>
            <p:cNvPicPr>
              <a:picLocks noChangeAspect="1" noChangeArrowheads="1"/>
            </p:cNvPicPr>
            <p:nvPr/>
          </p:nvPicPr>
          <p:blipFill>
            <a:blip r:embed="rId1"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0" y="936"/>
              <a:ext cx="3024" cy="9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6" descr="033"/>
            <p:cNvPicPr>
              <a:picLocks noChangeAspect="1" noChangeArrowheads="1"/>
            </p:cNvPicPr>
            <p:nvPr/>
          </p:nvPicPr>
          <p:blipFill>
            <a:blip r:embed="rId2" cstate="print">
              <a:lum contrast="12000"/>
              <a:extLst>
                <a:ext uri="{28A0092B-C50C-407E-A947-70E740481C1C}">
                  <a14:useLocalDpi xmlns:a14="http://schemas.microsoft.com/office/drawing/2010/main" val="0"/>
                </a:ext>
              </a:extLst>
            </a:blip>
            <a:srcRect/>
            <a:stretch>
              <a:fillRect/>
            </a:stretch>
          </p:blipFill>
          <p:spPr bwMode="auto">
            <a:xfrm>
              <a:off x="1056" y="912"/>
              <a:ext cx="576" cy="96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9"/>
            <p:cNvSpPr>
              <a:spLocks noChangeArrowheads="1"/>
            </p:cNvSpPr>
            <p:nvPr/>
          </p:nvSpPr>
          <p:spPr bwMode="auto">
            <a:xfrm>
              <a:off x="1152" y="1104"/>
              <a:ext cx="33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3600" b="1" dirty="0">
                  <a:effectLst>
                    <a:outerShdw blurRad="38100" dist="38100" dir="2700000" algn="tl">
                      <a:srgbClr val="C0C0C0"/>
                    </a:outerShdw>
                  </a:effectLst>
                  <a:ea typeface="华文新魏" pitchFamily="2" charset="-122"/>
                </a:rPr>
                <a:t>弹性</a:t>
              </a:r>
              <a:endParaRPr lang="zh-CN" altLang="en-US" sz="3600" b="1" dirty="0">
                <a:effectLst>
                  <a:outerShdw blurRad="38100" dist="38100" dir="2700000" algn="tl">
                    <a:srgbClr val="C0C0C0"/>
                  </a:outerShdw>
                </a:effectLst>
                <a:ea typeface="华文新魏" pitchFamily="2" charset="-122"/>
              </a:endParaRPr>
            </a:p>
          </p:txBody>
        </p:sp>
        <p:sp>
          <p:nvSpPr>
            <p:cNvPr id="17" name="Rectangle 10"/>
            <p:cNvSpPr>
              <a:spLocks noChangeArrowheads="1"/>
            </p:cNvSpPr>
            <p:nvPr/>
          </p:nvSpPr>
          <p:spPr bwMode="auto">
            <a:xfrm>
              <a:off x="1920" y="1104"/>
              <a:ext cx="2448"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lnSpc>
                  <a:spcPct val="140000"/>
                </a:lnSpc>
              </a:pPr>
              <a:r>
                <a:rPr lang="zh-CN" altLang="en-US" sz="2000" dirty="0">
                  <a:effectLst>
                    <a:outerShdw blurRad="38100" dist="38100" dir="2700000" algn="tl">
                      <a:srgbClr val="C0C0C0"/>
                    </a:outerShdw>
                  </a:effectLst>
                </a:rPr>
                <a:t>衡量一个经济变量相应于另外一个经济变量变动的</a:t>
              </a:r>
              <a:r>
                <a:rPr lang="zh-CN" altLang="en-US" sz="2400" b="1" dirty="0">
                  <a:solidFill>
                    <a:srgbClr val="CC6600"/>
                  </a:solidFill>
                  <a:effectLst>
                    <a:outerShdw blurRad="38100" dist="38100" dir="2700000" algn="tl">
                      <a:srgbClr val="C0C0C0"/>
                    </a:outerShdw>
                  </a:effectLst>
                </a:rPr>
                <a:t>敏感程度</a:t>
              </a:r>
              <a:endParaRPr lang="zh-CN" altLang="en-US" sz="2400" b="1" dirty="0">
                <a:solidFill>
                  <a:srgbClr val="CC6600"/>
                </a:solidFill>
                <a:effectLst>
                  <a:outerShdw blurRad="38100" dist="38100" dir="2700000" algn="tl">
                    <a:srgbClr val="C0C0C0"/>
                  </a:outerShdw>
                </a:effectLst>
              </a:endParaRPr>
            </a:p>
          </p:txBody>
        </p:sp>
      </p:grpSp>
      <p:grpSp>
        <p:nvGrpSpPr>
          <p:cNvPr id="18" name="Group 56"/>
          <p:cNvGrpSpPr/>
          <p:nvPr/>
        </p:nvGrpSpPr>
        <p:grpSpPr bwMode="auto">
          <a:xfrm>
            <a:off x="3164840" y="4624705"/>
            <a:ext cx="5938520" cy="1969135"/>
            <a:chOff x="912" y="2862"/>
            <a:chExt cx="3888" cy="1218"/>
          </a:xfrm>
        </p:grpSpPr>
        <p:pic>
          <p:nvPicPr>
            <p:cNvPr id="19" name="Picture 45" descr="082"/>
            <p:cNvPicPr>
              <a:picLocks noChangeAspect="1" noChangeArrowheads="1"/>
            </p:cNvPicPr>
            <p:nvPr/>
          </p:nvPicPr>
          <p:blipFill>
            <a:blip r:embed="rId3" cstate="print">
              <a:clrChange>
                <a:clrFrom>
                  <a:srgbClr val="FCFCFC"/>
                </a:clrFrom>
                <a:clrTo>
                  <a:srgbClr val="FCFCFC">
                    <a:alpha val="0"/>
                  </a:srgbClr>
                </a:clrTo>
              </a:clrChange>
              <a:lum bright="46000" contrast="-58000"/>
              <a:extLst>
                <a:ext uri="{28A0092B-C50C-407E-A947-70E740481C1C}">
                  <a14:useLocalDpi xmlns:a14="http://schemas.microsoft.com/office/drawing/2010/main" val="0"/>
                </a:ext>
              </a:extLst>
            </a:blip>
            <a:srcRect/>
            <a:stretch>
              <a:fillRect/>
            </a:stretch>
          </p:blipFill>
          <p:spPr bwMode="auto">
            <a:xfrm>
              <a:off x="912" y="3120"/>
              <a:ext cx="3840" cy="96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0"/>
            <p:cNvSpPr>
              <a:spLocks noChangeArrowheads="1"/>
            </p:cNvSpPr>
            <p:nvPr/>
          </p:nvSpPr>
          <p:spPr bwMode="auto">
            <a:xfrm>
              <a:off x="3270" y="339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endParaRPr lang="en-US" altLang="zh-CN" sz="2800" b="1" dirty="0">
                <a:effectLst>
                  <a:outerShdw blurRad="38100" dist="38100" dir="2700000" algn="tl">
                    <a:srgbClr val="C0C0C0"/>
                  </a:outerShdw>
                </a:effectLst>
              </a:endParaRPr>
            </a:p>
          </p:txBody>
        </p:sp>
        <p:sp>
          <p:nvSpPr>
            <p:cNvPr id="23" name="AutoShape 21"/>
            <p:cNvSpPr>
              <a:spLocks noChangeArrowheads="1"/>
            </p:cNvSpPr>
            <p:nvPr/>
          </p:nvSpPr>
          <p:spPr bwMode="auto">
            <a:xfrm>
              <a:off x="3126" y="3486"/>
              <a:ext cx="144" cy="9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Line 22"/>
            <p:cNvSpPr>
              <a:spLocks noChangeShapeType="1"/>
            </p:cNvSpPr>
            <p:nvPr/>
          </p:nvSpPr>
          <p:spPr bwMode="auto">
            <a:xfrm flipH="1">
              <a:off x="3480" y="3443"/>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Rectangle 23"/>
            <p:cNvSpPr>
              <a:spLocks noChangeArrowheads="1"/>
            </p:cNvSpPr>
            <p:nvPr/>
          </p:nvSpPr>
          <p:spPr bwMode="auto">
            <a:xfrm>
              <a:off x="3618" y="339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endParaRPr lang="en-US" altLang="zh-CN" sz="2800" b="1" dirty="0">
                <a:effectLst>
                  <a:outerShdw blurRad="38100" dist="38100" dir="2700000" algn="tl">
                    <a:srgbClr val="C0C0C0"/>
                  </a:outerShdw>
                </a:effectLst>
              </a:endParaRPr>
            </a:p>
          </p:txBody>
        </p:sp>
        <p:sp>
          <p:nvSpPr>
            <p:cNvPr id="26" name="Line 24"/>
            <p:cNvSpPr>
              <a:spLocks noChangeShapeType="1"/>
            </p:cNvSpPr>
            <p:nvPr/>
          </p:nvSpPr>
          <p:spPr bwMode="auto">
            <a:xfrm>
              <a:off x="3072" y="3683"/>
              <a:ext cx="8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25"/>
            <p:cNvSpPr>
              <a:spLocks noChangeArrowheads="1"/>
            </p:cNvSpPr>
            <p:nvPr/>
          </p:nvSpPr>
          <p:spPr bwMode="auto">
            <a:xfrm>
              <a:off x="3250" y="3705"/>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X</a:t>
              </a:r>
              <a:endParaRPr lang="en-US" altLang="zh-CN" sz="2800" b="1" dirty="0">
                <a:effectLst>
                  <a:outerShdw blurRad="38100" dist="38100" dir="2700000" algn="tl">
                    <a:srgbClr val="C0C0C0"/>
                  </a:outerShdw>
                </a:effectLst>
              </a:endParaRPr>
            </a:p>
          </p:txBody>
        </p:sp>
        <p:sp>
          <p:nvSpPr>
            <p:cNvPr id="28" name="AutoShape 26"/>
            <p:cNvSpPr>
              <a:spLocks noChangeArrowheads="1"/>
            </p:cNvSpPr>
            <p:nvPr/>
          </p:nvSpPr>
          <p:spPr bwMode="auto">
            <a:xfrm>
              <a:off x="3114" y="3779"/>
              <a:ext cx="144" cy="9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9" name="Line 27"/>
            <p:cNvSpPr>
              <a:spLocks noChangeShapeType="1"/>
            </p:cNvSpPr>
            <p:nvPr/>
          </p:nvSpPr>
          <p:spPr bwMode="auto">
            <a:xfrm flipH="1">
              <a:off x="3480" y="3723"/>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0" name="Rectangle 28"/>
            <p:cNvSpPr>
              <a:spLocks noChangeArrowheads="1"/>
            </p:cNvSpPr>
            <p:nvPr/>
          </p:nvSpPr>
          <p:spPr bwMode="auto">
            <a:xfrm>
              <a:off x="3618" y="3696"/>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X</a:t>
              </a:r>
              <a:endParaRPr lang="en-US" altLang="zh-CN" sz="2800" b="1" dirty="0">
                <a:effectLst>
                  <a:outerShdw blurRad="38100" dist="38100" dir="2700000" algn="tl">
                    <a:srgbClr val="C0C0C0"/>
                  </a:outerShdw>
                </a:effectLst>
              </a:endParaRPr>
            </a:p>
          </p:txBody>
        </p:sp>
        <p:sp>
          <p:nvSpPr>
            <p:cNvPr id="34" name="Rectangle 33"/>
            <p:cNvSpPr>
              <a:spLocks noChangeArrowheads="1"/>
            </p:cNvSpPr>
            <p:nvPr/>
          </p:nvSpPr>
          <p:spPr bwMode="auto">
            <a:xfrm>
              <a:off x="2304" y="3744"/>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cxnSp>
          <p:nvCxnSpPr>
            <p:cNvPr id="44" name="AutoShape 48"/>
            <p:cNvCxnSpPr>
              <a:cxnSpLocks noChangeShapeType="1"/>
            </p:cNvCxnSpPr>
            <p:nvPr/>
          </p:nvCxnSpPr>
          <p:spPr bwMode="auto">
            <a:xfrm flipH="1">
              <a:off x="4704" y="2862"/>
              <a:ext cx="96" cy="978"/>
            </a:xfrm>
            <a:prstGeom prst="bentConnector3">
              <a:avLst>
                <a:gd name="adj1" fmla="val -172917"/>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45" name="Group 52"/>
          <p:cNvGrpSpPr/>
          <p:nvPr/>
        </p:nvGrpSpPr>
        <p:grpSpPr bwMode="auto">
          <a:xfrm>
            <a:off x="2761297" y="2309493"/>
            <a:ext cx="6324600" cy="2571750"/>
            <a:chOff x="864" y="1500"/>
            <a:chExt cx="3984" cy="1620"/>
          </a:xfrm>
        </p:grpSpPr>
        <p:pic>
          <p:nvPicPr>
            <p:cNvPr id="46" name="Picture 7" descr="070"/>
            <p:cNvPicPr>
              <a:picLocks noChangeAspect="1" noChangeArrowheads="1"/>
            </p:cNvPicPr>
            <p:nvPr/>
          </p:nvPicPr>
          <p:blipFill>
            <a:blip r:embed="rId4" cstate="print">
              <a:clrChange>
                <a:clrFrom>
                  <a:srgbClr val="FBFCFB"/>
                </a:clrFrom>
                <a:clrTo>
                  <a:srgbClr val="FBFCFB">
                    <a:alpha val="0"/>
                  </a:srgbClr>
                </a:clrTo>
              </a:clrChange>
              <a:lum bright="52000" contrast="-52000"/>
              <a:extLst>
                <a:ext uri="{28A0092B-C50C-407E-A947-70E740481C1C}">
                  <a14:useLocalDpi xmlns:a14="http://schemas.microsoft.com/office/drawing/2010/main" val="0"/>
                </a:ext>
              </a:extLst>
            </a:blip>
            <a:srcRect/>
            <a:stretch>
              <a:fillRect/>
            </a:stretch>
          </p:blipFill>
          <p:spPr bwMode="auto">
            <a:xfrm>
              <a:off x="864" y="2124"/>
              <a:ext cx="3984" cy="996"/>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12"/>
            <p:cNvSpPr>
              <a:spLocks noChangeArrowheads="1"/>
            </p:cNvSpPr>
            <p:nvPr/>
          </p:nvSpPr>
          <p:spPr bwMode="auto">
            <a:xfrm>
              <a:off x="1200" y="2544"/>
              <a:ext cx="105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800" b="1" dirty="0">
                  <a:effectLst>
                    <a:outerShdw blurRad="38100" dist="38100" dir="2700000" algn="tl">
                      <a:srgbClr val="C0C0C0"/>
                    </a:outerShdw>
                  </a:effectLst>
                  <a:ea typeface="楷体_GB2312" pitchFamily="49" charset="-122"/>
                </a:rPr>
                <a:t>弹性系数</a:t>
              </a:r>
              <a:endParaRPr lang="zh-CN" altLang="en-US" sz="2800" b="1" dirty="0">
                <a:effectLst>
                  <a:outerShdw blurRad="38100" dist="38100" dir="2700000" algn="tl">
                    <a:srgbClr val="C0C0C0"/>
                  </a:outerShdw>
                </a:effectLst>
                <a:ea typeface="楷体_GB2312" pitchFamily="49" charset="-122"/>
              </a:endParaRPr>
            </a:p>
          </p:txBody>
        </p:sp>
        <p:sp>
          <p:nvSpPr>
            <p:cNvPr id="48" name="Rectangle 13"/>
            <p:cNvSpPr>
              <a:spLocks noChangeArrowheads="1"/>
            </p:cNvSpPr>
            <p:nvPr/>
          </p:nvSpPr>
          <p:spPr bwMode="auto">
            <a:xfrm>
              <a:off x="2400" y="2256"/>
              <a:ext cx="22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800" b="1" dirty="0">
                  <a:effectLst>
                    <a:outerShdw blurRad="38100" dist="38100" dir="2700000" algn="tl">
                      <a:srgbClr val="C0C0C0"/>
                    </a:outerShdw>
                  </a:effectLst>
                  <a:ea typeface="楷体_GB2312" pitchFamily="49" charset="-122"/>
                </a:rPr>
                <a:t>变量</a:t>
              </a:r>
              <a:r>
                <a:rPr lang="en-US" altLang="zh-CN" sz="2800" b="1" dirty="0">
                  <a:effectLst>
                    <a:outerShdw blurRad="38100" dist="38100" dir="2700000" algn="tl">
                      <a:srgbClr val="C0C0C0"/>
                    </a:outerShdw>
                  </a:effectLst>
                  <a:ea typeface="楷体_GB2312" pitchFamily="49" charset="-122"/>
                </a:rPr>
                <a:t>y</a:t>
              </a:r>
              <a:r>
                <a:rPr lang="zh-CN" altLang="en-US" sz="2800" b="1" dirty="0">
                  <a:effectLst>
                    <a:outerShdw blurRad="38100" dist="38100" dir="2700000" algn="tl">
                      <a:srgbClr val="C0C0C0"/>
                    </a:outerShdw>
                  </a:effectLst>
                  <a:ea typeface="楷体_GB2312" pitchFamily="49" charset="-122"/>
                </a:rPr>
                <a:t>变动的百分比</a:t>
              </a:r>
              <a:endParaRPr lang="zh-CN" altLang="en-US" sz="2800" b="1" dirty="0">
                <a:effectLst>
                  <a:outerShdw blurRad="38100" dist="38100" dir="2700000" algn="tl">
                    <a:srgbClr val="C0C0C0"/>
                  </a:outerShdw>
                </a:effectLst>
                <a:ea typeface="楷体_GB2312" pitchFamily="49" charset="-122"/>
              </a:endParaRPr>
            </a:p>
          </p:txBody>
        </p:sp>
        <p:sp>
          <p:nvSpPr>
            <p:cNvPr id="49" name="Rectangle 14"/>
            <p:cNvSpPr>
              <a:spLocks noChangeArrowheads="1"/>
            </p:cNvSpPr>
            <p:nvPr/>
          </p:nvSpPr>
          <p:spPr bwMode="auto">
            <a:xfrm>
              <a:off x="2400" y="2592"/>
              <a:ext cx="22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800" b="1" dirty="0">
                  <a:effectLst>
                    <a:outerShdw blurRad="38100" dist="38100" dir="2700000" algn="tl">
                      <a:srgbClr val="C0C0C0"/>
                    </a:outerShdw>
                  </a:effectLst>
                  <a:ea typeface="楷体_GB2312" pitchFamily="49" charset="-122"/>
                </a:rPr>
                <a:t>变量</a:t>
              </a:r>
              <a:r>
                <a:rPr lang="en-US" altLang="zh-CN" sz="2800" b="1" dirty="0">
                  <a:effectLst>
                    <a:outerShdw blurRad="38100" dist="38100" dir="2700000" algn="tl">
                      <a:srgbClr val="C0C0C0"/>
                    </a:outerShdw>
                  </a:effectLst>
                  <a:ea typeface="楷体_GB2312" pitchFamily="49" charset="-122"/>
                </a:rPr>
                <a:t>x</a:t>
              </a:r>
              <a:r>
                <a:rPr lang="zh-CN" altLang="en-US" sz="2800" b="1" dirty="0">
                  <a:effectLst>
                    <a:outerShdw blurRad="38100" dist="38100" dir="2700000" algn="tl">
                      <a:srgbClr val="C0C0C0"/>
                    </a:outerShdw>
                  </a:effectLst>
                  <a:ea typeface="楷体_GB2312" pitchFamily="49" charset="-122"/>
                </a:rPr>
                <a:t>变动的百分比</a:t>
              </a:r>
              <a:endParaRPr lang="zh-CN" altLang="en-US" sz="2800" b="1" dirty="0">
                <a:effectLst>
                  <a:outerShdw blurRad="38100" dist="38100" dir="2700000" algn="tl">
                    <a:srgbClr val="C0C0C0"/>
                  </a:outerShdw>
                </a:effectLst>
                <a:ea typeface="楷体_GB2312" pitchFamily="49" charset="-122"/>
              </a:endParaRPr>
            </a:p>
          </p:txBody>
        </p:sp>
        <p:sp>
          <p:nvSpPr>
            <p:cNvPr id="50" name="Rectangle 15"/>
            <p:cNvSpPr>
              <a:spLocks noChangeArrowheads="1"/>
            </p:cNvSpPr>
            <p:nvPr/>
          </p:nvSpPr>
          <p:spPr bwMode="auto">
            <a:xfrm>
              <a:off x="2160" y="249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a:t>
              </a:r>
              <a:endParaRPr lang="en-US" altLang="zh-CN" sz="2800" b="1">
                <a:effectLst>
                  <a:outerShdw blurRad="38100" dist="38100" dir="2700000" algn="tl">
                    <a:srgbClr val="C0C0C0"/>
                  </a:outerShdw>
                </a:effectLst>
              </a:endParaRPr>
            </a:p>
          </p:txBody>
        </p:sp>
        <p:sp>
          <p:nvSpPr>
            <p:cNvPr id="51" name="Line 16"/>
            <p:cNvSpPr>
              <a:spLocks noChangeShapeType="1"/>
            </p:cNvSpPr>
            <p:nvPr/>
          </p:nvSpPr>
          <p:spPr bwMode="auto">
            <a:xfrm>
              <a:off x="2496" y="2640"/>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52" name="AutoShape 50"/>
            <p:cNvCxnSpPr>
              <a:cxnSpLocks noChangeShapeType="1"/>
              <a:stCxn id="14" idx="3"/>
              <a:endCxn id="46" idx="3"/>
            </p:cNvCxnSpPr>
            <p:nvPr/>
          </p:nvCxnSpPr>
          <p:spPr bwMode="auto">
            <a:xfrm>
              <a:off x="4766" y="1500"/>
              <a:ext cx="82" cy="1122"/>
            </a:xfrm>
            <a:prstGeom prst="bentConnector3">
              <a:avLst>
                <a:gd name="adj1" fmla="val 276040"/>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 name="标题 3"/>
          <p:cNvSpPr txBox="1"/>
          <p:nvPr/>
        </p:nvSpPr>
        <p:spPr>
          <a:xfrm>
            <a:off x="1484864"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弹性的概念</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2" name="文本框 1"/>
          <p:cNvSpPr txBox="1"/>
          <p:nvPr/>
        </p:nvSpPr>
        <p:spPr>
          <a:xfrm>
            <a:off x="4493895" y="5630248"/>
            <a:ext cx="2019300" cy="523220"/>
          </a:xfrm>
          <a:prstGeom prst="rect">
            <a:avLst/>
          </a:prstGeom>
          <a:noFill/>
        </p:spPr>
        <p:txBody>
          <a:bodyPr wrap="square" rtlCol="0">
            <a:spAutoFit/>
          </a:bodyPr>
          <a:lstStyle/>
          <a:p>
            <a:r>
              <a:rPr lang="zh-CN" altLang="en-US" sz="2800" b="1" dirty="0">
                <a:effectLst>
                  <a:outerShdw blurRad="38100" dist="38100" dir="2700000" algn="tl">
                    <a:srgbClr val="C0C0C0"/>
                  </a:outerShdw>
                </a:effectLst>
                <a:ea typeface="楷体_GB2312" pitchFamily="49" charset="-122"/>
              </a:rPr>
              <a:t>弹性系数</a:t>
            </a:r>
            <a:r>
              <a:rPr lang="en-US" altLang="zh-CN" sz="2800" b="1" dirty="0">
                <a:effectLst>
                  <a:outerShdw blurRad="38100" dist="38100" dir="2700000" algn="tl">
                    <a:srgbClr val="C0C0C0"/>
                  </a:outerShdw>
                </a:effectLst>
                <a:ea typeface="楷体_GB2312" pitchFamily="49" charset="-122"/>
              </a:rPr>
              <a:t>=</a:t>
            </a:r>
            <a:endParaRPr lang="zh-CN" altLang="en-US" sz="2800" b="1" dirty="0">
              <a:effectLst>
                <a:outerShdw blurRad="38100" dist="38100" dir="2700000" algn="tl">
                  <a:srgbClr val="C0C0C0"/>
                </a:outerShdw>
              </a:effectLst>
              <a:ea typeface="楷体_GB2312" pitchFamily="49" charset="-122"/>
            </a:endParaRPr>
          </a:p>
        </p:txBody>
      </p:sp>
      <p:sp>
        <p:nvSpPr>
          <p:cNvPr id="35" name="文本框 34"/>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up)">
                                      <p:cBhvr>
                                        <p:cTn id="11" dur="500"/>
                                        <p:tgtEl>
                                          <p:spTgt spid="4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5357" y="5108352"/>
            <a:ext cx="3427333" cy="12395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7" descr="5%"/>
          <p:cNvSpPr>
            <a:spLocks noChangeArrowheads="1"/>
          </p:cNvSpPr>
          <p:nvPr/>
        </p:nvSpPr>
        <p:spPr bwMode="auto">
          <a:xfrm>
            <a:off x="4770967" y="3558101"/>
            <a:ext cx="5237832" cy="1418160"/>
          </a:xfrm>
          <a:prstGeom prst="rect">
            <a:avLst/>
          </a:prstGeom>
          <a:pattFill prst="pct5">
            <a:fgClr>
              <a:srgbClr val="FF9900"/>
            </a:fgClr>
            <a:bgClr>
              <a:schemeClr val="bg1"/>
            </a:bgClr>
          </a:patt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endParaRPr lang="zh-CN" altLang="en-US" sz="3600" b="1" dirty="0">
              <a:effectLst>
                <a:outerShdw blurRad="38100" dist="38100" dir="2700000" algn="tl">
                  <a:srgbClr val="C0C0C0"/>
                </a:outerShdw>
              </a:effectLst>
              <a:ea typeface="华文新魏"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需求价格弹性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0" name="Rectangle 12"/>
          <p:cNvSpPr>
            <a:spLocks noChangeArrowheads="1"/>
          </p:cNvSpPr>
          <p:nvPr/>
        </p:nvSpPr>
        <p:spPr bwMode="auto">
          <a:xfrm>
            <a:off x="1385522" y="1490877"/>
            <a:ext cx="9608298" cy="1031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400" b="1" dirty="0">
                <a:effectLst>
                  <a:outerShdw blurRad="38100" dist="38100" dir="2700000" algn="tl">
                    <a:srgbClr val="C0C0C0"/>
                  </a:outerShdw>
                </a:effectLst>
                <a:latin typeface="+mn-ea"/>
              </a:rPr>
              <a:t>   </a:t>
            </a:r>
            <a:r>
              <a:rPr lang="zh-CN" altLang="en-US" sz="2400" dirty="0">
                <a:latin typeface="微软雅黑" pitchFamily="34" charset="-122"/>
                <a:ea typeface="微软雅黑" pitchFamily="34" charset="-122"/>
              </a:rPr>
              <a:t>需求的价格弹性：表示在一个特定的时期内，一种商品的需求量相对</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变动相应于该商品价格变动的反应程度。</a:t>
            </a:r>
            <a:endParaRPr lang="zh-CN" altLang="en-US" sz="2400" dirty="0">
              <a:latin typeface="微软雅黑" pitchFamily="34" charset="-122"/>
              <a:ea typeface="微软雅黑" pitchFamily="34" charset="-122"/>
            </a:endParaRPr>
          </a:p>
        </p:txBody>
      </p:sp>
      <p:sp>
        <p:nvSpPr>
          <p:cNvPr id="27" name="文本框 2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873956" y="2711669"/>
            <a:ext cx="5514815" cy="1200329"/>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通常由弹性系数加以衡量，定义为</a:t>
            </a:r>
            <a:endParaRPr lang="en-US" altLang="zh-CN" sz="2400" dirty="0">
              <a:latin typeface="微软雅黑" pitchFamily="34" charset="-122"/>
              <a:ea typeface="微软雅黑" pitchFamily="34" charset="-122"/>
            </a:endParaRPr>
          </a:p>
          <a:p>
            <a:pPr>
              <a:lnSpc>
                <a:spcPct val="150000"/>
              </a:lnSpc>
            </a:pPr>
            <a:r>
              <a:rPr lang="en-US" altLang="zh-CN" sz="2400" dirty="0"/>
              <a:t>                                    </a:t>
            </a:r>
            <a:endParaRPr lang="zh-CN" altLang="en-US" dirty="0"/>
          </a:p>
        </p:txBody>
      </p:sp>
      <p:sp>
        <p:nvSpPr>
          <p:cNvPr id="7" name="文本框 6"/>
          <p:cNvSpPr txBox="1"/>
          <p:nvPr/>
        </p:nvSpPr>
        <p:spPr>
          <a:xfrm>
            <a:off x="6606007" y="4022302"/>
            <a:ext cx="472965" cy="461665"/>
          </a:xfrm>
          <a:prstGeom prst="rect">
            <a:avLst/>
          </a:prstGeom>
          <a:noFill/>
        </p:spPr>
        <p:txBody>
          <a:bodyPr wrap="square" rtlCol="0">
            <a:spAutoFit/>
          </a:bodyPr>
          <a:lstStyle/>
          <a:p>
            <a:r>
              <a:rPr lang="en-US" altLang="zh-CN" sz="2400" dirty="0"/>
              <a:t>=</a:t>
            </a:r>
            <a:endParaRPr lang="zh-CN" altLang="en-US" sz="2400" dirty="0"/>
          </a:p>
        </p:txBody>
      </p:sp>
      <p:sp>
        <p:nvSpPr>
          <p:cNvPr id="8" name="文本框 7"/>
          <p:cNvSpPr txBox="1"/>
          <p:nvPr/>
        </p:nvSpPr>
        <p:spPr>
          <a:xfrm>
            <a:off x="7021164" y="3752763"/>
            <a:ext cx="3489435" cy="461665"/>
          </a:xfrm>
          <a:prstGeom prst="rect">
            <a:avLst/>
          </a:prstGeom>
          <a:noFill/>
        </p:spPr>
        <p:txBody>
          <a:bodyPr wrap="square" rtlCol="0">
            <a:spAutoFit/>
          </a:bodyPr>
          <a:lstStyle/>
          <a:p>
            <a:r>
              <a:rPr lang="zh-CN" altLang="en-US" sz="2400" b="1" dirty="0"/>
              <a:t>需求量变动的百分比</a:t>
            </a:r>
            <a:endParaRPr lang="en-US" altLang="zh-CN" sz="2400" b="1" dirty="0"/>
          </a:p>
        </p:txBody>
      </p:sp>
      <p:cxnSp>
        <p:nvCxnSpPr>
          <p:cNvPr id="12" name="直接连接符 11"/>
          <p:cNvCxnSpPr/>
          <p:nvPr/>
        </p:nvCxnSpPr>
        <p:spPr>
          <a:xfrm flipV="1">
            <a:off x="7184861" y="4214428"/>
            <a:ext cx="2449878" cy="8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05094" y="4237597"/>
            <a:ext cx="3121573" cy="738664"/>
          </a:xfrm>
          <a:prstGeom prst="rect">
            <a:avLst/>
          </a:prstGeom>
          <a:noFill/>
        </p:spPr>
        <p:txBody>
          <a:bodyPr wrap="square" rtlCol="0">
            <a:spAutoFit/>
          </a:bodyPr>
          <a:lstStyle/>
          <a:p>
            <a:r>
              <a:rPr lang="zh-CN" altLang="en-US" sz="2400" b="1" dirty="0"/>
              <a:t>价格变动的百分比</a:t>
            </a:r>
            <a:endParaRPr lang="zh-CN" altLang="en-US" sz="2400" b="1" dirty="0"/>
          </a:p>
          <a:p>
            <a:endParaRPr lang="zh-CN" altLang="en-US" dirty="0"/>
          </a:p>
        </p:txBody>
      </p:sp>
      <p:sp>
        <p:nvSpPr>
          <p:cNvPr id="14" name="文本框 13"/>
          <p:cNvSpPr txBox="1"/>
          <p:nvPr/>
        </p:nvSpPr>
        <p:spPr>
          <a:xfrm flipH="1">
            <a:off x="4841068" y="3598454"/>
            <a:ext cx="2001421" cy="1143839"/>
          </a:xfrm>
          <a:prstGeom prst="rect">
            <a:avLst/>
          </a:prstGeom>
          <a:noFill/>
        </p:spPr>
        <p:txBody>
          <a:bodyPr wrap="square" rtlCol="0">
            <a:spAutoFit/>
          </a:bodyPr>
          <a:lstStyle/>
          <a:p>
            <a:pPr>
              <a:lnSpc>
                <a:spcPct val="150000"/>
              </a:lnSpc>
            </a:pPr>
            <a:r>
              <a:rPr lang="zh-CN" altLang="en-US" sz="2400" b="1" dirty="0"/>
              <a:t>需求的价格</a:t>
            </a:r>
            <a:r>
              <a:rPr lang="en-US" altLang="zh-CN" sz="2400" b="1" dirty="0"/>
              <a:t>                           </a:t>
            </a:r>
            <a:r>
              <a:rPr lang="zh-CN" altLang="en-US" sz="2400" b="1" dirty="0"/>
              <a:t>弹性系数</a:t>
            </a:r>
            <a:endParaRPr lang="zh-CN" altLang="en-US" sz="2400" b="1" dirty="0"/>
          </a:p>
        </p:txBody>
      </p:sp>
      <p:graphicFrame>
        <p:nvGraphicFramePr>
          <p:cNvPr id="31" name="对象 30"/>
          <p:cNvGraphicFramePr>
            <a:graphicFrameLocks noChangeAspect="1"/>
          </p:cNvGraphicFramePr>
          <p:nvPr/>
        </p:nvGraphicFramePr>
        <p:xfrm>
          <a:off x="5942227" y="4966279"/>
          <a:ext cx="2913594" cy="1347779"/>
        </p:xfrm>
        <a:graphic>
          <a:graphicData uri="http://schemas.openxmlformats.org/presentationml/2006/ole">
            <mc:AlternateContent xmlns:mc="http://schemas.openxmlformats.org/markup-compatibility/2006">
              <mc:Choice xmlns:v="urn:schemas-microsoft-com:vml" Requires="v">
                <p:oleObj spid="_x0000_s3089" name="公式" r:id="rId1" imgW="0" imgH="0" progId="Equation.3">
                  <p:embed/>
                </p:oleObj>
              </mc:Choice>
              <mc:Fallback>
                <p:oleObj name="公式" r:id="rId1" imgW="0" imgH="0" progId="Equation.3">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227" y="4966279"/>
                        <a:ext cx="2913594" cy="1347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7644" y="3711341"/>
            <a:ext cx="2607535" cy="252984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56053"/>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需求的价格弹性</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14" name="Rectangle 101"/>
          <p:cNvSpPr>
            <a:spLocks noChangeArrowheads="1"/>
          </p:cNvSpPr>
          <p:nvPr/>
        </p:nvSpPr>
        <p:spPr bwMode="auto">
          <a:xfrm>
            <a:off x="2307722" y="2163905"/>
            <a:ext cx="2057400" cy="1524000"/>
          </a:xfrm>
          <a:prstGeom prst="rect">
            <a:avLst/>
          </a:prstGeom>
          <a:solidFill>
            <a:srgbClr val="E7ED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93"/>
          <p:cNvSpPr>
            <a:spLocks noChangeArrowheads="1"/>
          </p:cNvSpPr>
          <p:nvPr/>
        </p:nvSpPr>
        <p:spPr bwMode="auto">
          <a:xfrm>
            <a:off x="7407341" y="4282090"/>
            <a:ext cx="2057400" cy="1524000"/>
          </a:xfrm>
          <a:prstGeom prst="rect">
            <a:avLst/>
          </a:prstGeom>
          <a:solidFill>
            <a:srgbClr val="DCF4E8"/>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85"/>
          <p:cNvSpPr>
            <a:spLocks noChangeArrowheads="1"/>
          </p:cNvSpPr>
          <p:nvPr/>
        </p:nvSpPr>
        <p:spPr bwMode="auto">
          <a:xfrm>
            <a:off x="2301941" y="4297505"/>
            <a:ext cx="2057400" cy="1524000"/>
          </a:xfrm>
          <a:prstGeom prst="rect">
            <a:avLst/>
          </a:prstGeom>
          <a:solidFill>
            <a:srgbClr val="EFF7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77"/>
          <p:cNvSpPr>
            <a:spLocks noChangeArrowheads="1"/>
          </p:cNvSpPr>
          <p:nvPr/>
        </p:nvSpPr>
        <p:spPr bwMode="auto">
          <a:xfrm>
            <a:off x="4816541" y="4297505"/>
            <a:ext cx="2057400" cy="1524000"/>
          </a:xfrm>
          <a:prstGeom prst="rect">
            <a:avLst/>
          </a:prstGeom>
          <a:solidFill>
            <a:srgbClr val="EFFF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Rectangle 69"/>
          <p:cNvSpPr>
            <a:spLocks noChangeArrowheads="1"/>
          </p:cNvSpPr>
          <p:nvPr/>
        </p:nvSpPr>
        <p:spPr bwMode="auto">
          <a:xfrm>
            <a:off x="7407341" y="2163905"/>
            <a:ext cx="2057400" cy="1524000"/>
          </a:xfrm>
          <a:prstGeom prst="rect">
            <a:avLst/>
          </a:prstGeom>
          <a:solidFill>
            <a:srgbClr val="FFFFE1"/>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Line 57"/>
          <p:cNvSpPr>
            <a:spLocks noChangeShapeType="1"/>
          </p:cNvSpPr>
          <p:nvPr/>
        </p:nvSpPr>
        <p:spPr bwMode="auto">
          <a:xfrm flipV="1">
            <a:off x="7788341" y="22401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Line 58"/>
          <p:cNvSpPr>
            <a:spLocks noChangeShapeType="1"/>
          </p:cNvSpPr>
          <p:nvPr/>
        </p:nvSpPr>
        <p:spPr bwMode="auto">
          <a:xfrm>
            <a:off x="7788341" y="33815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Rectangle 59"/>
          <p:cNvSpPr>
            <a:spLocks noChangeArrowheads="1"/>
          </p:cNvSpPr>
          <p:nvPr/>
        </p:nvSpPr>
        <p:spPr bwMode="auto">
          <a:xfrm>
            <a:off x="7483541" y="2240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48" name="Rectangle 60"/>
          <p:cNvSpPr>
            <a:spLocks noChangeArrowheads="1"/>
          </p:cNvSpPr>
          <p:nvPr/>
        </p:nvSpPr>
        <p:spPr bwMode="auto">
          <a:xfrm>
            <a:off x="7559741" y="3383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49" name="Rectangle 61"/>
          <p:cNvSpPr>
            <a:spLocks noChangeArrowheads="1"/>
          </p:cNvSpPr>
          <p:nvPr/>
        </p:nvSpPr>
        <p:spPr bwMode="auto">
          <a:xfrm>
            <a:off x="9159941" y="33069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50" name="Freeform 68"/>
          <p:cNvSpPr/>
          <p:nvPr/>
        </p:nvSpPr>
        <p:spPr bwMode="auto">
          <a:xfrm>
            <a:off x="8016941" y="2544905"/>
            <a:ext cx="914400" cy="585788"/>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33CC"/>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0"/>
          <p:cNvSpPr>
            <a:spLocks noChangeArrowheads="1"/>
          </p:cNvSpPr>
          <p:nvPr/>
        </p:nvSpPr>
        <p:spPr bwMode="auto">
          <a:xfrm>
            <a:off x="7407341" y="36879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0033CC"/>
                </a:solidFill>
                <a:effectLst>
                  <a:outerShdw blurRad="38100" dist="38100" dir="2700000" algn="tl">
                    <a:srgbClr val="C0C0C0"/>
                  </a:outerShdw>
                </a:effectLst>
                <a:ea typeface="华文新魏" pitchFamily="2" charset="-122"/>
              </a:rPr>
              <a:t>富有弹性</a:t>
            </a:r>
            <a:endParaRPr lang="zh-CN" altLang="en-US" b="1">
              <a:solidFill>
                <a:srgbClr val="0033CC"/>
              </a:solidFill>
              <a:effectLst>
                <a:outerShdw blurRad="38100" dist="38100" dir="2700000" algn="tl">
                  <a:srgbClr val="C0C0C0"/>
                </a:outerShdw>
              </a:effectLst>
              <a:ea typeface="华文新魏" pitchFamily="2" charset="-122"/>
            </a:endParaRPr>
          </a:p>
        </p:txBody>
      </p:sp>
      <p:sp>
        <p:nvSpPr>
          <p:cNvPr id="52" name="Line 71"/>
          <p:cNvSpPr>
            <a:spLocks noChangeShapeType="1"/>
          </p:cNvSpPr>
          <p:nvPr/>
        </p:nvSpPr>
        <p:spPr bwMode="auto">
          <a:xfrm flipV="1">
            <a:off x="51975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Line 72"/>
          <p:cNvSpPr>
            <a:spLocks noChangeShapeType="1"/>
          </p:cNvSpPr>
          <p:nvPr/>
        </p:nvSpPr>
        <p:spPr bwMode="auto">
          <a:xfrm>
            <a:off x="51975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Rectangle 73"/>
          <p:cNvSpPr>
            <a:spLocks noChangeArrowheads="1"/>
          </p:cNvSpPr>
          <p:nvPr/>
        </p:nvSpPr>
        <p:spPr bwMode="auto">
          <a:xfrm>
            <a:off x="48927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56" name="Rectangle 75"/>
          <p:cNvSpPr>
            <a:spLocks noChangeArrowheads="1"/>
          </p:cNvSpPr>
          <p:nvPr/>
        </p:nvSpPr>
        <p:spPr bwMode="auto">
          <a:xfrm>
            <a:off x="65691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57" name="Freeform 76"/>
          <p:cNvSpPr/>
          <p:nvPr/>
        </p:nvSpPr>
        <p:spPr bwMode="auto">
          <a:xfrm>
            <a:off x="5578541" y="4602305"/>
            <a:ext cx="533400" cy="685800"/>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8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78"/>
          <p:cNvSpPr>
            <a:spLocks noChangeArrowheads="1"/>
          </p:cNvSpPr>
          <p:nvPr/>
        </p:nvSpPr>
        <p:spPr bwMode="auto">
          <a:xfrm>
            <a:off x="48165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008000"/>
                </a:solidFill>
                <a:effectLst>
                  <a:outerShdw blurRad="38100" dist="38100" dir="2700000" algn="tl">
                    <a:srgbClr val="C0C0C0"/>
                  </a:outerShdw>
                </a:effectLst>
                <a:ea typeface="华文新魏" pitchFamily="2" charset="-122"/>
              </a:rPr>
              <a:t>缺乏弹性</a:t>
            </a:r>
            <a:endParaRPr lang="zh-CN" altLang="en-US" b="1">
              <a:solidFill>
                <a:srgbClr val="008000"/>
              </a:solidFill>
              <a:effectLst>
                <a:outerShdw blurRad="38100" dist="38100" dir="2700000" algn="tl">
                  <a:srgbClr val="C0C0C0"/>
                </a:outerShdw>
              </a:effectLst>
              <a:ea typeface="华文新魏" pitchFamily="2" charset="-122"/>
            </a:endParaRPr>
          </a:p>
        </p:txBody>
      </p:sp>
      <p:sp>
        <p:nvSpPr>
          <p:cNvPr id="59" name="Line 79"/>
          <p:cNvSpPr>
            <a:spLocks noChangeShapeType="1"/>
          </p:cNvSpPr>
          <p:nvPr/>
        </p:nvSpPr>
        <p:spPr bwMode="auto">
          <a:xfrm flipV="1">
            <a:off x="26829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0" name="Line 80"/>
          <p:cNvSpPr>
            <a:spLocks noChangeShapeType="1"/>
          </p:cNvSpPr>
          <p:nvPr/>
        </p:nvSpPr>
        <p:spPr bwMode="auto">
          <a:xfrm>
            <a:off x="26829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63" name="Rectangle 83"/>
          <p:cNvSpPr>
            <a:spLocks noChangeArrowheads="1"/>
          </p:cNvSpPr>
          <p:nvPr/>
        </p:nvSpPr>
        <p:spPr bwMode="auto">
          <a:xfrm>
            <a:off x="40545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64" name="Freeform 84"/>
          <p:cNvSpPr/>
          <p:nvPr/>
        </p:nvSpPr>
        <p:spPr bwMode="auto">
          <a:xfrm>
            <a:off x="3006791" y="4640405"/>
            <a:ext cx="838200" cy="704850"/>
          </a:xfrm>
          <a:custGeom>
            <a:avLst/>
            <a:gdLst>
              <a:gd name="T0" fmla="*/ 0 w 528"/>
              <a:gd name="T1" fmla="*/ 0 h 444"/>
              <a:gd name="T2" fmla="*/ 48 w 528"/>
              <a:gd name="T3" fmla="*/ 168 h 444"/>
              <a:gd name="T4" fmla="*/ 204 w 528"/>
              <a:gd name="T5" fmla="*/ 348 h 444"/>
              <a:gd name="T6" fmla="*/ 384 w 528"/>
              <a:gd name="T7" fmla="*/ 420 h 444"/>
              <a:gd name="T8" fmla="*/ 528 w 528"/>
              <a:gd name="T9" fmla="*/ 444 h 444"/>
            </a:gdLst>
            <a:ahLst/>
            <a:cxnLst>
              <a:cxn ang="0">
                <a:pos x="T0" y="T1"/>
              </a:cxn>
              <a:cxn ang="0">
                <a:pos x="T2" y="T3"/>
              </a:cxn>
              <a:cxn ang="0">
                <a:pos x="T4" y="T5"/>
              </a:cxn>
              <a:cxn ang="0">
                <a:pos x="T6" y="T7"/>
              </a:cxn>
              <a:cxn ang="0">
                <a:pos x="T8" y="T9"/>
              </a:cxn>
            </a:cxnLst>
            <a:rect l="0" t="0" r="r" b="b"/>
            <a:pathLst>
              <a:path w="528" h="444">
                <a:moveTo>
                  <a:pt x="0" y="0"/>
                </a:moveTo>
                <a:cubicBezTo>
                  <a:pt x="6" y="28"/>
                  <a:pt x="14" y="110"/>
                  <a:pt x="48" y="168"/>
                </a:cubicBezTo>
                <a:cubicBezTo>
                  <a:pt x="82" y="226"/>
                  <a:pt x="148" y="306"/>
                  <a:pt x="204" y="348"/>
                </a:cubicBezTo>
                <a:cubicBezTo>
                  <a:pt x="260" y="390"/>
                  <a:pt x="330" y="404"/>
                  <a:pt x="384" y="420"/>
                </a:cubicBezTo>
                <a:cubicBezTo>
                  <a:pt x="438" y="436"/>
                  <a:pt x="498" y="439"/>
                  <a:pt x="528" y="444"/>
                </a:cubicBezTo>
              </a:path>
            </a:pathLst>
          </a:custGeom>
          <a:noFill/>
          <a:ln w="38100" cap="flat" cmpd="sng">
            <a:solidFill>
              <a:srgbClr val="CC66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86"/>
          <p:cNvSpPr>
            <a:spLocks noChangeArrowheads="1"/>
          </p:cNvSpPr>
          <p:nvPr/>
        </p:nvSpPr>
        <p:spPr bwMode="auto">
          <a:xfrm>
            <a:off x="23019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CC6600"/>
                </a:solidFill>
                <a:effectLst>
                  <a:outerShdw blurRad="38100" dist="38100" dir="2700000" algn="tl">
                    <a:srgbClr val="C0C0C0"/>
                  </a:outerShdw>
                </a:effectLst>
                <a:ea typeface="华文新魏" pitchFamily="2" charset="-122"/>
              </a:rPr>
              <a:t>单一弹性</a:t>
            </a:r>
            <a:endParaRPr lang="zh-CN" altLang="en-US" b="1">
              <a:solidFill>
                <a:srgbClr val="CC6600"/>
              </a:solidFill>
              <a:effectLst>
                <a:outerShdw blurRad="38100" dist="38100" dir="2700000" algn="tl">
                  <a:srgbClr val="C0C0C0"/>
                </a:outerShdw>
              </a:effectLst>
              <a:ea typeface="华文新魏" pitchFamily="2" charset="-122"/>
            </a:endParaRPr>
          </a:p>
        </p:txBody>
      </p:sp>
      <p:sp>
        <p:nvSpPr>
          <p:cNvPr id="66" name="Line 87"/>
          <p:cNvSpPr>
            <a:spLocks noChangeShapeType="1"/>
          </p:cNvSpPr>
          <p:nvPr/>
        </p:nvSpPr>
        <p:spPr bwMode="auto">
          <a:xfrm flipV="1">
            <a:off x="7788341" y="4358290"/>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7" name="Line 88"/>
          <p:cNvSpPr>
            <a:spLocks noChangeShapeType="1"/>
          </p:cNvSpPr>
          <p:nvPr/>
        </p:nvSpPr>
        <p:spPr bwMode="auto">
          <a:xfrm>
            <a:off x="7788341" y="5499703"/>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89"/>
          <p:cNvSpPr>
            <a:spLocks noChangeArrowheads="1"/>
          </p:cNvSpPr>
          <p:nvPr/>
        </p:nvSpPr>
        <p:spPr bwMode="auto">
          <a:xfrm>
            <a:off x="7483541" y="4358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9" name="Rectangle 90"/>
          <p:cNvSpPr>
            <a:spLocks noChangeArrowheads="1"/>
          </p:cNvSpPr>
          <p:nvPr/>
        </p:nvSpPr>
        <p:spPr bwMode="auto">
          <a:xfrm>
            <a:off x="7559741" y="5501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70" name="Rectangle 91"/>
          <p:cNvSpPr>
            <a:spLocks noChangeArrowheads="1"/>
          </p:cNvSpPr>
          <p:nvPr/>
        </p:nvSpPr>
        <p:spPr bwMode="auto">
          <a:xfrm>
            <a:off x="4854816" y="2858822"/>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71" name="Rectangle 94"/>
          <p:cNvSpPr>
            <a:spLocks noChangeArrowheads="1"/>
          </p:cNvSpPr>
          <p:nvPr/>
        </p:nvSpPr>
        <p:spPr bwMode="auto">
          <a:xfrm>
            <a:off x="7407341" y="5806090"/>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a:solidFill>
                  <a:srgbClr val="FF0000"/>
                </a:solidFill>
                <a:effectLst>
                  <a:outerShdw blurRad="38100" dist="38100" dir="2700000" algn="tl">
                    <a:srgbClr val="C0C0C0"/>
                  </a:outerShdw>
                </a:effectLst>
                <a:ea typeface="华文新魏" pitchFamily="2" charset="-122"/>
              </a:rPr>
              <a:t>完全弹性</a:t>
            </a:r>
            <a:endParaRPr lang="zh-CN" altLang="en-US" b="1" dirty="0">
              <a:solidFill>
                <a:srgbClr val="FF0000"/>
              </a:solidFill>
              <a:effectLst>
                <a:outerShdw blurRad="38100" dist="38100" dir="2700000" algn="tl">
                  <a:srgbClr val="C0C0C0"/>
                </a:outerShdw>
              </a:effectLst>
              <a:ea typeface="华文新魏" pitchFamily="2" charset="-122"/>
            </a:endParaRPr>
          </a:p>
        </p:txBody>
      </p:sp>
      <p:sp>
        <p:nvSpPr>
          <p:cNvPr id="72" name="Line 95"/>
          <p:cNvSpPr>
            <a:spLocks noChangeShapeType="1"/>
          </p:cNvSpPr>
          <p:nvPr/>
        </p:nvSpPr>
        <p:spPr bwMode="auto">
          <a:xfrm>
            <a:off x="7788341" y="4988210"/>
            <a:ext cx="990600"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3" name="Line 96"/>
          <p:cNvSpPr>
            <a:spLocks noChangeShapeType="1"/>
          </p:cNvSpPr>
          <p:nvPr/>
        </p:nvSpPr>
        <p:spPr bwMode="auto">
          <a:xfrm flipV="1">
            <a:off x="2688722" y="22401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Line 97"/>
          <p:cNvSpPr>
            <a:spLocks noChangeShapeType="1"/>
          </p:cNvSpPr>
          <p:nvPr/>
        </p:nvSpPr>
        <p:spPr bwMode="auto">
          <a:xfrm>
            <a:off x="2688722" y="33815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5" name="Rectangle 98"/>
          <p:cNvSpPr>
            <a:spLocks noChangeArrowheads="1"/>
          </p:cNvSpPr>
          <p:nvPr/>
        </p:nvSpPr>
        <p:spPr bwMode="auto">
          <a:xfrm>
            <a:off x="2383922" y="2240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76" name="Rectangle 99"/>
          <p:cNvSpPr>
            <a:spLocks noChangeArrowheads="1"/>
          </p:cNvSpPr>
          <p:nvPr/>
        </p:nvSpPr>
        <p:spPr bwMode="auto">
          <a:xfrm>
            <a:off x="2460122" y="3383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77" name="Rectangle 100"/>
          <p:cNvSpPr>
            <a:spLocks noChangeArrowheads="1"/>
          </p:cNvSpPr>
          <p:nvPr/>
        </p:nvSpPr>
        <p:spPr bwMode="auto">
          <a:xfrm>
            <a:off x="4060322" y="33069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78" name="Rectangle 102"/>
          <p:cNvSpPr>
            <a:spLocks noChangeArrowheads="1"/>
          </p:cNvSpPr>
          <p:nvPr/>
        </p:nvSpPr>
        <p:spPr bwMode="auto">
          <a:xfrm>
            <a:off x="2301941" y="3667268"/>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CC00CC"/>
                </a:solidFill>
                <a:effectLst>
                  <a:outerShdw blurRad="38100" dist="38100" dir="2700000" algn="tl">
                    <a:srgbClr val="C0C0C0"/>
                  </a:outerShdw>
                </a:effectLst>
                <a:ea typeface="华文新魏" pitchFamily="2" charset="-122"/>
              </a:rPr>
              <a:t>完全无弹性</a:t>
            </a:r>
            <a:endParaRPr lang="zh-CN" altLang="en-US" b="1">
              <a:solidFill>
                <a:srgbClr val="CC00CC"/>
              </a:solidFill>
              <a:effectLst>
                <a:outerShdw blurRad="38100" dist="38100" dir="2700000" algn="tl">
                  <a:srgbClr val="C0C0C0"/>
                </a:outerShdw>
              </a:effectLst>
              <a:ea typeface="华文新魏" pitchFamily="2" charset="-122"/>
            </a:endParaRPr>
          </a:p>
        </p:txBody>
      </p:sp>
      <p:sp>
        <p:nvSpPr>
          <p:cNvPr id="79" name="Line 103"/>
          <p:cNvSpPr>
            <a:spLocks noChangeShapeType="1"/>
          </p:cNvSpPr>
          <p:nvPr/>
        </p:nvSpPr>
        <p:spPr bwMode="auto">
          <a:xfrm flipV="1">
            <a:off x="3354202" y="2544905"/>
            <a:ext cx="0" cy="83820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0" name="Rectangle 107" descr="5%"/>
          <p:cNvSpPr>
            <a:spLocks noChangeArrowheads="1"/>
          </p:cNvSpPr>
          <p:nvPr/>
        </p:nvSpPr>
        <p:spPr bwMode="auto">
          <a:xfrm>
            <a:off x="4816541" y="2173022"/>
            <a:ext cx="2057400" cy="1905000"/>
          </a:xfrm>
          <a:prstGeom prst="rect">
            <a:avLst/>
          </a:prstGeom>
          <a:pattFill prst="pct5">
            <a:fgClr>
              <a:srgbClr val="FF9900"/>
            </a:fgClr>
            <a:bgClr>
              <a:schemeClr val="bg1"/>
            </a:bgClr>
          </a:patt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r>
              <a:rPr lang="zh-CN" altLang="en-US" sz="3600" b="1" dirty="0">
                <a:solidFill>
                  <a:srgbClr val="000099"/>
                </a:solidFill>
                <a:effectLst>
                  <a:outerShdw blurRad="38100" dist="38100" dir="2700000" algn="tl">
                    <a:srgbClr val="C0C0C0"/>
                  </a:outerShdw>
                </a:effectLst>
                <a:ea typeface="华文新魏" pitchFamily="2" charset="-122"/>
              </a:rPr>
              <a:t>五种类型</a:t>
            </a:r>
            <a:endParaRPr lang="zh-CN" altLang="en-US" sz="3600" b="1" dirty="0">
              <a:solidFill>
                <a:srgbClr val="000099"/>
              </a:solidFill>
              <a:effectLst>
                <a:outerShdw blurRad="38100" dist="38100" dir="2700000" algn="tl">
                  <a:srgbClr val="C0C0C0"/>
                </a:outerShdw>
              </a:effectLst>
              <a:ea typeface="华文新魏" pitchFamily="2" charset="-122"/>
            </a:endParaRPr>
          </a:p>
          <a:p>
            <a:pPr>
              <a:lnSpc>
                <a:spcPct val="70000"/>
              </a:lnSpc>
            </a:pPr>
            <a:endParaRPr lang="zh-CN" altLang="en-US" sz="3600" b="1" dirty="0">
              <a:effectLst>
                <a:outerShdw blurRad="38100" dist="38100" dir="2700000" algn="tl">
                  <a:srgbClr val="C0C0C0"/>
                </a:outerShdw>
              </a:effectLst>
              <a:ea typeface="华文新魏" pitchFamily="2" charset="-122"/>
            </a:endParaRPr>
          </a:p>
          <a:p>
            <a:pPr>
              <a:lnSpc>
                <a:spcPct val="70000"/>
              </a:lnSpc>
            </a:pPr>
            <a:r>
              <a:rPr lang="zh-CN" altLang="en-US" dirty="0">
                <a:effectLst>
                  <a:outerShdw blurRad="38100" dist="38100" dir="2700000" algn="tl">
                    <a:srgbClr val="C0C0C0"/>
                  </a:outerShdw>
                </a:effectLst>
              </a:rPr>
              <a:t>曲线倾斜度差异</a:t>
            </a:r>
            <a:endParaRPr lang="zh-CN" altLang="en-US" dirty="0">
              <a:effectLst>
                <a:outerShdw blurRad="38100" dist="38100" dir="2700000" algn="tl">
                  <a:srgbClr val="C0C0C0"/>
                </a:outerShdw>
              </a:effectLst>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文本框 1"/>
          <p:cNvSpPr txBox="1"/>
          <p:nvPr/>
        </p:nvSpPr>
        <p:spPr>
          <a:xfrm>
            <a:off x="1406543" y="1382357"/>
            <a:ext cx="7686657" cy="400110"/>
          </a:xfrm>
          <a:prstGeom prst="rect">
            <a:avLst/>
          </a:prstGeom>
          <a:noFill/>
        </p:spPr>
        <p:txBody>
          <a:bodyPr wrap="square" rtlCol="0">
            <a:spAutoFit/>
          </a:bodyPr>
          <a:lstStyle/>
          <a:p>
            <a:r>
              <a:rPr lang="zh-CN" altLang="en-US" sz="2000" dirty="0">
                <a:solidFill>
                  <a:schemeClr val="tx2">
                    <a:lumMod val="75000"/>
                  </a:schemeClr>
                </a:solidFill>
                <a:latin typeface="微软雅黑" pitchFamily="34" charset="-122"/>
                <a:ea typeface="微软雅黑" pitchFamily="34" charset="-122"/>
              </a:rPr>
              <a:t>根据价格弹性系数的大小，可以把商品划分为五种类型</a:t>
            </a:r>
            <a:endParaRPr lang="zh-CN" altLang="en-US" sz="2000" dirty="0">
              <a:solidFill>
                <a:schemeClr val="tx2">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案例讨论</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27131" y="1235631"/>
            <a:ext cx="3474720" cy="2432304"/>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0615" y="3819726"/>
            <a:ext cx="4285031" cy="264789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941" y="3819726"/>
            <a:ext cx="4037054" cy="2517483"/>
          </a:xfrm>
          <a:prstGeom prst="rect">
            <a:avLst/>
          </a:prstGeom>
        </p:spPr>
      </p:pic>
      <p:sp>
        <p:nvSpPr>
          <p:cNvPr id="10" name="文本框 9"/>
          <p:cNvSpPr txBox="1"/>
          <p:nvPr/>
        </p:nvSpPr>
        <p:spPr>
          <a:xfrm>
            <a:off x="1539941" y="1462788"/>
            <a:ext cx="3634673" cy="2031325"/>
          </a:xfrm>
          <a:prstGeom prst="rect">
            <a:avLst/>
          </a:prstGeom>
          <a:noFill/>
        </p:spPr>
        <p:txBody>
          <a:bodyPr wrap="square" rtlCol="0">
            <a:spAutoFit/>
          </a:bodyPr>
          <a:lstStyle/>
          <a:p>
            <a:pPr algn="just">
              <a:lnSpc>
                <a:spcPct val="150000"/>
              </a:lnSpc>
            </a:pPr>
            <a:r>
              <a:rPr lang="zh-CN" altLang="zh-CN" sz="2400" b="1" dirty="0"/>
              <a:t>精要与案例解析</a:t>
            </a:r>
            <a:r>
              <a:rPr lang="en-US" altLang="zh-CN" sz="2400" b="1" dirty="0"/>
              <a:t>16</a:t>
            </a:r>
            <a:r>
              <a:rPr lang="zh-CN" altLang="zh-CN" sz="2400" dirty="0"/>
              <a:t>页案例</a:t>
            </a:r>
            <a:r>
              <a:rPr lang="en-US" altLang="zh-CN" sz="2400" b="1" dirty="0"/>
              <a:t>1.2</a:t>
            </a:r>
            <a:r>
              <a:rPr lang="en-US" altLang="zh-CN" sz="2400" dirty="0"/>
              <a:t> </a:t>
            </a:r>
            <a:r>
              <a:rPr lang="zh-CN" altLang="zh-CN" sz="2400" b="1" dirty="0"/>
              <a:t>农产品缺乏弹性的后果：</a:t>
            </a:r>
            <a:r>
              <a:rPr lang="zh-CN" altLang="zh-CN" sz="2400" b="1" dirty="0">
                <a:solidFill>
                  <a:srgbClr val="FF0000"/>
                </a:solidFill>
              </a:rPr>
              <a:t>谷贱伤农</a:t>
            </a:r>
            <a:endParaRPr lang="zh-CN" altLang="zh-CN" sz="2400" dirty="0">
              <a:solidFill>
                <a:srgbClr val="FF0000"/>
              </a:solidFill>
            </a:endParaRPr>
          </a:p>
          <a:p>
            <a:pPr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2824" cy="249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其他需求弹性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15" name="Rectangle 3"/>
          <p:cNvSpPr>
            <a:spLocks noChangeArrowheads="1"/>
          </p:cNvSpPr>
          <p:nvPr/>
        </p:nvSpPr>
        <p:spPr bwMode="auto">
          <a:xfrm>
            <a:off x="3027680" y="641478"/>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3200" b="1" dirty="0">
              <a:effectLst>
                <a:outerShdw blurRad="38100" dist="38100" dir="2700000" algn="tl">
                  <a:srgbClr val="C0C0C0"/>
                </a:outerShdw>
              </a:effectLst>
              <a:ea typeface="华文新魏" pitchFamily="2" charset="-122"/>
            </a:endParaRPr>
          </a:p>
        </p:txBody>
      </p:sp>
      <p:sp>
        <p:nvSpPr>
          <p:cNvPr id="16" name="Rectangle 4"/>
          <p:cNvSpPr>
            <a:spLocks noChangeArrowheads="1"/>
          </p:cNvSpPr>
          <p:nvPr/>
        </p:nvSpPr>
        <p:spPr bwMode="auto">
          <a:xfrm>
            <a:off x="1785620" y="1405794"/>
            <a:ext cx="7239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400" b="1" dirty="0">
                <a:solidFill>
                  <a:srgbClr val="336600"/>
                </a:solidFill>
                <a:effectLst>
                  <a:outerShdw blurRad="38100" dist="38100" dir="2700000" algn="tl">
                    <a:srgbClr val="C0C0C0"/>
                  </a:outerShdw>
                </a:effectLst>
                <a:ea typeface="楷体_GB2312" pitchFamily="49" charset="-122"/>
              </a:rPr>
              <a:t>        </a:t>
            </a:r>
            <a:r>
              <a:rPr lang="zh-CN" altLang="en-US" sz="2400" b="1" dirty="0">
                <a:solidFill>
                  <a:srgbClr val="336600"/>
                </a:solidFill>
                <a:latin typeface="微软雅黑" pitchFamily="34" charset="-122"/>
                <a:ea typeface="微软雅黑" pitchFamily="34" charset="-122"/>
              </a:rPr>
              <a:t>需求的收入弹性：一种商品的需求量对消费者收入变动的</a:t>
            </a:r>
            <a:endParaRPr lang="en-US" altLang="zh-CN" sz="2400" b="1" dirty="0">
              <a:solidFill>
                <a:srgbClr val="336600"/>
              </a:solidFill>
              <a:latin typeface="微软雅黑" pitchFamily="34" charset="-122"/>
              <a:ea typeface="微软雅黑" pitchFamily="34" charset="-122"/>
            </a:endParaRPr>
          </a:p>
          <a:p>
            <a:pPr>
              <a:lnSpc>
                <a:spcPct val="150000"/>
              </a:lnSpc>
            </a:pPr>
            <a:r>
              <a:rPr lang="zh-CN" altLang="en-US" sz="2400" b="1" dirty="0">
                <a:solidFill>
                  <a:srgbClr val="336600"/>
                </a:solidFill>
                <a:latin typeface="微软雅黑" pitchFamily="34" charset="-122"/>
                <a:ea typeface="微软雅黑" pitchFamily="34" charset="-122"/>
              </a:rPr>
              <a:t>反应程度</a:t>
            </a:r>
            <a:endParaRPr lang="zh-CN" altLang="en-US" sz="2400" b="1" dirty="0">
              <a:solidFill>
                <a:srgbClr val="336600"/>
              </a:solidFill>
              <a:latin typeface="微软雅黑" pitchFamily="34" charset="-122"/>
              <a:ea typeface="微软雅黑" pitchFamily="34" charset="-122"/>
            </a:endParaRPr>
          </a:p>
        </p:txBody>
      </p:sp>
      <p:sp>
        <p:nvSpPr>
          <p:cNvPr id="17" name="Rectangle 8"/>
          <p:cNvSpPr>
            <a:spLocks noChangeArrowheads="1"/>
          </p:cNvSpPr>
          <p:nvPr/>
        </p:nvSpPr>
        <p:spPr bwMode="auto">
          <a:xfrm>
            <a:off x="35788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18" name="Line 9"/>
          <p:cNvSpPr>
            <a:spLocks noChangeShapeType="1"/>
          </p:cNvSpPr>
          <p:nvPr/>
        </p:nvSpPr>
        <p:spPr bwMode="auto">
          <a:xfrm flipH="1">
            <a:off x="3959860" y="3708108"/>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Rectangle 10"/>
          <p:cNvSpPr>
            <a:spLocks noChangeArrowheads="1"/>
          </p:cNvSpPr>
          <p:nvPr/>
        </p:nvSpPr>
        <p:spPr bwMode="auto">
          <a:xfrm>
            <a:off x="41122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20" name="Rectangle 19"/>
          <p:cNvSpPr>
            <a:spLocks noChangeArrowheads="1"/>
          </p:cNvSpPr>
          <p:nvPr/>
        </p:nvSpPr>
        <p:spPr bwMode="auto">
          <a:xfrm>
            <a:off x="52552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21" name="Rectangle 23"/>
          <p:cNvSpPr>
            <a:spLocks noChangeArrowheads="1"/>
          </p:cNvSpPr>
          <p:nvPr/>
        </p:nvSpPr>
        <p:spPr bwMode="auto">
          <a:xfrm>
            <a:off x="61696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M</a:t>
            </a:r>
            <a:endParaRPr lang="en-US" altLang="zh-CN" b="1">
              <a:solidFill>
                <a:srgbClr val="008000"/>
              </a:solidFill>
              <a:effectLst>
                <a:outerShdw blurRad="38100" dist="38100" dir="2700000" algn="tl">
                  <a:srgbClr val="C0C0C0"/>
                </a:outerShdw>
              </a:effectLst>
            </a:endParaRPr>
          </a:p>
        </p:txBody>
      </p:sp>
      <p:sp>
        <p:nvSpPr>
          <p:cNvPr id="22" name="Rectangle 40"/>
          <p:cNvSpPr>
            <a:spLocks noChangeArrowheads="1"/>
          </p:cNvSpPr>
          <p:nvPr/>
        </p:nvSpPr>
        <p:spPr bwMode="auto">
          <a:xfrm>
            <a:off x="84556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dQ</a:t>
            </a:r>
            <a:endParaRPr lang="en-US" altLang="zh-CN" b="1">
              <a:solidFill>
                <a:srgbClr val="0033CC"/>
              </a:solidFill>
              <a:effectLst>
                <a:outerShdw blurRad="38100" dist="38100" dir="2700000" algn="tl">
                  <a:srgbClr val="C0C0C0"/>
                </a:outerShdw>
              </a:effectLst>
            </a:endParaRPr>
          </a:p>
        </p:txBody>
      </p:sp>
      <p:sp>
        <p:nvSpPr>
          <p:cNvPr id="23" name="Rectangle 44"/>
          <p:cNvSpPr>
            <a:spLocks noChangeArrowheads="1"/>
          </p:cNvSpPr>
          <p:nvPr/>
        </p:nvSpPr>
        <p:spPr bwMode="auto">
          <a:xfrm>
            <a:off x="92938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M</a:t>
            </a:r>
            <a:endParaRPr lang="en-US" altLang="zh-CN" b="1">
              <a:solidFill>
                <a:srgbClr val="0033CC"/>
              </a:solidFill>
              <a:effectLst>
                <a:outerShdw blurRad="38100" dist="38100" dir="2700000" algn="tl">
                  <a:srgbClr val="C0C0C0"/>
                </a:outerShdw>
              </a:effectLst>
            </a:endParaRPr>
          </a:p>
        </p:txBody>
      </p:sp>
      <p:sp>
        <p:nvSpPr>
          <p:cNvPr id="24" name="Rectangle 6"/>
          <p:cNvSpPr>
            <a:spLocks noChangeArrowheads="1"/>
          </p:cNvSpPr>
          <p:nvPr/>
        </p:nvSpPr>
        <p:spPr bwMode="auto">
          <a:xfrm>
            <a:off x="25882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E</a:t>
            </a:r>
            <a:r>
              <a:rPr lang="en-US" altLang="zh-CN" b="1" baseline="-25000">
                <a:solidFill>
                  <a:srgbClr val="008000"/>
                </a:solidFill>
                <a:effectLst>
                  <a:outerShdw blurRad="38100" dist="38100" dir="2700000" algn="tl">
                    <a:srgbClr val="C0C0C0"/>
                  </a:outerShdw>
                </a:effectLst>
              </a:rPr>
              <a:t>dM</a:t>
            </a:r>
            <a:endParaRPr lang="en-US" altLang="zh-CN" b="1">
              <a:solidFill>
                <a:srgbClr val="008000"/>
              </a:solidFill>
              <a:effectLst>
                <a:outerShdw blurRad="38100" dist="38100" dir="2700000" algn="tl">
                  <a:srgbClr val="C0C0C0"/>
                </a:outerShdw>
              </a:effectLst>
            </a:endParaRPr>
          </a:p>
        </p:txBody>
      </p:sp>
      <p:sp>
        <p:nvSpPr>
          <p:cNvPr id="25" name="Rectangle 7"/>
          <p:cNvSpPr>
            <a:spLocks noChangeArrowheads="1"/>
          </p:cNvSpPr>
          <p:nvPr/>
        </p:nvSpPr>
        <p:spPr bwMode="auto">
          <a:xfrm>
            <a:off x="30454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26" name="Line 11"/>
          <p:cNvSpPr>
            <a:spLocks noChangeShapeType="1"/>
          </p:cNvSpPr>
          <p:nvPr/>
        </p:nvSpPr>
        <p:spPr bwMode="auto">
          <a:xfrm>
            <a:off x="3350260" y="4165308"/>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12"/>
          <p:cNvSpPr>
            <a:spLocks noChangeArrowheads="1"/>
          </p:cNvSpPr>
          <p:nvPr/>
        </p:nvSpPr>
        <p:spPr bwMode="auto">
          <a:xfrm>
            <a:off x="35788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M</a:t>
            </a:r>
            <a:endParaRPr lang="en-US" altLang="zh-CN" b="1">
              <a:solidFill>
                <a:srgbClr val="008000"/>
              </a:solidFill>
              <a:effectLst>
                <a:outerShdw blurRad="38100" dist="38100" dir="2700000" algn="tl">
                  <a:srgbClr val="C0C0C0"/>
                </a:outerShdw>
              </a:effectLst>
            </a:endParaRPr>
          </a:p>
        </p:txBody>
      </p:sp>
      <p:sp>
        <p:nvSpPr>
          <p:cNvPr id="28" name="Line 13"/>
          <p:cNvSpPr>
            <a:spLocks noChangeShapeType="1"/>
          </p:cNvSpPr>
          <p:nvPr/>
        </p:nvSpPr>
        <p:spPr bwMode="auto">
          <a:xfrm flipH="1">
            <a:off x="3959860" y="4241508"/>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Rectangle 14"/>
          <p:cNvSpPr>
            <a:spLocks noChangeArrowheads="1"/>
          </p:cNvSpPr>
          <p:nvPr/>
        </p:nvSpPr>
        <p:spPr bwMode="auto">
          <a:xfrm>
            <a:off x="41122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M</a:t>
            </a:r>
            <a:endParaRPr lang="en-US" altLang="zh-CN" b="1">
              <a:solidFill>
                <a:srgbClr val="008000"/>
              </a:solidFill>
              <a:effectLst>
                <a:outerShdw blurRad="38100" dist="38100" dir="2700000" algn="tl">
                  <a:srgbClr val="C0C0C0"/>
                </a:outerShdw>
              </a:effectLst>
            </a:endParaRPr>
          </a:p>
        </p:txBody>
      </p:sp>
      <p:sp>
        <p:nvSpPr>
          <p:cNvPr id="30" name="Rectangle 15"/>
          <p:cNvSpPr>
            <a:spLocks noChangeArrowheads="1"/>
          </p:cNvSpPr>
          <p:nvPr/>
        </p:nvSpPr>
        <p:spPr bwMode="auto">
          <a:xfrm>
            <a:off x="46456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31" name="AutoShape 17"/>
          <p:cNvSpPr>
            <a:spLocks noChangeArrowheads="1"/>
          </p:cNvSpPr>
          <p:nvPr/>
        </p:nvSpPr>
        <p:spPr bwMode="auto">
          <a:xfrm>
            <a:off x="3426460" y="38605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2" name="AutoShape 18"/>
          <p:cNvSpPr>
            <a:spLocks noChangeArrowheads="1"/>
          </p:cNvSpPr>
          <p:nvPr/>
        </p:nvSpPr>
        <p:spPr bwMode="auto">
          <a:xfrm>
            <a:off x="3426460" y="43939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3" name="Rectangle 20"/>
          <p:cNvSpPr>
            <a:spLocks noChangeArrowheads="1"/>
          </p:cNvSpPr>
          <p:nvPr/>
        </p:nvSpPr>
        <p:spPr bwMode="auto">
          <a:xfrm>
            <a:off x="61696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34" name="Line 21"/>
          <p:cNvSpPr>
            <a:spLocks noChangeShapeType="1"/>
          </p:cNvSpPr>
          <p:nvPr/>
        </p:nvSpPr>
        <p:spPr bwMode="auto">
          <a:xfrm>
            <a:off x="5026660" y="4165308"/>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5" name="Rectangle 22"/>
          <p:cNvSpPr>
            <a:spLocks noChangeArrowheads="1"/>
          </p:cNvSpPr>
          <p:nvPr/>
        </p:nvSpPr>
        <p:spPr bwMode="auto">
          <a:xfrm>
            <a:off x="52552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M</a:t>
            </a:r>
            <a:endParaRPr lang="en-US" altLang="zh-CN" b="1">
              <a:solidFill>
                <a:srgbClr val="008000"/>
              </a:solidFill>
              <a:effectLst>
                <a:outerShdw blurRad="38100" dist="38100" dir="2700000" algn="tl">
                  <a:srgbClr val="C0C0C0"/>
                </a:outerShdw>
              </a:effectLst>
            </a:endParaRPr>
          </a:p>
        </p:txBody>
      </p:sp>
      <p:sp>
        <p:nvSpPr>
          <p:cNvPr id="36" name="AutoShape 25"/>
          <p:cNvSpPr>
            <a:spLocks noChangeArrowheads="1"/>
          </p:cNvSpPr>
          <p:nvPr/>
        </p:nvSpPr>
        <p:spPr bwMode="auto">
          <a:xfrm>
            <a:off x="5102860" y="38605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26"/>
          <p:cNvSpPr>
            <a:spLocks noChangeArrowheads="1"/>
          </p:cNvSpPr>
          <p:nvPr/>
        </p:nvSpPr>
        <p:spPr bwMode="auto">
          <a:xfrm>
            <a:off x="5102860" y="43939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Line 27"/>
          <p:cNvSpPr>
            <a:spLocks noChangeShapeType="1"/>
          </p:cNvSpPr>
          <p:nvPr/>
        </p:nvSpPr>
        <p:spPr bwMode="auto">
          <a:xfrm>
            <a:off x="6169660" y="4165308"/>
            <a:ext cx="533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9" name="Rectangle 28"/>
          <p:cNvSpPr>
            <a:spLocks noChangeArrowheads="1"/>
          </p:cNvSpPr>
          <p:nvPr/>
        </p:nvSpPr>
        <p:spPr bwMode="auto">
          <a:xfrm>
            <a:off x="5788660" y="393670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40" name="Rectangle 29"/>
          <p:cNvSpPr>
            <a:spLocks noChangeArrowheads="1"/>
          </p:cNvSpPr>
          <p:nvPr/>
        </p:nvSpPr>
        <p:spPr bwMode="auto">
          <a:xfrm>
            <a:off x="75412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E</a:t>
            </a:r>
            <a:r>
              <a:rPr lang="en-US" altLang="zh-CN" b="1" baseline="-25000">
                <a:solidFill>
                  <a:srgbClr val="0033CC"/>
                </a:solidFill>
                <a:effectLst>
                  <a:outerShdw blurRad="38100" dist="38100" dir="2700000" algn="tl">
                    <a:srgbClr val="C0C0C0"/>
                  </a:outerShdw>
                </a:effectLst>
              </a:rPr>
              <a:t>dM</a:t>
            </a:r>
            <a:endParaRPr lang="en-US" altLang="zh-CN" b="1">
              <a:solidFill>
                <a:srgbClr val="0033CC"/>
              </a:solidFill>
              <a:effectLst>
                <a:outerShdw blurRad="38100" dist="38100" dir="2700000" algn="tl">
                  <a:srgbClr val="C0C0C0"/>
                </a:outerShdw>
              </a:effectLst>
            </a:endParaRPr>
          </a:p>
        </p:txBody>
      </p:sp>
      <p:sp>
        <p:nvSpPr>
          <p:cNvPr id="41" name="Rectangle 30"/>
          <p:cNvSpPr>
            <a:spLocks noChangeArrowheads="1"/>
          </p:cNvSpPr>
          <p:nvPr/>
        </p:nvSpPr>
        <p:spPr bwMode="auto">
          <a:xfrm>
            <a:off x="79222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a:t>
            </a:r>
            <a:endParaRPr lang="en-US" altLang="zh-CN" b="1">
              <a:solidFill>
                <a:srgbClr val="0033CC"/>
              </a:solidFill>
              <a:effectLst>
                <a:outerShdw blurRad="38100" dist="38100" dir="2700000" algn="tl">
                  <a:srgbClr val="C0C0C0"/>
                </a:outerShdw>
              </a:effectLst>
            </a:endParaRPr>
          </a:p>
        </p:txBody>
      </p:sp>
      <p:sp>
        <p:nvSpPr>
          <p:cNvPr id="42" name="Rectangle 41"/>
          <p:cNvSpPr>
            <a:spLocks noChangeArrowheads="1"/>
          </p:cNvSpPr>
          <p:nvPr/>
        </p:nvSpPr>
        <p:spPr bwMode="auto">
          <a:xfrm>
            <a:off x="92938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Q</a:t>
            </a:r>
            <a:endParaRPr lang="en-US" altLang="zh-CN" b="1">
              <a:solidFill>
                <a:srgbClr val="0033CC"/>
              </a:solidFill>
              <a:effectLst>
                <a:outerShdw blurRad="38100" dist="38100" dir="2700000" algn="tl">
                  <a:srgbClr val="C0C0C0"/>
                </a:outerShdw>
              </a:effectLst>
            </a:endParaRPr>
          </a:p>
        </p:txBody>
      </p:sp>
      <p:sp>
        <p:nvSpPr>
          <p:cNvPr id="43" name="Line 42"/>
          <p:cNvSpPr>
            <a:spLocks noChangeShapeType="1"/>
          </p:cNvSpPr>
          <p:nvPr/>
        </p:nvSpPr>
        <p:spPr bwMode="auto">
          <a:xfrm>
            <a:off x="8379460" y="4165308"/>
            <a:ext cx="533400"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4" name="Rectangle 43"/>
          <p:cNvSpPr>
            <a:spLocks noChangeArrowheads="1"/>
          </p:cNvSpPr>
          <p:nvPr/>
        </p:nvSpPr>
        <p:spPr bwMode="auto">
          <a:xfrm>
            <a:off x="84556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dM</a:t>
            </a:r>
            <a:endParaRPr lang="en-US" altLang="zh-CN" b="1">
              <a:solidFill>
                <a:srgbClr val="0033CC"/>
              </a:solidFill>
              <a:effectLst>
                <a:outerShdw blurRad="38100" dist="38100" dir="2700000" algn="tl">
                  <a:srgbClr val="C0C0C0"/>
                </a:outerShdw>
              </a:effectLst>
            </a:endParaRPr>
          </a:p>
        </p:txBody>
      </p:sp>
      <p:sp>
        <p:nvSpPr>
          <p:cNvPr id="45" name="Line 46"/>
          <p:cNvSpPr>
            <a:spLocks noChangeShapeType="1"/>
          </p:cNvSpPr>
          <p:nvPr/>
        </p:nvSpPr>
        <p:spPr bwMode="auto">
          <a:xfrm>
            <a:off x="9217660" y="4165308"/>
            <a:ext cx="533400"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47"/>
          <p:cNvSpPr>
            <a:spLocks noChangeArrowheads="1"/>
          </p:cNvSpPr>
          <p:nvPr/>
        </p:nvSpPr>
        <p:spPr bwMode="auto">
          <a:xfrm>
            <a:off x="8989060" y="393670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a:t>
            </a:r>
            <a:endParaRPr lang="en-US" altLang="zh-CN" b="1">
              <a:solidFill>
                <a:srgbClr val="0033CC"/>
              </a:solidFill>
              <a:effectLst>
                <a:outerShdw blurRad="38100" dist="38100" dir="2700000" algn="tl">
                  <a:srgbClr val="C0C0C0"/>
                </a:outerShdw>
              </a:effectLst>
            </a:endParaRPr>
          </a:p>
        </p:txBody>
      </p:sp>
      <p:grpSp>
        <p:nvGrpSpPr>
          <p:cNvPr id="47" name="Group 103"/>
          <p:cNvGrpSpPr/>
          <p:nvPr/>
        </p:nvGrpSpPr>
        <p:grpSpPr bwMode="auto">
          <a:xfrm>
            <a:off x="5618480" y="5010278"/>
            <a:ext cx="3730625" cy="1027113"/>
            <a:chOff x="2592" y="2112"/>
            <a:chExt cx="2350" cy="647"/>
          </a:xfrm>
        </p:grpSpPr>
        <p:sp>
          <p:nvSpPr>
            <p:cNvPr id="48" name="Rectangle 86" descr="30%"/>
            <p:cNvSpPr>
              <a:spLocks noChangeArrowheads="1"/>
            </p:cNvSpPr>
            <p:nvPr/>
          </p:nvSpPr>
          <p:spPr bwMode="auto">
            <a:xfrm>
              <a:off x="2592" y="2112"/>
              <a:ext cx="2350" cy="647"/>
            </a:xfrm>
            <a:prstGeom prst="rect">
              <a:avLst/>
            </a:prstGeom>
            <a:pattFill prst="pct30">
              <a:fgClr>
                <a:srgbClr val="ADEA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9" name="Rectangle 87" descr="30%"/>
            <p:cNvSpPr>
              <a:spLocks noChangeArrowheads="1"/>
            </p:cNvSpPr>
            <p:nvPr/>
          </p:nvSpPr>
          <p:spPr bwMode="auto">
            <a:xfrm>
              <a:off x="2592" y="2112"/>
              <a:ext cx="1056" cy="624"/>
            </a:xfrm>
            <a:prstGeom prst="rect">
              <a:avLst/>
            </a:prstGeom>
            <a:pattFill prst="pct30">
              <a:fgClr>
                <a:srgbClr val="69D8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0" name="Rectangle 94"/>
            <p:cNvSpPr>
              <a:spLocks noChangeArrowheads="1"/>
            </p:cNvSpPr>
            <p:nvPr/>
          </p:nvSpPr>
          <p:spPr bwMode="auto">
            <a:xfrm>
              <a:off x="3072" y="2133"/>
              <a:ext cx="1073" cy="4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a:solidFill>
                    <a:srgbClr val="000099"/>
                  </a:solidFill>
                  <a:effectLst>
                    <a:outerShdw blurRad="38100" dist="38100" dir="2700000" algn="tl">
                      <a:srgbClr val="C0C0C0"/>
                    </a:outerShdw>
                  </a:effectLst>
                </a:rPr>
                <a:t>正常商品</a:t>
              </a:r>
              <a:endParaRPr lang="zh-CN" altLang="en-US" sz="2400" b="1">
                <a:solidFill>
                  <a:srgbClr val="000099"/>
                </a:solidFill>
                <a:effectLst>
                  <a:outerShdw blurRad="38100" dist="38100" dir="2700000" algn="tl">
                    <a:srgbClr val="C0C0C0"/>
                  </a:outerShdw>
                </a:effectLst>
              </a:endParaRPr>
            </a:p>
          </p:txBody>
        </p:sp>
        <p:sp>
          <p:nvSpPr>
            <p:cNvPr id="51" name="Rectangle 95"/>
            <p:cNvSpPr>
              <a:spLocks noChangeArrowheads="1"/>
            </p:cNvSpPr>
            <p:nvPr/>
          </p:nvSpPr>
          <p:spPr bwMode="auto">
            <a:xfrm>
              <a:off x="3815" y="2478"/>
              <a:ext cx="562" cy="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b="1">
                  <a:solidFill>
                    <a:srgbClr val="F00078"/>
                  </a:solidFill>
                  <a:effectLst>
                    <a:outerShdw blurRad="38100" dist="38100" dir="2700000" algn="tl">
                      <a:srgbClr val="C0C0C0"/>
                    </a:outerShdw>
                  </a:effectLst>
                </a:rPr>
                <a:t>奢侈品</a:t>
              </a:r>
              <a:endParaRPr lang="zh-CN" altLang="en-US" sz="2000" b="1">
                <a:solidFill>
                  <a:srgbClr val="F00078"/>
                </a:solidFill>
                <a:effectLst>
                  <a:outerShdw blurRad="38100" dist="38100" dir="2700000" algn="tl">
                    <a:srgbClr val="C0C0C0"/>
                  </a:outerShdw>
                </a:effectLst>
              </a:endParaRPr>
            </a:p>
          </p:txBody>
        </p:sp>
        <p:sp>
          <p:nvSpPr>
            <p:cNvPr id="52" name="Rectangle 96"/>
            <p:cNvSpPr>
              <a:spLocks noChangeArrowheads="1"/>
            </p:cNvSpPr>
            <p:nvPr/>
          </p:nvSpPr>
          <p:spPr bwMode="auto">
            <a:xfrm>
              <a:off x="2770" y="2478"/>
              <a:ext cx="562" cy="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b="1">
                  <a:solidFill>
                    <a:srgbClr val="B66C00"/>
                  </a:solidFill>
                  <a:effectLst>
                    <a:outerShdw blurRad="38100" dist="38100" dir="2700000" algn="tl">
                      <a:srgbClr val="C0C0C0"/>
                    </a:outerShdw>
                  </a:effectLst>
                </a:rPr>
                <a:t>必需品</a:t>
              </a:r>
              <a:endParaRPr lang="zh-CN" altLang="en-US" sz="2000" b="1">
                <a:solidFill>
                  <a:srgbClr val="B66C00"/>
                </a:solidFill>
                <a:effectLst>
                  <a:outerShdw blurRad="38100" dist="38100" dir="2700000" algn="tl">
                    <a:srgbClr val="C0C0C0"/>
                  </a:outerShdw>
                </a:effectLst>
              </a:endParaRPr>
            </a:p>
          </p:txBody>
        </p:sp>
      </p:grpSp>
      <p:grpSp>
        <p:nvGrpSpPr>
          <p:cNvPr id="53" name="Group 101"/>
          <p:cNvGrpSpPr/>
          <p:nvPr/>
        </p:nvGrpSpPr>
        <p:grpSpPr bwMode="auto">
          <a:xfrm>
            <a:off x="2818130" y="5010278"/>
            <a:ext cx="2800350" cy="1027113"/>
            <a:chOff x="828" y="2112"/>
            <a:chExt cx="1764" cy="647"/>
          </a:xfrm>
        </p:grpSpPr>
        <p:sp>
          <p:nvSpPr>
            <p:cNvPr id="54" name="Rectangle 88" descr="30%"/>
            <p:cNvSpPr>
              <a:spLocks noChangeArrowheads="1"/>
            </p:cNvSpPr>
            <p:nvPr/>
          </p:nvSpPr>
          <p:spPr bwMode="auto">
            <a:xfrm>
              <a:off x="828" y="2112"/>
              <a:ext cx="1764" cy="647"/>
            </a:xfrm>
            <a:prstGeom prst="rect">
              <a:avLst/>
            </a:prstGeom>
            <a:pattFill prst="pct30">
              <a:fgClr>
                <a:srgbClr val="C8E4C8"/>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5" name="Rectangle 93"/>
            <p:cNvSpPr>
              <a:spLocks noChangeArrowheads="1"/>
            </p:cNvSpPr>
            <p:nvPr/>
          </p:nvSpPr>
          <p:spPr bwMode="auto">
            <a:xfrm>
              <a:off x="1544" y="2160"/>
              <a:ext cx="562"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a:effectLst>
                    <a:outerShdw blurRad="38100" dist="38100" dir="2700000" algn="tl">
                      <a:srgbClr val="C0C0C0"/>
                    </a:outerShdw>
                  </a:effectLst>
                </a:rPr>
                <a:t>劣等品</a:t>
              </a:r>
              <a:endParaRPr lang="zh-CN" altLang="en-US" sz="2400" b="1">
                <a:effectLst>
                  <a:outerShdw blurRad="38100" dist="38100" dir="2700000" algn="tl">
                    <a:srgbClr val="C0C0C0"/>
                  </a:outerShdw>
                </a:effectLst>
              </a:endParaRPr>
            </a:p>
          </p:txBody>
        </p:sp>
        <p:sp>
          <p:nvSpPr>
            <p:cNvPr id="56" name="Line 97"/>
            <p:cNvSpPr>
              <a:spLocks noChangeShapeType="1"/>
            </p:cNvSpPr>
            <p:nvPr/>
          </p:nvSpPr>
          <p:spPr bwMode="auto">
            <a:xfrm flipV="1">
              <a:off x="2592" y="2112"/>
              <a:ext cx="0" cy="647"/>
            </a:xfrm>
            <a:prstGeom prst="line">
              <a:avLst/>
            </a:prstGeom>
            <a:noFill/>
            <a:ln w="38100">
              <a:solidFill>
                <a:srgbClr val="CC7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57" name="Group 100"/>
          <p:cNvGrpSpPr/>
          <p:nvPr/>
        </p:nvGrpSpPr>
        <p:grpSpPr bwMode="auto">
          <a:xfrm>
            <a:off x="2494280" y="6000878"/>
            <a:ext cx="7467600" cy="609600"/>
            <a:chOff x="624" y="2736"/>
            <a:chExt cx="4704" cy="384"/>
          </a:xfrm>
        </p:grpSpPr>
        <p:sp>
          <p:nvSpPr>
            <p:cNvPr id="58" name="Line 89"/>
            <p:cNvSpPr>
              <a:spLocks noChangeShapeType="1"/>
            </p:cNvSpPr>
            <p:nvPr/>
          </p:nvSpPr>
          <p:spPr bwMode="auto">
            <a:xfrm>
              <a:off x="624" y="2759"/>
              <a:ext cx="4701" cy="0"/>
            </a:xfrm>
            <a:prstGeom prst="line">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9" name="Rectangle 90"/>
            <p:cNvSpPr>
              <a:spLocks noChangeArrowheads="1"/>
            </p:cNvSpPr>
            <p:nvPr/>
          </p:nvSpPr>
          <p:spPr bwMode="auto">
            <a:xfrm>
              <a:off x="2496" y="2832"/>
              <a:ext cx="21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0</a:t>
              </a:r>
              <a:endParaRPr lang="en-US" altLang="zh-CN" sz="2800" b="1">
                <a:effectLst>
                  <a:outerShdw blurRad="38100" dist="38100" dir="2700000" algn="tl">
                    <a:srgbClr val="C0C0C0"/>
                  </a:outerShdw>
                </a:effectLst>
              </a:endParaRPr>
            </a:p>
          </p:txBody>
        </p:sp>
        <p:sp>
          <p:nvSpPr>
            <p:cNvPr id="60" name="Rectangle 91"/>
            <p:cNvSpPr>
              <a:spLocks noChangeArrowheads="1"/>
            </p:cNvSpPr>
            <p:nvPr/>
          </p:nvSpPr>
          <p:spPr bwMode="auto">
            <a:xfrm>
              <a:off x="3527" y="2832"/>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1</a:t>
              </a:r>
              <a:endParaRPr lang="en-US" altLang="zh-CN" sz="2800" b="1">
                <a:effectLst>
                  <a:outerShdw blurRad="38100" dist="38100" dir="2700000" algn="tl">
                    <a:srgbClr val="C0C0C0"/>
                  </a:outerShdw>
                </a:effectLst>
              </a:endParaRPr>
            </a:p>
          </p:txBody>
        </p:sp>
        <p:pic>
          <p:nvPicPr>
            <p:cNvPr id="61" name="Picture 92" descr="26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00" y="2736"/>
              <a:ext cx="96" cy="96"/>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98"/>
            <p:cNvSpPr>
              <a:spLocks noChangeArrowheads="1"/>
            </p:cNvSpPr>
            <p:nvPr/>
          </p:nvSpPr>
          <p:spPr bwMode="auto">
            <a:xfrm>
              <a:off x="4964" y="2759"/>
              <a:ext cx="36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E</a:t>
              </a:r>
              <a:r>
                <a:rPr lang="en-US" altLang="zh-CN" sz="2800" b="1" baseline="-25000">
                  <a:solidFill>
                    <a:srgbClr val="008000"/>
                  </a:solidFill>
                  <a:effectLst>
                    <a:outerShdw blurRad="38100" dist="38100" dir="2700000" algn="tl">
                      <a:srgbClr val="C0C0C0"/>
                    </a:outerShdw>
                  </a:effectLst>
                </a:rPr>
                <a:t>dM</a:t>
              </a:r>
              <a:endParaRPr lang="en-US" altLang="zh-CN" sz="2800" b="1">
                <a:solidFill>
                  <a:srgbClr val="008000"/>
                </a:solidFill>
                <a:effectLst>
                  <a:outerShdw blurRad="38100" dist="38100" dir="2700000" algn="tl">
                    <a:srgbClr val="C0C0C0"/>
                  </a:outerShdw>
                </a:effectLst>
              </a:endParaRPr>
            </a:p>
          </p:txBody>
        </p:sp>
        <p:pic>
          <p:nvPicPr>
            <p:cNvPr id="63" name="Picture 99" descr="26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4" y="2736"/>
              <a:ext cx="96" cy="96"/>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文本框 6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文本框 1"/>
          <p:cNvSpPr txBox="1"/>
          <p:nvPr/>
        </p:nvSpPr>
        <p:spPr>
          <a:xfrm>
            <a:off x="3426460" y="2219782"/>
            <a:ext cx="3638598" cy="1143839"/>
          </a:xfrm>
          <a:prstGeom prst="rect">
            <a:avLst/>
          </a:prstGeom>
          <a:noFill/>
        </p:spPr>
        <p:txBody>
          <a:bodyPr wrap="square" rtlCol="0">
            <a:spAutoFit/>
          </a:bodyPr>
          <a:lstStyle/>
          <a:p>
            <a:pPr>
              <a:lnSpc>
                <a:spcPct val="150000"/>
              </a:lnSpc>
            </a:pPr>
            <a:r>
              <a:rPr lang="zh-CN" altLang="en-US" sz="2400" b="1" dirty="0"/>
              <a:t>需求的收入</a:t>
            </a:r>
            <a:endParaRPr lang="en-US" altLang="zh-CN" sz="2400" b="1" dirty="0"/>
          </a:p>
          <a:p>
            <a:pPr>
              <a:lnSpc>
                <a:spcPct val="150000"/>
              </a:lnSpc>
            </a:pPr>
            <a:r>
              <a:rPr lang="zh-CN" altLang="en-US" sz="2400" b="1" dirty="0"/>
              <a:t>弹性系数</a:t>
            </a:r>
            <a:endParaRPr lang="zh-CN" altLang="en-US" sz="2400" b="1" dirty="0"/>
          </a:p>
        </p:txBody>
      </p:sp>
      <p:sp>
        <p:nvSpPr>
          <p:cNvPr id="3" name="文本框 2"/>
          <p:cNvSpPr txBox="1"/>
          <p:nvPr/>
        </p:nvSpPr>
        <p:spPr>
          <a:xfrm>
            <a:off x="5205778" y="2618168"/>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7" name="文本框 6"/>
          <p:cNvSpPr txBox="1"/>
          <p:nvPr/>
        </p:nvSpPr>
        <p:spPr>
          <a:xfrm>
            <a:off x="5615691" y="2466227"/>
            <a:ext cx="3064807" cy="461665"/>
          </a:xfrm>
          <a:prstGeom prst="rect">
            <a:avLst/>
          </a:prstGeom>
          <a:noFill/>
        </p:spPr>
        <p:txBody>
          <a:bodyPr wrap="square" rtlCol="0">
            <a:spAutoFit/>
          </a:bodyPr>
          <a:lstStyle/>
          <a:p>
            <a:r>
              <a:rPr lang="zh-CN" altLang="en-US" sz="2400" b="1" dirty="0"/>
              <a:t>需求量变动的百分比</a:t>
            </a:r>
            <a:endParaRPr lang="zh-CN" altLang="en-US" sz="2400" b="1" dirty="0"/>
          </a:p>
        </p:txBody>
      </p:sp>
      <p:cxnSp>
        <p:nvCxnSpPr>
          <p:cNvPr id="10" name="直接连接符 9"/>
          <p:cNvCxnSpPr/>
          <p:nvPr/>
        </p:nvCxnSpPr>
        <p:spPr>
          <a:xfrm>
            <a:off x="5624094" y="2927892"/>
            <a:ext cx="2881927" cy="0"/>
          </a:xfrm>
          <a:prstGeom prst="line">
            <a:avLst/>
          </a:prstGeom>
          <a:ln w="25400" cmpd="sng"/>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756958" y="2943960"/>
            <a:ext cx="2854960" cy="461665"/>
          </a:xfrm>
          <a:prstGeom prst="rect">
            <a:avLst/>
          </a:prstGeom>
          <a:noFill/>
        </p:spPr>
        <p:txBody>
          <a:bodyPr wrap="square" rtlCol="0">
            <a:spAutoFit/>
          </a:bodyPr>
          <a:lstStyle/>
          <a:p>
            <a:r>
              <a:rPr lang="zh-CN" altLang="en-US" sz="2400" b="1" dirty="0"/>
              <a:t>收入变动的百分比</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67778"/>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其他价格弹性</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10" name="Rectangle 3"/>
          <p:cNvSpPr>
            <a:spLocks noChangeArrowheads="1"/>
          </p:cNvSpPr>
          <p:nvPr/>
        </p:nvSpPr>
        <p:spPr bwMode="auto">
          <a:xfrm>
            <a:off x="3083560" y="863600"/>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3200" b="1" dirty="0">
              <a:effectLst>
                <a:outerShdw blurRad="38100" dist="38100" dir="2700000" algn="tl">
                  <a:srgbClr val="C0C0C0"/>
                </a:outerShdw>
              </a:effectLst>
              <a:ea typeface="华文新魏" pitchFamily="2" charset="-122"/>
            </a:endParaRPr>
          </a:p>
        </p:txBody>
      </p:sp>
      <p:sp>
        <p:nvSpPr>
          <p:cNvPr id="14" name="Rectangle 5"/>
          <p:cNvSpPr>
            <a:spLocks noChangeArrowheads="1"/>
          </p:cNvSpPr>
          <p:nvPr/>
        </p:nvSpPr>
        <p:spPr bwMode="auto">
          <a:xfrm>
            <a:off x="1385522" y="1378348"/>
            <a:ext cx="9476740" cy="896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400" b="1" dirty="0">
                <a:solidFill>
                  <a:srgbClr val="336600"/>
                </a:solidFill>
                <a:effectLst>
                  <a:outerShdw blurRad="38100" dist="38100" dir="2700000" algn="tl">
                    <a:srgbClr val="C0C0C0"/>
                  </a:outerShdw>
                </a:effectLst>
                <a:ea typeface="楷体_GB2312" pitchFamily="49" charset="-122"/>
              </a:rPr>
              <a:t>        </a:t>
            </a:r>
            <a:r>
              <a:rPr lang="zh-CN" altLang="en-US" sz="2400" b="1" dirty="0">
                <a:solidFill>
                  <a:srgbClr val="336600"/>
                </a:solidFill>
                <a:latin typeface="微软雅黑" pitchFamily="34" charset="-122"/>
                <a:ea typeface="微软雅黑" pitchFamily="34" charset="-122"/>
              </a:rPr>
              <a:t>需求的交叉价格弹性：一种商品的需求量对另一种商品价格</a:t>
            </a:r>
            <a:endParaRPr lang="en-US" altLang="zh-CN" sz="2400" b="1" dirty="0">
              <a:solidFill>
                <a:srgbClr val="336600"/>
              </a:solidFill>
              <a:latin typeface="微软雅黑" pitchFamily="34" charset="-122"/>
              <a:ea typeface="微软雅黑" pitchFamily="34" charset="-122"/>
            </a:endParaRPr>
          </a:p>
          <a:p>
            <a:pPr>
              <a:lnSpc>
                <a:spcPct val="150000"/>
              </a:lnSpc>
            </a:pPr>
            <a:r>
              <a:rPr lang="zh-CN" altLang="en-US" sz="2400" b="1" dirty="0">
                <a:solidFill>
                  <a:srgbClr val="336600"/>
                </a:solidFill>
                <a:latin typeface="微软雅黑" pitchFamily="34" charset="-122"/>
                <a:ea typeface="微软雅黑" pitchFamily="34" charset="-122"/>
              </a:rPr>
              <a:t>相对变动的反应</a:t>
            </a:r>
            <a:r>
              <a:rPr lang="zh-CN" altLang="en-US" sz="2400" b="1" dirty="0" smtClean="0">
                <a:solidFill>
                  <a:srgbClr val="336600"/>
                </a:solidFill>
                <a:latin typeface="微软雅黑" pitchFamily="34" charset="-122"/>
                <a:ea typeface="微软雅黑" pitchFamily="34" charset="-122"/>
              </a:rPr>
              <a:t>程度。</a:t>
            </a:r>
            <a:endParaRPr lang="zh-CN" altLang="en-US" sz="2400" b="1" dirty="0">
              <a:solidFill>
                <a:srgbClr val="336600"/>
              </a:solidFill>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15" name="Rectangle 6"/>
              <p:cNvSpPr>
                <a:spLocks noChangeArrowheads="1"/>
              </p:cNvSpPr>
              <p:nvPr/>
            </p:nvSpPr>
            <p:spPr bwMode="auto">
              <a:xfrm>
                <a:off x="49409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5" name="Rectangle 6"/>
              <p:cNvSpPr>
                <a:spLocks noRot="1" noChangeAspect="1" noMove="1" noResize="1" noEditPoints="1" noAdjustHandles="1" noChangeArrowheads="1" noChangeShapeType="1" noTextEdit="1"/>
              </p:cNvSpPr>
              <p:nvPr/>
            </p:nvSpPr>
            <p:spPr bwMode="auto">
              <a:xfrm>
                <a:off x="4940959" y="4652505"/>
                <a:ext cx="457200" cy="381000"/>
              </a:xfrm>
              <a:prstGeom prst="rect">
                <a:avLst/>
              </a:prstGeom>
              <a:blipFill rotWithShape="1">
                <a:blip r:embed="rId1" cstate="print"/>
                <a:stretch>
                  <a:fillRect l="-4000"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16" name="Line 7"/>
          <p:cNvSpPr>
            <a:spLocks noChangeShapeType="1"/>
          </p:cNvSpPr>
          <p:nvPr/>
        </p:nvSpPr>
        <p:spPr bwMode="auto">
          <a:xfrm flipH="1">
            <a:off x="5321959" y="4652505"/>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17" name="Rectangle 8"/>
              <p:cNvSpPr>
                <a:spLocks noChangeArrowheads="1"/>
              </p:cNvSpPr>
              <p:nvPr/>
            </p:nvSpPr>
            <p:spPr bwMode="auto">
              <a:xfrm>
                <a:off x="54743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7" name="Rectangle 8"/>
              <p:cNvSpPr>
                <a:spLocks noRot="1" noChangeAspect="1" noMove="1" noResize="1" noEditPoints="1" noAdjustHandles="1" noChangeArrowheads="1" noChangeShapeType="1" noTextEdit="1"/>
              </p:cNvSpPr>
              <p:nvPr/>
            </p:nvSpPr>
            <p:spPr bwMode="auto">
              <a:xfrm>
                <a:off x="5474359" y="4652505"/>
                <a:ext cx="457200" cy="381000"/>
              </a:xfrm>
              <a:prstGeom prst="rect">
                <a:avLst/>
              </a:prstGeom>
              <a:blipFill rotWithShape="1">
                <a:blip r:embed="rId2" cstate="print"/>
                <a:stretch>
                  <a:fillRect l="-4000" r="-1333"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Rectangle 9"/>
              <p:cNvSpPr>
                <a:spLocks noChangeArrowheads="1"/>
              </p:cNvSpPr>
              <p:nvPr/>
            </p:nvSpPr>
            <p:spPr bwMode="auto">
              <a:xfrm>
                <a:off x="66173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𝑨</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8" name="Rectangle 9"/>
              <p:cNvSpPr>
                <a:spLocks noRot="1" noChangeAspect="1" noMove="1" noResize="1" noEditPoints="1" noAdjustHandles="1" noChangeArrowheads="1" noChangeShapeType="1" noTextEdit="1"/>
              </p:cNvSpPr>
              <p:nvPr/>
            </p:nvSpPr>
            <p:spPr bwMode="auto">
              <a:xfrm>
                <a:off x="6617359" y="4652505"/>
                <a:ext cx="457200" cy="381000"/>
              </a:xfrm>
              <a:prstGeom prst="rect">
                <a:avLst/>
              </a:prstGeom>
              <a:blipFill rotWithShape="1">
                <a:blip r:embed="rId3" cstate="print"/>
                <a:stretch>
                  <a:fillRect l="-4000"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Rectangle 10"/>
              <p:cNvSpPr>
                <a:spLocks noChangeArrowheads="1"/>
              </p:cNvSpPr>
              <p:nvPr/>
            </p:nvSpPr>
            <p:spPr bwMode="auto">
              <a:xfrm>
                <a:off x="75317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9" name="Rectangle 10"/>
              <p:cNvSpPr>
                <a:spLocks noRot="1" noChangeAspect="1" noMove="1" noResize="1" noEditPoints="1" noAdjustHandles="1" noChangeArrowheads="1" noChangeShapeType="1" noTextEdit="1"/>
              </p:cNvSpPr>
              <p:nvPr/>
            </p:nvSpPr>
            <p:spPr bwMode="auto">
              <a:xfrm>
                <a:off x="7531759" y="4652505"/>
                <a:ext cx="457200" cy="381000"/>
              </a:xfrm>
              <a:prstGeom prst="rect">
                <a:avLst/>
              </a:prstGeom>
              <a:blipFill rotWithShape="1">
                <a:blip r:embed="rId4" cstate="print"/>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2" name="Rectangle 13"/>
          <p:cNvSpPr>
            <a:spLocks noChangeArrowheads="1"/>
          </p:cNvSpPr>
          <p:nvPr/>
        </p:nvSpPr>
        <p:spPr bwMode="auto">
          <a:xfrm>
            <a:off x="39503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err="1">
                <a:solidFill>
                  <a:srgbClr val="008000"/>
                </a:solidFill>
                <a:effectLst>
                  <a:outerShdw blurRad="38100" dist="38100" dir="2700000" algn="tl">
                    <a:srgbClr val="C0C0C0"/>
                  </a:outerShdw>
                </a:effectLst>
              </a:rPr>
              <a:t>E</a:t>
            </a:r>
            <a:r>
              <a:rPr lang="en-US" altLang="zh-CN" b="1" baseline="-25000" dirty="0" err="1">
                <a:solidFill>
                  <a:srgbClr val="008000"/>
                </a:solidFill>
                <a:effectLst>
                  <a:outerShdw blurRad="38100" dist="38100" dir="2700000" algn="tl">
                    <a:srgbClr val="C0C0C0"/>
                  </a:outerShdw>
                </a:effectLst>
              </a:rPr>
              <a:t>c</a:t>
            </a:r>
            <a:endParaRPr lang="en-US" altLang="zh-CN" b="1" dirty="0">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44075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24" name="Line 15"/>
          <p:cNvSpPr>
            <a:spLocks noChangeShapeType="1"/>
          </p:cNvSpPr>
          <p:nvPr/>
        </p:nvSpPr>
        <p:spPr bwMode="auto">
          <a:xfrm>
            <a:off x="4712359" y="5109705"/>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25" name="Rectangle 16"/>
              <p:cNvSpPr>
                <a:spLocks noChangeArrowheads="1"/>
              </p:cNvSpPr>
              <p:nvPr/>
            </p:nvSpPr>
            <p:spPr bwMode="auto">
              <a:xfrm>
                <a:off x="49409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25" name="Rectangle 16"/>
              <p:cNvSpPr>
                <a:spLocks noRot="1" noChangeAspect="1" noMove="1" noResize="1" noEditPoints="1" noAdjustHandles="1" noChangeArrowheads="1" noChangeShapeType="1" noTextEdit="1"/>
              </p:cNvSpPr>
              <p:nvPr/>
            </p:nvSpPr>
            <p:spPr bwMode="auto">
              <a:xfrm>
                <a:off x="4940959" y="5185905"/>
                <a:ext cx="457200" cy="381000"/>
              </a:xfrm>
              <a:prstGeom prst="rect">
                <a:avLst/>
              </a:prstGeom>
              <a:blipFill rotWithShape="1">
                <a:blip r:embed="rId5" cstate="print"/>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6" name="Line 17"/>
          <p:cNvSpPr>
            <a:spLocks noChangeShapeType="1"/>
          </p:cNvSpPr>
          <p:nvPr/>
        </p:nvSpPr>
        <p:spPr bwMode="auto">
          <a:xfrm flipH="1">
            <a:off x="5321959" y="5185905"/>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27" name="Rectangle 18"/>
              <p:cNvSpPr>
                <a:spLocks noChangeArrowheads="1"/>
              </p:cNvSpPr>
              <p:nvPr/>
            </p:nvSpPr>
            <p:spPr bwMode="auto">
              <a:xfrm>
                <a:off x="54743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27" name="Rectangle 18"/>
              <p:cNvSpPr>
                <a:spLocks noRot="1" noChangeAspect="1" noMove="1" noResize="1" noEditPoints="1" noAdjustHandles="1" noChangeArrowheads="1" noChangeShapeType="1" noTextEdit="1"/>
              </p:cNvSpPr>
              <p:nvPr/>
            </p:nvSpPr>
            <p:spPr bwMode="auto">
              <a:xfrm>
                <a:off x="5474359" y="5185905"/>
                <a:ext cx="457200" cy="381000"/>
              </a:xfrm>
              <a:prstGeom prst="rect">
                <a:avLst/>
              </a:prstGeom>
              <a:blipFill rotWithShape="1">
                <a:blip r:embed="rId6" cstate="print"/>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8" name="Rectangle 19"/>
          <p:cNvSpPr>
            <a:spLocks noChangeArrowheads="1"/>
          </p:cNvSpPr>
          <p:nvPr/>
        </p:nvSpPr>
        <p:spPr bwMode="auto">
          <a:xfrm>
            <a:off x="60077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29" name="AutoShape 20"/>
          <p:cNvSpPr>
            <a:spLocks noChangeArrowheads="1"/>
          </p:cNvSpPr>
          <p:nvPr/>
        </p:nvSpPr>
        <p:spPr bwMode="auto">
          <a:xfrm>
            <a:off x="4788559" y="48049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0" name="AutoShape 21"/>
          <p:cNvSpPr>
            <a:spLocks noChangeArrowheads="1"/>
          </p:cNvSpPr>
          <p:nvPr/>
        </p:nvSpPr>
        <p:spPr bwMode="auto">
          <a:xfrm>
            <a:off x="4788559" y="53383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31" name="Rectangle 22"/>
              <p:cNvSpPr>
                <a:spLocks noChangeArrowheads="1"/>
              </p:cNvSpPr>
              <p:nvPr/>
            </p:nvSpPr>
            <p:spPr bwMode="auto">
              <a:xfrm>
                <a:off x="75317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31" name="Rectangle 22"/>
              <p:cNvSpPr>
                <a:spLocks noRot="1" noChangeAspect="1" noMove="1" noResize="1" noEditPoints="1" noAdjustHandles="1" noChangeArrowheads="1" noChangeShapeType="1" noTextEdit="1"/>
              </p:cNvSpPr>
              <p:nvPr/>
            </p:nvSpPr>
            <p:spPr bwMode="auto">
              <a:xfrm>
                <a:off x="7531759" y="5185905"/>
                <a:ext cx="457200" cy="381000"/>
              </a:xfrm>
              <a:prstGeom prst="rect">
                <a:avLst/>
              </a:prstGeom>
              <a:blipFill rotWithShape="1">
                <a:blip r:embed="rId7" cstate="print"/>
                <a:stretch>
                  <a:fillRect l="-4000" b="-1774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32" name="Line 23"/>
          <p:cNvSpPr>
            <a:spLocks noChangeShapeType="1"/>
          </p:cNvSpPr>
          <p:nvPr/>
        </p:nvSpPr>
        <p:spPr bwMode="auto">
          <a:xfrm>
            <a:off x="6388759" y="5109705"/>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33" name="Rectangle 24"/>
              <p:cNvSpPr>
                <a:spLocks noChangeArrowheads="1"/>
              </p:cNvSpPr>
              <p:nvPr/>
            </p:nvSpPr>
            <p:spPr bwMode="auto">
              <a:xfrm>
                <a:off x="66173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33" name="Rectangle 24"/>
              <p:cNvSpPr>
                <a:spLocks noRot="1" noChangeAspect="1" noMove="1" noResize="1" noEditPoints="1" noAdjustHandles="1" noChangeArrowheads="1" noChangeShapeType="1" noTextEdit="1"/>
              </p:cNvSpPr>
              <p:nvPr/>
            </p:nvSpPr>
            <p:spPr bwMode="auto">
              <a:xfrm>
                <a:off x="6617359" y="5185905"/>
                <a:ext cx="457200" cy="381000"/>
              </a:xfrm>
              <a:prstGeom prst="rect">
                <a:avLst/>
              </a:prstGeom>
              <a:blipFill rotWithShape="1">
                <a:blip r:embed="rId5" cstate="print"/>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34" name="AutoShape 25"/>
          <p:cNvSpPr>
            <a:spLocks noChangeArrowheads="1"/>
          </p:cNvSpPr>
          <p:nvPr/>
        </p:nvSpPr>
        <p:spPr bwMode="auto">
          <a:xfrm>
            <a:off x="6464959" y="48049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26"/>
          <p:cNvSpPr>
            <a:spLocks noChangeArrowheads="1"/>
          </p:cNvSpPr>
          <p:nvPr/>
        </p:nvSpPr>
        <p:spPr bwMode="auto">
          <a:xfrm>
            <a:off x="6464959" y="53383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Line 27"/>
          <p:cNvSpPr>
            <a:spLocks noChangeShapeType="1"/>
          </p:cNvSpPr>
          <p:nvPr/>
        </p:nvSpPr>
        <p:spPr bwMode="auto">
          <a:xfrm>
            <a:off x="7531759" y="5109705"/>
            <a:ext cx="533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28"/>
          <p:cNvSpPr>
            <a:spLocks noChangeArrowheads="1"/>
          </p:cNvSpPr>
          <p:nvPr/>
        </p:nvSpPr>
        <p:spPr bwMode="auto">
          <a:xfrm>
            <a:off x="7150759" y="4881105"/>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a:t>
            </a:r>
            <a:endParaRPr lang="en-US" altLang="zh-CN" b="1" dirty="0">
              <a:solidFill>
                <a:srgbClr val="008000"/>
              </a:solidFill>
              <a:effectLst>
                <a:outerShdw blurRad="38100" dist="38100" dir="2700000" algn="tl">
                  <a:srgbClr val="C0C0C0"/>
                </a:outerShdw>
              </a:effectLst>
            </a:endParaRPr>
          </a:p>
        </p:txBody>
      </p:sp>
      <p:sp>
        <p:nvSpPr>
          <p:cNvPr id="63" name="文本框 6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64" name="文本框 63"/>
          <p:cNvSpPr txBox="1"/>
          <p:nvPr/>
        </p:nvSpPr>
        <p:spPr>
          <a:xfrm>
            <a:off x="2321435" y="2893083"/>
            <a:ext cx="3638598" cy="1200329"/>
          </a:xfrm>
          <a:prstGeom prst="rect">
            <a:avLst/>
          </a:prstGeom>
          <a:noFill/>
        </p:spPr>
        <p:txBody>
          <a:bodyPr wrap="square" rtlCol="0">
            <a:spAutoFit/>
          </a:bodyPr>
          <a:lstStyle/>
          <a:p>
            <a:pPr>
              <a:lnSpc>
                <a:spcPct val="150000"/>
              </a:lnSpc>
            </a:pPr>
            <a:r>
              <a:rPr lang="zh-CN" altLang="en-US" sz="2400" b="1" dirty="0"/>
              <a:t>需求的交叉</a:t>
            </a:r>
            <a:endParaRPr lang="en-US" altLang="zh-CN" sz="2400" b="1" dirty="0"/>
          </a:p>
          <a:p>
            <a:pPr>
              <a:lnSpc>
                <a:spcPct val="150000"/>
              </a:lnSpc>
            </a:pPr>
            <a:r>
              <a:rPr lang="zh-CN" altLang="en-US" sz="2400" b="1" dirty="0"/>
              <a:t>价格弹性</a:t>
            </a:r>
            <a:endParaRPr lang="zh-CN" altLang="en-US" sz="2400" b="1" dirty="0"/>
          </a:p>
        </p:txBody>
      </p:sp>
      <p:sp>
        <p:nvSpPr>
          <p:cNvPr id="65" name="文本框 64"/>
          <p:cNvSpPr txBox="1"/>
          <p:nvPr/>
        </p:nvSpPr>
        <p:spPr>
          <a:xfrm>
            <a:off x="3950359" y="3342812"/>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66" name="文本框 65"/>
          <p:cNvSpPr txBox="1"/>
          <p:nvPr/>
        </p:nvSpPr>
        <p:spPr>
          <a:xfrm>
            <a:off x="5131459" y="3069922"/>
            <a:ext cx="3064807" cy="461665"/>
          </a:xfrm>
          <a:prstGeom prst="rect">
            <a:avLst/>
          </a:prstGeom>
          <a:noFill/>
        </p:spPr>
        <p:txBody>
          <a:bodyPr wrap="square" rtlCol="0">
            <a:spAutoFit/>
          </a:bodyPr>
          <a:lstStyle/>
          <a:p>
            <a:r>
              <a:rPr lang="zh-CN" altLang="en-US" sz="2400" b="1" dirty="0"/>
              <a:t>需求量变动的百分比</a:t>
            </a:r>
            <a:endParaRPr lang="zh-CN" altLang="en-US" sz="2400" b="1" dirty="0"/>
          </a:p>
        </p:txBody>
      </p:sp>
      <p:cxnSp>
        <p:nvCxnSpPr>
          <p:cNvPr id="67" name="直接连接符 66"/>
          <p:cNvCxnSpPr/>
          <p:nvPr/>
        </p:nvCxnSpPr>
        <p:spPr>
          <a:xfrm>
            <a:off x="4436032" y="3541230"/>
            <a:ext cx="4408907" cy="32414"/>
          </a:xfrm>
          <a:prstGeom prst="line">
            <a:avLst/>
          </a:prstGeom>
          <a:ln w="25400" cmpd="sng"/>
        </p:spPr>
        <p:style>
          <a:lnRef idx="1">
            <a:schemeClr val="dk1"/>
          </a:lnRef>
          <a:fillRef idx="0">
            <a:schemeClr val="dk1"/>
          </a:fillRef>
          <a:effectRef idx="0">
            <a:schemeClr val="dk1"/>
          </a:effectRef>
          <a:fontRef idx="minor">
            <a:schemeClr val="tx1"/>
          </a:fontRef>
        </p:style>
      </p:cxnSp>
      <p:sp>
        <p:nvSpPr>
          <p:cNvPr id="68" name="文本框 67"/>
          <p:cNvSpPr txBox="1"/>
          <p:nvPr/>
        </p:nvSpPr>
        <p:spPr>
          <a:xfrm>
            <a:off x="4425605" y="3557962"/>
            <a:ext cx="4535907" cy="461665"/>
          </a:xfrm>
          <a:prstGeom prst="rect">
            <a:avLst/>
          </a:prstGeom>
          <a:noFill/>
        </p:spPr>
        <p:txBody>
          <a:bodyPr wrap="square" rtlCol="0">
            <a:spAutoFit/>
          </a:bodyPr>
          <a:lstStyle/>
          <a:p>
            <a:r>
              <a:rPr lang="zh-CN" altLang="en-US" sz="2400" b="1" dirty="0"/>
              <a:t>相关商品价格变动变动的百分比</a:t>
            </a:r>
            <a:endParaRPr lang="zh-CN" altLang="en-US" sz="24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供给弹性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0" name="Rectangle 7"/>
          <p:cNvSpPr>
            <a:spLocks noChangeArrowheads="1"/>
          </p:cNvSpPr>
          <p:nvPr/>
        </p:nvSpPr>
        <p:spPr bwMode="auto">
          <a:xfrm>
            <a:off x="1564875" y="1357787"/>
            <a:ext cx="8647666" cy="772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400" b="1" dirty="0">
                <a:solidFill>
                  <a:srgbClr val="336600"/>
                </a:solidFill>
                <a:latin typeface="微软雅黑" pitchFamily="34" charset="-122"/>
                <a:ea typeface="微软雅黑" pitchFamily="34" charset="-122"/>
              </a:rPr>
              <a:t>供给弹性：一种商品的供给量对其价格相对变动的反应程度</a:t>
            </a:r>
            <a:endParaRPr lang="zh-CN" altLang="en-US" sz="2400" b="1" dirty="0">
              <a:solidFill>
                <a:srgbClr val="336600"/>
              </a:solidFill>
              <a:latin typeface="微软雅黑" pitchFamily="34" charset="-122"/>
              <a:ea typeface="微软雅黑" pitchFamily="34" charset="-122"/>
            </a:endParaRPr>
          </a:p>
        </p:txBody>
      </p:sp>
      <p:sp>
        <p:nvSpPr>
          <p:cNvPr id="62" name="Rectangle 10"/>
          <p:cNvSpPr>
            <a:spLocks noChangeArrowheads="1"/>
          </p:cNvSpPr>
          <p:nvPr/>
        </p:nvSpPr>
        <p:spPr bwMode="auto">
          <a:xfrm>
            <a:off x="37452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E</a:t>
            </a:r>
            <a:r>
              <a:rPr lang="en-US" altLang="zh-CN" sz="2800" b="1" baseline="-25000">
                <a:solidFill>
                  <a:srgbClr val="008000"/>
                </a:solidFill>
                <a:effectLst>
                  <a:outerShdw blurRad="38100" dist="38100" dir="2700000" algn="tl">
                    <a:srgbClr val="C0C0C0"/>
                  </a:outerShdw>
                </a:effectLst>
              </a:rPr>
              <a:t>S</a:t>
            </a:r>
            <a:endParaRPr lang="en-US" altLang="zh-CN" sz="2800" b="1">
              <a:solidFill>
                <a:srgbClr val="008000"/>
              </a:solidFill>
              <a:effectLst>
                <a:outerShdw blurRad="38100" dist="38100" dir="2700000" algn="tl">
                  <a:srgbClr val="C0C0C0"/>
                </a:outerShdw>
              </a:effectLst>
            </a:endParaRPr>
          </a:p>
        </p:txBody>
      </p:sp>
      <p:sp>
        <p:nvSpPr>
          <p:cNvPr id="63" name="Rectangle 11"/>
          <p:cNvSpPr>
            <a:spLocks noChangeArrowheads="1"/>
          </p:cNvSpPr>
          <p:nvPr/>
        </p:nvSpPr>
        <p:spPr bwMode="auto">
          <a:xfrm>
            <a:off x="41262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a:t>
            </a:r>
            <a:endParaRPr lang="en-US" altLang="zh-CN" sz="2800" b="1">
              <a:solidFill>
                <a:srgbClr val="008000"/>
              </a:solidFill>
              <a:effectLst>
                <a:outerShdw blurRad="38100" dist="38100" dir="2700000" algn="tl">
                  <a:srgbClr val="C0C0C0"/>
                </a:outerShdw>
              </a:effectLst>
            </a:endParaRPr>
          </a:p>
        </p:txBody>
      </p:sp>
      <p:sp>
        <p:nvSpPr>
          <p:cNvPr id="64" name="Rectangle 12"/>
          <p:cNvSpPr>
            <a:spLocks noChangeArrowheads="1"/>
          </p:cNvSpPr>
          <p:nvPr/>
        </p:nvSpPr>
        <p:spPr bwMode="auto">
          <a:xfrm>
            <a:off x="47358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65" name="Line 13"/>
          <p:cNvSpPr>
            <a:spLocks noChangeShapeType="1"/>
          </p:cNvSpPr>
          <p:nvPr/>
        </p:nvSpPr>
        <p:spPr bwMode="auto">
          <a:xfrm flipH="1">
            <a:off x="5116877" y="4287289"/>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6" name="Rectangle 14"/>
          <p:cNvSpPr>
            <a:spLocks noChangeArrowheads="1"/>
          </p:cNvSpPr>
          <p:nvPr/>
        </p:nvSpPr>
        <p:spPr bwMode="auto">
          <a:xfrm>
            <a:off x="52692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67" name="Line 15"/>
          <p:cNvSpPr>
            <a:spLocks noChangeShapeType="1"/>
          </p:cNvSpPr>
          <p:nvPr/>
        </p:nvSpPr>
        <p:spPr bwMode="auto">
          <a:xfrm>
            <a:off x="4507277" y="4744489"/>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16"/>
          <p:cNvSpPr>
            <a:spLocks noChangeArrowheads="1"/>
          </p:cNvSpPr>
          <p:nvPr/>
        </p:nvSpPr>
        <p:spPr bwMode="auto">
          <a:xfrm>
            <a:off x="47358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69" name="Line 17"/>
          <p:cNvSpPr>
            <a:spLocks noChangeShapeType="1"/>
          </p:cNvSpPr>
          <p:nvPr/>
        </p:nvSpPr>
        <p:spPr bwMode="auto">
          <a:xfrm flipH="1">
            <a:off x="5116877" y="4820689"/>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 name="Rectangle 18"/>
          <p:cNvSpPr>
            <a:spLocks noChangeArrowheads="1"/>
          </p:cNvSpPr>
          <p:nvPr/>
        </p:nvSpPr>
        <p:spPr bwMode="auto">
          <a:xfrm>
            <a:off x="52692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71" name="Rectangle 19"/>
          <p:cNvSpPr>
            <a:spLocks noChangeArrowheads="1"/>
          </p:cNvSpPr>
          <p:nvPr/>
        </p:nvSpPr>
        <p:spPr bwMode="auto">
          <a:xfrm>
            <a:off x="58788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a:t>
            </a:r>
            <a:endParaRPr lang="en-US" altLang="zh-CN" sz="2800" b="1">
              <a:solidFill>
                <a:srgbClr val="008000"/>
              </a:solidFill>
              <a:effectLst>
                <a:outerShdw blurRad="38100" dist="38100" dir="2700000" algn="tl">
                  <a:srgbClr val="C0C0C0"/>
                </a:outerShdw>
              </a:effectLst>
            </a:endParaRPr>
          </a:p>
        </p:txBody>
      </p:sp>
      <p:sp>
        <p:nvSpPr>
          <p:cNvPr id="72" name="AutoShape 21"/>
          <p:cNvSpPr>
            <a:spLocks noChangeArrowheads="1"/>
          </p:cNvSpPr>
          <p:nvPr/>
        </p:nvSpPr>
        <p:spPr bwMode="auto">
          <a:xfrm>
            <a:off x="4583477" y="44396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3" name="AutoShape 22"/>
          <p:cNvSpPr>
            <a:spLocks noChangeArrowheads="1"/>
          </p:cNvSpPr>
          <p:nvPr/>
        </p:nvSpPr>
        <p:spPr bwMode="auto">
          <a:xfrm>
            <a:off x="4583477" y="49730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4" name="Rectangle 23"/>
          <p:cNvSpPr>
            <a:spLocks noChangeArrowheads="1"/>
          </p:cNvSpPr>
          <p:nvPr/>
        </p:nvSpPr>
        <p:spPr bwMode="auto">
          <a:xfrm>
            <a:off x="65646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75" name="Rectangle 24"/>
          <p:cNvSpPr>
            <a:spLocks noChangeArrowheads="1"/>
          </p:cNvSpPr>
          <p:nvPr/>
        </p:nvSpPr>
        <p:spPr bwMode="auto">
          <a:xfrm>
            <a:off x="74790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76" name="Line 25"/>
          <p:cNvSpPr>
            <a:spLocks noChangeShapeType="1"/>
          </p:cNvSpPr>
          <p:nvPr/>
        </p:nvSpPr>
        <p:spPr bwMode="auto">
          <a:xfrm>
            <a:off x="6336077" y="4744489"/>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26"/>
          <p:cNvSpPr>
            <a:spLocks noChangeArrowheads="1"/>
          </p:cNvSpPr>
          <p:nvPr/>
        </p:nvSpPr>
        <p:spPr bwMode="auto">
          <a:xfrm>
            <a:off x="65646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78" name="Rectangle 27"/>
          <p:cNvSpPr>
            <a:spLocks noChangeArrowheads="1"/>
          </p:cNvSpPr>
          <p:nvPr/>
        </p:nvSpPr>
        <p:spPr bwMode="auto">
          <a:xfrm>
            <a:off x="74790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79" name="AutoShape 29"/>
          <p:cNvSpPr>
            <a:spLocks noChangeArrowheads="1"/>
          </p:cNvSpPr>
          <p:nvPr/>
        </p:nvSpPr>
        <p:spPr bwMode="auto">
          <a:xfrm>
            <a:off x="6412277" y="44396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80" name="AutoShape 30"/>
          <p:cNvSpPr>
            <a:spLocks noChangeArrowheads="1"/>
          </p:cNvSpPr>
          <p:nvPr/>
        </p:nvSpPr>
        <p:spPr bwMode="auto">
          <a:xfrm>
            <a:off x="6412277" y="49730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81" name="Line 31"/>
          <p:cNvSpPr>
            <a:spLocks noChangeShapeType="1"/>
          </p:cNvSpPr>
          <p:nvPr/>
        </p:nvSpPr>
        <p:spPr bwMode="auto">
          <a:xfrm>
            <a:off x="7402877" y="4744489"/>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2" name="Rectangle 32"/>
          <p:cNvSpPr>
            <a:spLocks noChangeArrowheads="1"/>
          </p:cNvSpPr>
          <p:nvPr/>
        </p:nvSpPr>
        <p:spPr bwMode="auto">
          <a:xfrm>
            <a:off x="7098077" y="4515889"/>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3200" b="1">
                <a:solidFill>
                  <a:srgbClr val="008000"/>
                </a:solidFill>
                <a:effectLst>
                  <a:outerShdw blurRad="38100" dist="38100" dir="2700000" algn="tl">
                    <a:srgbClr val="C0C0C0"/>
                  </a:outerShdw>
                </a:effectLst>
              </a:rPr>
              <a:t>.</a:t>
            </a:r>
            <a:endParaRPr lang="en-US" altLang="zh-CN" sz="3200" b="1">
              <a:solidFill>
                <a:srgbClr val="008000"/>
              </a:solidFill>
              <a:effectLst>
                <a:outerShdw blurRad="38100" dist="38100" dir="2700000" algn="tl">
                  <a:srgbClr val="C0C0C0"/>
                </a:outerShdw>
              </a:effectLst>
            </a:endParaRPr>
          </a:p>
        </p:txBody>
      </p:sp>
      <p:sp>
        <p:nvSpPr>
          <p:cNvPr id="45" name="文本框 44"/>
          <p:cNvSpPr txBox="1"/>
          <p:nvPr/>
        </p:nvSpPr>
        <p:spPr>
          <a:xfrm>
            <a:off x="3083230" y="2362543"/>
            <a:ext cx="3638598" cy="1135054"/>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供给的价格</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弹性系数</a:t>
            </a:r>
            <a:endParaRPr lang="zh-CN" altLang="en-US" sz="2400" dirty="0">
              <a:latin typeface="微软雅黑" pitchFamily="34" charset="-122"/>
              <a:ea typeface="微软雅黑" pitchFamily="34" charset="-122"/>
            </a:endParaRPr>
          </a:p>
        </p:txBody>
      </p:sp>
      <p:sp>
        <p:nvSpPr>
          <p:cNvPr id="46" name="文本框 45"/>
          <p:cNvSpPr txBox="1"/>
          <p:nvPr/>
        </p:nvSpPr>
        <p:spPr>
          <a:xfrm>
            <a:off x="4712154" y="2812272"/>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47" name="文本框 46"/>
          <p:cNvSpPr txBox="1"/>
          <p:nvPr/>
        </p:nvSpPr>
        <p:spPr>
          <a:xfrm>
            <a:off x="5232882" y="2499737"/>
            <a:ext cx="3064807"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供给量变动的百分比</a:t>
            </a:r>
            <a:endParaRPr lang="zh-CN" altLang="en-US" sz="2400" dirty="0">
              <a:latin typeface="微软雅黑" pitchFamily="34" charset="-122"/>
              <a:ea typeface="微软雅黑" pitchFamily="34" charset="-122"/>
            </a:endParaRPr>
          </a:p>
        </p:txBody>
      </p:sp>
      <p:cxnSp>
        <p:nvCxnSpPr>
          <p:cNvPr id="48" name="直接连接符 47"/>
          <p:cNvCxnSpPr/>
          <p:nvPr/>
        </p:nvCxnSpPr>
        <p:spPr>
          <a:xfrm>
            <a:off x="5269277" y="3000327"/>
            <a:ext cx="2884452" cy="5745"/>
          </a:xfrm>
          <a:prstGeom prst="line">
            <a:avLst/>
          </a:prstGeom>
          <a:ln w="25400" cmpd="sng"/>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5162519" y="3096801"/>
            <a:ext cx="4535907"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价格变动变动的百分比</a:t>
            </a:r>
            <a:endParaRPr lang="zh-CN" altLang="en-US" sz="2400" dirty="0">
              <a:latin typeface="微软雅黑" pitchFamily="34" charset="-122"/>
              <a:ea typeface="微软雅黑" pitchFamily="34" charset="-122"/>
            </a:endParaRPr>
          </a:p>
        </p:txBody>
      </p:sp>
      <p:sp>
        <p:nvSpPr>
          <p:cNvPr id="52" name="文本框 5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供给弹性</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14" name="Rectangle 101"/>
          <p:cNvSpPr>
            <a:spLocks noChangeArrowheads="1"/>
          </p:cNvSpPr>
          <p:nvPr/>
        </p:nvSpPr>
        <p:spPr bwMode="auto">
          <a:xfrm>
            <a:off x="2307722" y="2163905"/>
            <a:ext cx="2057400" cy="1524000"/>
          </a:xfrm>
          <a:prstGeom prst="rect">
            <a:avLst/>
          </a:prstGeom>
          <a:solidFill>
            <a:srgbClr val="E7ED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93"/>
          <p:cNvSpPr>
            <a:spLocks noChangeArrowheads="1"/>
          </p:cNvSpPr>
          <p:nvPr/>
        </p:nvSpPr>
        <p:spPr bwMode="auto">
          <a:xfrm>
            <a:off x="7407341" y="4282090"/>
            <a:ext cx="2057400" cy="1524000"/>
          </a:xfrm>
          <a:prstGeom prst="rect">
            <a:avLst/>
          </a:prstGeom>
          <a:solidFill>
            <a:srgbClr val="DCF4E8"/>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85"/>
          <p:cNvSpPr>
            <a:spLocks noChangeArrowheads="1"/>
          </p:cNvSpPr>
          <p:nvPr/>
        </p:nvSpPr>
        <p:spPr bwMode="auto">
          <a:xfrm>
            <a:off x="2301941" y="4297505"/>
            <a:ext cx="2057400" cy="1524000"/>
          </a:xfrm>
          <a:prstGeom prst="rect">
            <a:avLst/>
          </a:prstGeom>
          <a:solidFill>
            <a:srgbClr val="EFF7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77"/>
          <p:cNvSpPr>
            <a:spLocks noChangeArrowheads="1"/>
          </p:cNvSpPr>
          <p:nvPr/>
        </p:nvSpPr>
        <p:spPr bwMode="auto">
          <a:xfrm>
            <a:off x="4816541" y="4297505"/>
            <a:ext cx="2057400" cy="1524000"/>
          </a:xfrm>
          <a:prstGeom prst="rect">
            <a:avLst/>
          </a:prstGeom>
          <a:solidFill>
            <a:srgbClr val="EFFF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Rectangle 69"/>
          <p:cNvSpPr>
            <a:spLocks noChangeArrowheads="1"/>
          </p:cNvSpPr>
          <p:nvPr/>
        </p:nvSpPr>
        <p:spPr bwMode="auto">
          <a:xfrm>
            <a:off x="7407341" y="2163905"/>
            <a:ext cx="2057400" cy="1524000"/>
          </a:xfrm>
          <a:prstGeom prst="rect">
            <a:avLst/>
          </a:prstGeom>
          <a:solidFill>
            <a:srgbClr val="FFFFE1"/>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Line 57"/>
          <p:cNvSpPr>
            <a:spLocks noChangeShapeType="1"/>
          </p:cNvSpPr>
          <p:nvPr/>
        </p:nvSpPr>
        <p:spPr bwMode="auto">
          <a:xfrm flipV="1">
            <a:off x="7788341" y="22401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Line 58"/>
          <p:cNvSpPr>
            <a:spLocks noChangeShapeType="1"/>
          </p:cNvSpPr>
          <p:nvPr/>
        </p:nvSpPr>
        <p:spPr bwMode="auto">
          <a:xfrm>
            <a:off x="7788341" y="33815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Rectangle 59"/>
          <p:cNvSpPr>
            <a:spLocks noChangeArrowheads="1"/>
          </p:cNvSpPr>
          <p:nvPr/>
        </p:nvSpPr>
        <p:spPr bwMode="auto">
          <a:xfrm>
            <a:off x="7483541" y="2240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48" name="Rectangle 60"/>
          <p:cNvSpPr>
            <a:spLocks noChangeArrowheads="1"/>
          </p:cNvSpPr>
          <p:nvPr/>
        </p:nvSpPr>
        <p:spPr bwMode="auto">
          <a:xfrm>
            <a:off x="7559741" y="3383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49" name="Rectangle 61"/>
          <p:cNvSpPr>
            <a:spLocks noChangeArrowheads="1"/>
          </p:cNvSpPr>
          <p:nvPr/>
        </p:nvSpPr>
        <p:spPr bwMode="auto">
          <a:xfrm>
            <a:off x="9159941" y="33069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50" name="Freeform 68"/>
          <p:cNvSpPr/>
          <p:nvPr/>
        </p:nvSpPr>
        <p:spPr bwMode="auto">
          <a:xfrm rot="21283238">
            <a:off x="8016941" y="2544905"/>
            <a:ext cx="1143000" cy="531813"/>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33CC"/>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51" name="Rectangle 70"/>
          <p:cNvSpPr>
            <a:spLocks noChangeArrowheads="1"/>
          </p:cNvSpPr>
          <p:nvPr/>
        </p:nvSpPr>
        <p:spPr bwMode="auto">
          <a:xfrm>
            <a:off x="7407341" y="36879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0033CC"/>
                </a:solidFill>
                <a:effectLst>
                  <a:outerShdw blurRad="38100" dist="38100" dir="2700000" algn="tl">
                    <a:srgbClr val="C0C0C0"/>
                  </a:outerShdw>
                </a:effectLst>
                <a:ea typeface="华文新魏" pitchFamily="2" charset="-122"/>
              </a:rPr>
              <a:t>富有弹性</a:t>
            </a:r>
            <a:endParaRPr lang="zh-CN" altLang="en-US" b="1">
              <a:solidFill>
                <a:srgbClr val="0033CC"/>
              </a:solidFill>
              <a:effectLst>
                <a:outerShdw blurRad="38100" dist="38100" dir="2700000" algn="tl">
                  <a:srgbClr val="C0C0C0"/>
                </a:outerShdw>
              </a:effectLst>
              <a:ea typeface="华文新魏" pitchFamily="2" charset="-122"/>
            </a:endParaRPr>
          </a:p>
        </p:txBody>
      </p:sp>
      <p:sp>
        <p:nvSpPr>
          <p:cNvPr id="52" name="Line 71"/>
          <p:cNvSpPr>
            <a:spLocks noChangeShapeType="1"/>
          </p:cNvSpPr>
          <p:nvPr/>
        </p:nvSpPr>
        <p:spPr bwMode="auto">
          <a:xfrm flipV="1">
            <a:off x="51975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Line 72"/>
          <p:cNvSpPr>
            <a:spLocks noChangeShapeType="1"/>
          </p:cNvSpPr>
          <p:nvPr/>
        </p:nvSpPr>
        <p:spPr bwMode="auto">
          <a:xfrm>
            <a:off x="51975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Rectangle 73"/>
          <p:cNvSpPr>
            <a:spLocks noChangeArrowheads="1"/>
          </p:cNvSpPr>
          <p:nvPr/>
        </p:nvSpPr>
        <p:spPr bwMode="auto">
          <a:xfrm>
            <a:off x="48927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56" name="Rectangle 75"/>
          <p:cNvSpPr>
            <a:spLocks noChangeArrowheads="1"/>
          </p:cNvSpPr>
          <p:nvPr/>
        </p:nvSpPr>
        <p:spPr bwMode="auto">
          <a:xfrm>
            <a:off x="65691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57" name="Freeform 76"/>
          <p:cNvSpPr/>
          <p:nvPr/>
        </p:nvSpPr>
        <p:spPr bwMode="auto">
          <a:xfrm>
            <a:off x="5578541" y="4602305"/>
            <a:ext cx="782638" cy="742950"/>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8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78"/>
          <p:cNvSpPr>
            <a:spLocks noChangeArrowheads="1"/>
          </p:cNvSpPr>
          <p:nvPr/>
        </p:nvSpPr>
        <p:spPr bwMode="auto">
          <a:xfrm>
            <a:off x="48165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008000"/>
                </a:solidFill>
                <a:effectLst>
                  <a:outerShdw blurRad="38100" dist="38100" dir="2700000" algn="tl">
                    <a:srgbClr val="C0C0C0"/>
                  </a:outerShdw>
                </a:effectLst>
                <a:ea typeface="华文新魏" pitchFamily="2" charset="-122"/>
              </a:rPr>
              <a:t>缺乏弹性</a:t>
            </a:r>
            <a:endParaRPr lang="zh-CN" altLang="en-US" b="1">
              <a:solidFill>
                <a:srgbClr val="008000"/>
              </a:solidFill>
              <a:effectLst>
                <a:outerShdw blurRad="38100" dist="38100" dir="2700000" algn="tl">
                  <a:srgbClr val="C0C0C0"/>
                </a:outerShdw>
              </a:effectLst>
              <a:ea typeface="华文新魏" pitchFamily="2" charset="-122"/>
            </a:endParaRPr>
          </a:p>
        </p:txBody>
      </p:sp>
      <p:sp>
        <p:nvSpPr>
          <p:cNvPr id="59" name="Line 79"/>
          <p:cNvSpPr>
            <a:spLocks noChangeShapeType="1"/>
          </p:cNvSpPr>
          <p:nvPr/>
        </p:nvSpPr>
        <p:spPr bwMode="auto">
          <a:xfrm flipV="1">
            <a:off x="26829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0" name="Line 80"/>
          <p:cNvSpPr>
            <a:spLocks noChangeShapeType="1"/>
          </p:cNvSpPr>
          <p:nvPr/>
        </p:nvSpPr>
        <p:spPr bwMode="auto">
          <a:xfrm>
            <a:off x="26829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63" name="Rectangle 83"/>
          <p:cNvSpPr>
            <a:spLocks noChangeArrowheads="1"/>
          </p:cNvSpPr>
          <p:nvPr/>
        </p:nvSpPr>
        <p:spPr bwMode="auto">
          <a:xfrm>
            <a:off x="40545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64" name="Freeform 84"/>
          <p:cNvSpPr/>
          <p:nvPr/>
        </p:nvSpPr>
        <p:spPr bwMode="auto">
          <a:xfrm>
            <a:off x="3006791" y="4640405"/>
            <a:ext cx="838200" cy="704850"/>
          </a:xfrm>
          <a:custGeom>
            <a:avLst/>
            <a:gdLst>
              <a:gd name="T0" fmla="*/ 0 w 528"/>
              <a:gd name="T1" fmla="*/ 0 h 444"/>
              <a:gd name="T2" fmla="*/ 48 w 528"/>
              <a:gd name="T3" fmla="*/ 168 h 444"/>
              <a:gd name="T4" fmla="*/ 204 w 528"/>
              <a:gd name="T5" fmla="*/ 348 h 444"/>
              <a:gd name="T6" fmla="*/ 384 w 528"/>
              <a:gd name="T7" fmla="*/ 420 h 444"/>
              <a:gd name="T8" fmla="*/ 528 w 528"/>
              <a:gd name="T9" fmla="*/ 444 h 444"/>
            </a:gdLst>
            <a:ahLst/>
            <a:cxnLst>
              <a:cxn ang="0">
                <a:pos x="T0" y="T1"/>
              </a:cxn>
              <a:cxn ang="0">
                <a:pos x="T2" y="T3"/>
              </a:cxn>
              <a:cxn ang="0">
                <a:pos x="T4" y="T5"/>
              </a:cxn>
              <a:cxn ang="0">
                <a:pos x="T6" y="T7"/>
              </a:cxn>
              <a:cxn ang="0">
                <a:pos x="T8" y="T9"/>
              </a:cxn>
            </a:cxnLst>
            <a:rect l="0" t="0" r="r" b="b"/>
            <a:pathLst>
              <a:path w="528" h="444">
                <a:moveTo>
                  <a:pt x="0" y="0"/>
                </a:moveTo>
                <a:cubicBezTo>
                  <a:pt x="6" y="28"/>
                  <a:pt x="14" y="110"/>
                  <a:pt x="48" y="168"/>
                </a:cubicBezTo>
                <a:cubicBezTo>
                  <a:pt x="82" y="226"/>
                  <a:pt x="148" y="306"/>
                  <a:pt x="204" y="348"/>
                </a:cubicBezTo>
                <a:cubicBezTo>
                  <a:pt x="260" y="390"/>
                  <a:pt x="330" y="404"/>
                  <a:pt x="384" y="420"/>
                </a:cubicBezTo>
                <a:cubicBezTo>
                  <a:pt x="438" y="436"/>
                  <a:pt x="498" y="439"/>
                  <a:pt x="528" y="444"/>
                </a:cubicBezTo>
              </a:path>
            </a:pathLst>
          </a:custGeom>
          <a:noFill/>
          <a:ln w="38100" cap="flat" cmpd="sng">
            <a:solidFill>
              <a:srgbClr val="CC66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86"/>
          <p:cNvSpPr>
            <a:spLocks noChangeArrowheads="1"/>
          </p:cNvSpPr>
          <p:nvPr/>
        </p:nvSpPr>
        <p:spPr bwMode="auto">
          <a:xfrm>
            <a:off x="23019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a:solidFill>
                  <a:srgbClr val="CC6600"/>
                </a:solidFill>
                <a:effectLst>
                  <a:outerShdw blurRad="38100" dist="38100" dir="2700000" algn="tl">
                    <a:srgbClr val="C0C0C0"/>
                  </a:outerShdw>
                </a:effectLst>
                <a:ea typeface="华文新魏" pitchFamily="2" charset="-122"/>
              </a:rPr>
              <a:t>单一弹性</a:t>
            </a:r>
            <a:endParaRPr lang="zh-CN" altLang="en-US" b="1">
              <a:solidFill>
                <a:srgbClr val="CC6600"/>
              </a:solidFill>
              <a:effectLst>
                <a:outerShdw blurRad="38100" dist="38100" dir="2700000" algn="tl">
                  <a:srgbClr val="C0C0C0"/>
                </a:outerShdw>
              </a:effectLst>
              <a:ea typeface="华文新魏" pitchFamily="2" charset="-122"/>
            </a:endParaRPr>
          </a:p>
        </p:txBody>
      </p:sp>
      <p:sp>
        <p:nvSpPr>
          <p:cNvPr id="66" name="Line 87"/>
          <p:cNvSpPr>
            <a:spLocks noChangeShapeType="1"/>
          </p:cNvSpPr>
          <p:nvPr/>
        </p:nvSpPr>
        <p:spPr bwMode="auto">
          <a:xfrm flipV="1">
            <a:off x="7788341" y="4358290"/>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7" name="Line 88"/>
          <p:cNvSpPr>
            <a:spLocks noChangeShapeType="1"/>
          </p:cNvSpPr>
          <p:nvPr/>
        </p:nvSpPr>
        <p:spPr bwMode="auto">
          <a:xfrm>
            <a:off x="7788341" y="5499703"/>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89"/>
          <p:cNvSpPr>
            <a:spLocks noChangeArrowheads="1"/>
          </p:cNvSpPr>
          <p:nvPr/>
        </p:nvSpPr>
        <p:spPr bwMode="auto">
          <a:xfrm>
            <a:off x="7483541" y="4358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9" name="Rectangle 90"/>
          <p:cNvSpPr>
            <a:spLocks noChangeArrowheads="1"/>
          </p:cNvSpPr>
          <p:nvPr/>
        </p:nvSpPr>
        <p:spPr bwMode="auto">
          <a:xfrm>
            <a:off x="7559741" y="5501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70" name="Rectangle 91"/>
          <p:cNvSpPr>
            <a:spLocks noChangeArrowheads="1"/>
          </p:cNvSpPr>
          <p:nvPr/>
        </p:nvSpPr>
        <p:spPr bwMode="auto">
          <a:xfrm>
            <a:off x="4854816" y="2858822"/>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71" name="Rectangle 94"/>
          <p:cNvSpPr>
            <a:spLocks noChangeArrowheads="1"/>
          </p:cNvSpPr>
          <p:nvPr/>
        </p:nvSpPr>
        <p:spPr bwMode="auto">
          <a:xfrm>
            <a:off x="7407341" y="5806090"/>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a:solidFill>
                  <a:srgbClr val="FF9900"/>
                </a:solidFill>
                <a:effectLst>
                  <a:outerShdw blurRad="38100" dist="38100" dir="2700000" algn="tl">
                    <a:srgbClr val="C0C0C0"/>
                  </a:outerShdw>
                </a:effectLst>
                <a:ea typeface="华文新魏" pitchFamily="2" charset="-122"/>
              </a:rPr>
              <a:t>完全弹性</a:t>
            </a:r>
            <a:endParaRPr lang="zh-CN" altLang="en-US" b="1" dirty="0">
              <a:solidFill>
                <a:srgbClr val="FF9900"/>
              </a:solidFill>
              <a:effectLst>
                <a:outerShdw blurRad="38100" dist="38100" dir="2700000" algn="tl">
                  <a:srgbClr val="C0C0C0"/>
                </a:outerShdw>
              </a:effectLst>
              <a:ea typeface="华文新魏" pitchFamily="2" charset="-122"/>
            </a:endParaRPr>
          </a:p>
        </p:txBody>
      </p:sp>
      <p:sp>
        <p:nvSpPr>
          <p:cNvPr id="72" name="Line 95"/>
          <p:cNvSpPr>
            <a:spLocks noChangeShapeType="1"/>
          </p:cNvSpPr>
          <p:nvPr/>
        </p:nvSpPr>
        <p:spPr bwMode="auto">
          <a:xfrm>
            <a:off x="7788341" y="4988210"/>
            <a:ext cx="990600"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3" name="Line 96"/>
          <p:cNvSpPr>
            <a:spLocks noChangeShapeType="1"/>
          </p:cNvSpPr>
          <p:nvPr/>
        </p:nvSpPr>
        <p:spPr bwMode="auto">
          <a:xfrm flipV="1">
            <a:off x="2688722" y="22401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Line 97"/>
          <p:cNvSpPr>
            <a:spLocks noChangeShapeType="1"/>
          </p:cNvSpPr>
          <p:nvPr/>
        </p:nvSpPr>
        <p:spPr bwMode="auto">
          <a:xfrm>
            <a:off x="2688722" y="33815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5" name="Rectangle 98"/>
          <p:cNvSpPr>
            <a:spLocks noChangeArrowheads="1"/>
          </p:cNvSpPr>
          <p:nvPr/>
        </p:nvSpPr>
        <p:spPr bwMode="auto">
          <a:xfrm>
            <a:off x="2383922" y="2240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76" name="Rectangle 99"/>
          <p:cNvSpPr>
            <a:spLocks noChangeArrowheads="1"/>
          </p:cNvSpPr>
          <p:nvPr/>
        </p:nvSpPr>
        <p:spPr bwMode="auto">
          <a:xfrm>
            <a:off x="2460122" y="3383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77" name="Rectangle 100"/>
          <p:cNvSpPr>
            <a:spLocks noChangeArrowheads="1"/>
          </p:cNvSpPr>
          <p:nvPr/>
        </p:nvSpPr>
        <p:spPr bwMode="auto">
          <a:xfrm>
            <a:off x="4060322" y="33069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78" name="Rectangle 102"/>
          <p:cNvSpPr>
            <a:spLocks noChangeArrowheads="1"/>
          </p:cNvSpPr>
          <p:nvPr/>
        </p:nvSpPr>
        <p:spPr bwMode="auto">
          <a:xfrm>
            <a:off x="2301941" y="3667268"/>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a:solidFill>
                  <a:srgbClr val="CC00CC"/>
                </a:solidFill>
                <a:effectLst>
                  <a:outerShdw blurRad="38100" dist="38100" dir="2700000" algn="tl">
                    <a:srgbClr val="C0C0C0"/>
                  </a:outerShdw>
                </a:effectLst>
                <a:ea typeface="华文新魏" pitchFamily="2" charset="-122"/>
              </a:rPr>
              <a:t>完全无弹性</a:t>
            </a:r>
            <a:endParaRPr lang="zh-CN" altLang="en-US" b="1" dirty="0">
              <a:solidFill>
                <a:srgbClr val="CC00CC"/>
              </a:solidFill>
              <a:effectLst>
                <a:outerShdw blurRad="38100" dist="38100" dir="2700000" algn="tl">
                  <a:srgbClr val="C0C0C0"/>
                </a:outerShdw>
              </a:effectLst>
              <a:ea typeface="华文新魏" pitchFamily="2" charset="-122"/>
            </a:endParaRPr>
          </a:p>
        </p:txBody>
      </p:sp>
      <p:sp>
        <p:nvSpPr>
          <p:cNvPr id="79" name="Line 103"/>
          <p:cNvSpPr>
            <a:spLocks noChangeShapeType="1"/>
          </p:cNvSpPr>
          <p:nvPr/>
        </p:nvSpPr>
        <p:spPr bwMode="auto">
          <a:xfrm flipV="1">
            <a:off x="3184974" y="2468705"/>
            <a:ext cx="0" cy="900323"/>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0" name="Rectangle 107" descr="5%"/>
          <p:cNvSpPr>
            <a:spLocks noChangeArrowheads="1"/>
          </p:cNvSpPr>
          <p:nvPr/>
        </p:nvSpPr>
        <p:spPr bwMode="auto">
          <a:xfrm>
            <a:off x="4816541" y="2173022"/>
            <a:ext cx="2057400" cy="1905000"/>
          </a:xfrm>
          <a:prstGeom prst="rect">
            <a:avLst/>
          </a:prstGeom>
          <a:pattFill prst="pct5">
            <a:fgClr>
              <a:srgbClr val="FF9900"/>
            </a:fgClr>
            <a:bgClr>
              <a:schemeClr val="bg1"/>
            </a:bgClr>
          </a:patt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r>
              <a:rPr lang="zh-CN" altLang="en-US" sz="3600" b="1" dirty="0">
                <a:solidFill>
                  <a:srgbClr val="000099"/>
                </a:solidFill>
                <a:effectLst>
                  <a:outerShdw blurRad="38100" dist="38100" dir="2700000" algn="tl">
                    <a:srgbClr val="C0C0C0"/>
                  </a:outerShdw>
                </a:effectLst>
                <a:ea typeface="华文新魏" pitchFamily="2" charset="-122"/>
              </a:rPr>
              <a:t>五种类型</a:t>
            </a:r>
            <a:endParaRPr lang="zh-CN" altLang="en-US" sz="3600" b="1" dirty="0">
              <a:solidFill>
                <a:srgbClr val="000099"/>
              </a:solidFill>
              <a:effectLst>
                <a:outerShdw blurRad="38100" dist="38100" dir="2700000" algn="tl">
                  <a:srgbClr val="C0C0C0"/>
                </a:outerShdw>
              </a:effectLst>
              <a:ea typeface="华文新魏" pitchFamily="2" charset="-122"/>
            </a:endParaRPr>
          </a:p>
          <a:p>
            <a:pPr>
              <a:lnSpc>
                <a:spcPct val="70000"/>
              </a:lnSpc>
            </a:pPr>
            <a:endParaRPr lang="zh-CN" altLang="en-US" sz="3600" b="1" dirty="0">
              <a:effectLst>
                <a:outerShdw blurRad="38100" dist="38100" dir="2700000" algn="tl">
                  <a:srgbClr val="C0C0C0"/>
                </a:outerShdw>
              </a:effectLst>
              <a:ea typeface="华文新魏" pitchFamily="2" charset="-122"/>
            </a:endParaRPr>
          </a:p>
          <a:p>
            <a:pPr>
              <a:lnSpc>
                <a:spcPct val="70000"/>
              </a:lnSpc>
            </a:pPr>
            <a:r>
              <a:rPr lang="zh-CN" altLang="en-US" dirty="0">
                <a:effectLst>
                  <a:outerShdw blurRad="38100" dist="38100" dir="2700000" algn="tl">
                    <a:srgbClr val="C0C0C0"/>
                  </a:outerShdw>
                </a:effectLst>
              </a:rPr>
              <a:t>曲线倾斜度差异</a:t>
            </a:r>
            <a:endParaRPr lang="zh-CN" altLang="en-US" dirty="0">
              <a:effectLst>
                <a:outerShdw blurRad="38100" dist="38100" dir="2700000" algn="tl">
                  <a:srgbClr val="C0C0C0"/>
                </a:outerShdw>
              </a:effectLst>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2" name="文本框 1"/>
          <p:cNvSpPr txBox="1"/>
          <p:nvPr/>
        </p:nvSpPr>
        <p:spPr>
          <a:xfrm>
            <a:off x="1406543" y="1382357"/>
            <a:ext cx="7686657" cy="400110"/>
          </a:xfrm>
          <a:prstGeom prst="rect">
            <a:avLst/>
          </a:prstGeom>
          <a:noFill/>
          <a:ln>
            <a:solidFill>
              <a:schemeClr val="accent6">
                <a:lumMod val="60000"/>
                <a:lumOff val="40000"/>
              </a:schemeClr>
            </a:solidFill>
          </a:ln>
        </p:spPr>
        <p:txBody>
          <a:bodyPr wrap="square" rtlCol="0">
            <a:spAutoFit/>
          </a:bodyPr>
          <a:lstStyle/>
          <a:p>
            <a:r>
              <a:rPr lang="zh-CN" altLang="en-US" sz="2000" b="1" dirty="0">
                <a:solidFill>
                  <a:schemeClr val="accent5">
                    <a:lumMod val="75000"/>
                  </a:schemeClr>
                </a:solidFill>
                <a:latin typeface="微软雅黑" pitchFamily="34" charset="-122"/>
                <a:ea typeface="微软雅黑" pitchFamily="34" charset="-122"/>
              </a:rPr>
              <a:t>根据价格弹性系数的大小，可以把商品划分为五种类型</a:t>
            </a:r>
            <a:endParaRPr lang="zh-CN" altLang="en-US" sz="2000" b="1" dirty="0">
              <a:solidFill>
                <a:schemeClr val="accent5">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2052320" y="1662715"/>
            <a:ext cx="7965440" cy="10895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lgn="ctr">
              <a:defRPr/>
            </a:pPr>
            <a:r>
              <a:rPr lang="zh-CN" altLang="en-US" sz="4800" dirty="0">
                <a:solidFill>
                  <a:srgbClr val="FF0000"/>
                </a:solidFill>
                <a:effectLst/>
                <a:latin typeface="华文行楷" pitchFamily="2" charset="-122"/>
                <a:ea typeface="华文行楷" pitchFamily="2" charset="-122"/>
                <a:cs typeface="+mj-cs"/>
                <a:sym typeface="+mn-ea"/>
              </a:rPr>
              <a:t>第五节</a:t>
            </a:r>
            <a:r>
              <a:rPr lang="zh-CN" altLang="en-US" sz="4800" dirty="0">
                <a:solidFill>
                  <a:srgbClr val="FF0000"/>
                </a:solidFill>
                <a:effectLst/>
                <a:latin typeface="华文行楷" pitchFamily="2" charset="-122"/>
                <a:ea typeface="华文行楷" pitchFamily="2" charset="-122"/>
                <a:cs typeface="+mn-cs"/>
                <a:sym typeface="+mn-ea"/>
              </a:rPr>
              <a:t>   </a:t>
            </a:r>
            <a:r>
              <a:rPr lang="zh-CN" altLang="en-US" sz="4800" dirty="0">
                <a:solidFill>
                  <a:srgbClr val="FF0000"/>
                </a:solidFill>
                <a:effectLst/>
                <a:latin typeface="华文行楷" pitchFamily="2" charset="-122"/>
                <a:ea typeface="华文行楷" pitchFamily="2" charset="-122"/>
                <a:cs typeface="+mj-cs"/>
                <a:sym typeface="+mn-ea"/>
              </a:rPr>
              <a:t>供求分析的应用事例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供求分析的应用事例</a:t>
            </a:r>
            <a:endParaRPr lang="zh-CN" altLang="en-US" sz="2400" dirty="0">
              <a:solidFill>
                <a:schemeClr val="tx1"/>
              </a:solidFill>
              <a:latin typeface="微软雅黑" pitchFamily="34" charset="-122"/>
              <a:ea typeface="微软雅黑"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弹    性</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市场均衡</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    给</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需     求</a:t>
            </a:r>
            <a:endParaRPr lang="zh-CN" altLang="en-US" sz="2400" dirty="0">
              <a:solidFill>
                <a:schemeClr val="tx1"/>
              </a:solidFill>
              <a:latin typeface="微软雅黑" pitchFamily="34" charset="-122"/>
              <a:ea typeface="微软雅黑" pitchFamily="34" charset="-122"/>
            </a:endParaRPr>
          </a:p>
        </p:txBody>
      </p:sp>
      <p:pic>
        <p:nvPicPr>
          <p:cNvPr id="29" name="Picture 46" descr="130"/>
          <p:cNvPicPr>
            <a:picLocks noChangeAspect="1" noChangeArrowheads="1"/>
          </p:cNvPicPr>
          <p:nvPr/>
        </p:nvPicPr>
        <p:blipFill>
          <a:blip r:embed="rId1"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3758059"/>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6151876" y="39865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a:effectLst>
                  <a:outerShdw blurRad="38100" dist="38100" dir="2700000" algn="tl">
                    <a:srgbClr val="C0C0C0"/>
                  </a:outerShdw>
                </a:effectLst>
              </a:rPr>
              <a:t>均衡的含义</a:t>
            </a:r>
            <a:endParaRPr lang="zh-CN" altLang="en-US" sz="1800" b="1">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6151876" y="44437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a:effectLst>
                  <a:outerShdw blurRad="38100" dist="38100" dir="2700000" algn="tl">
                    <a:srgbClr val="C0C0C0"/>
                  </a:outerShdw>
                </a:effectLst>
              </a:rPr>
              <a:t>均衡价格和均衡数量</a:t>
            </a:r>
            <a:endParaRPr lang="zh-CN" altLang="en-US" sz="1800" b="1">
              <a:effectLst>
                <a:outerShdw blurRad="38100" dist="38100" dir="2700000" algn="tl">
                  <a:srgbClr val="C0C0C0"/>
                </a:outerShdw>
              </a:effectLst>
            </a:endParaRPr>
          </a:p>
        </p:txBody>
      </p:sp>
      <p:sp>
        <p:nvSpPr>
          <p:cNvPr id="31" name="Rectangle 10" descr="浅色上对角线"/>
          <p:cNvSpPr>
            <a:spLocks noChangeArrowheads="1"/>
          </p:cNvSpPr>
          <p:nvPr/>
        </p:nvSpPr>
        <p:spPr bwMode="auto">
          <a:xfrm>
            <a:off x="6151876" y="49009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a:effectLst>
                  <a:outerShdw blurRad="38100" dist="38100" dir="2700000" algn="tl">
                    <a:srgbClr val="C0C0C0"/>
                  </a:outerShdw>
                </a:effectLst>
              </a:rPr>
              <a:t>市场均衡的变动</a:t>
            </a:r>
            <a:endParaRPr lang="zh-CN" altLang="en-US" sz="1800" b="1" dirty="0">
              <a:effectLst>
                <a:outerShdw blurRad="38100" dist="38100" dir="2700000" algn="tl">
                  <a:srgbClr val="C0C0C0"/>
                </a:outerShdw>
              </a:effectLst>
            </a:endParaRPr>
          </a:p>
        </p:txBody>
      </p:sp>
      <p:pic>
        <p:nvPicPr>
          <p:cNvPr id="32" name="Picture 43"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06272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4"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51992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5"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97712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47">
            <a:hlinkClick r:id="" action="ppaction://noaction" highlightClick="1"/>
            <a:hlinkHover r:id="rId3" action="ppaction://hlinksldjump"/>
          </p:cNvPr>
          <p:cNvSpPr>
            <a:spLocks noChangeArrowheads="1"/>
          </p:cNvSpPr>
          <p:nvPr/>
        </p:nvSpPr>
        <p:spPr bwMode="auto">
          <a:xfrm>
            <a:off x="8818876" y="41389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48">
            <a:hlinkClick r:id="" action="ppaction://noaction" highlightClick="1"/>
            <a:hlinkHover r:id="" action="ppaction://noaction"/>
          </p:cNvPr>
          <p:cNvSpPr>
            <a:spLocks noChangeArrowheads="1"/>
          </p:cNvSpPr>
          <p:nvPr/>
        </p:nvSpPr>
        <p:spPr bwMode="auto">
          <a:xfrm>
            <a:off x="8818876" y="45199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49">
            <a:hlinkClick r:id="" action="ppaction://noaction" highlightClick="1"/>
            <a:hlinkHover r:id="rId4" action="ppaction://hlinksldjump"/>
          </p:cNvPr>
          <p:cNvSpPr>
            <a:spLocks noChangeArrowheads="1"/>
          </p:cNvSpPr>
          <p:nvPr/>
        </p:nvSpPr>
        <p:spPr bwMode="auto">
          <a:xfrm>
            <a:off x="8818876" y="49771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1" name="文本框 20"/>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22" name="文本框 2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支持价格和限制价格</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10" name="Line 3"/>
          <p:cNvSpPr>
            <a:spLocks noChangeShapeType="1"/>
          </p:cNvSpPr>
          <p:nvPr/>
        </p:nvSpPr>
        <p:spPr bwMode="auto">
          <a:xfrm flipV="1">
            <a:off x="5811520" y="2347458"/>
            <a:ext cx="3962400" cy="2667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Rectangle 4"/>
          <p:cNvSpPr>
            <a:spLocks noChangeArrowheads="1"/>
          </p:cNvSpPr>
          <p:nvPr/>
        </p:nvSpPr>
        <p:spPr bwMode="auto">
          <a:xfrm>
            <a:off x="9697720" y="24236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endParaRPr lang="en-US" altLang="zh-CN" sz="2800" b="1">
              <a:effectLst>
                <a:outerShdw blurRad="38100" dist="38100" dir="2700000" algn="tl">
                  <a:srgbClr val="C0C0C0"/>
                </a:outerShdw>
              </a:effectLst>
            </a:endParaRPr>
          </a:p>
        </p:txBody>
      </p:sp>
      <p:sp>
        <p:nvSpPr>
          <p:cNvPr id="15" name="Line 6"/>
          <p:cNvSpPr>
            <a:spLocks noChangeShapeType="1"/>
          </p:cNvSpPr>
          <p:nvPr/>
        </p:nvSpPr>
        <p:spPr bwMode="auto">
          <a:xfrm>
            <a:off x="6268720" y="2652258"/>
            <a:ext cx="3276600" cy="2133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 name="Rectangle 7"/>
          <p:cNvSpPr>
            <a:spLocks noChangeArrowheads="1"/>
          </p:cNvSpPr>
          <p:nvPr/>
        </p:nvSpPr>
        <p:spPr bwMode="auto">
          <a:xfrm>
            <a:off x="9697720" y="46334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pic>
        <p:nvPicPr>
          <p:cNvPr id="17" name="Picture 15"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6520" y="3566658"/>
            <a:ext cx="228600"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9"/>
          <p:cNvGrpSpPr/>
          <p:nvPr/>
        </p:nvGrpSpPr>
        <p:grpSpPr bwMode="auto">
          <a:xfrm>
            <a:off x="5049520" y="2042658"/>
            <a:ext cx="5334000" cy="3886200"/>
            <a:chOff x="1104" y="1680"/>
            <a:chExt cx="3360" cy="2448"/>
          </a:xfrm>
        </p:grpSpPr>
        <p:sp>
          <p:nvSpPr>
            <p:cNvPr id="19" name="Line 20"/>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Line 21"/>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 name="Rectangle 22"/>
            <p:cNvSpPr>
              <a:spLocks noChangeArrowheads="1"/>
            </p:cNvSpPr>
            <p:nvPr/>
          </p:nvSpPr>
          <p:spPr bwMode="auto">
            <a:xfrm>
              <a:off x="1104" y="168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22" name="Rectangle 23"/>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23" name="Rectangle 24"/>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grpSp>
      <p:sp>
        <p:nvSpPr>
          <p:cNvPr id="24" name="Rectangle 26"/>
          <p:cNvSpPr>
            <a:spLocks noChangeArrowheads="1"/>
          </p:cNvSpPr>
          <p:nvPr/>
        </p:nvSpPr>
        <p:spPr bwMode="auto">
          <a:xfrm>
            <a:off x="5049520" y="35666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0</a:t>
            </a:r>
            <a:endParaRPr lang="en-US" altLang="zh-CN" sz="2600" b="1">
              <a:effectLst>
                <a:outerShdw blurRad="38100" dist="38100" dir="2700000" algn="tl">
                  <a:srgbClr val="C0C0C0"/>
                </a:outerShdw>
              </a:effectLst>
            </a:endParaRPr>
          </a:p>
        </p:txBody>
      </p:sp>
      <p:sp>
        <p:nvSpPr>
          <p:cNvPr id="25" name="Line 27"/>
          <p:cNvSpPr>
            <a:spLocks noChangeShapeType="1"/>
          </p:cNvSpPr>
          <p:nvPr/>
        </p:nvSpPr>
        <p:spPr bwMode="auto">
          <a:xfrm>
            <a:off x="5506720" y="3719058"/>
            <a:ext cx="2286000" cy="0"/>
          </a:xfrm>
          <a:prstGeom prst="line">
            <a:avLst/>
          </a:prstGeom>
          <a:noFill/>
          <a:ln w="571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Line 29"/>
          <p:cNvSpPr>
            <a:spLocks noChangeShapeType="1"/>
          </p:cNvSpPr>
          <p:nvPr/>
        </p:nvSpPr>
        <p:spPr bwMode="auto">
          <a:xfrm>
            <a:off x="7868920" y="3871458"/>
            <a:ext cx="0" cy="1676400"/>
          </a:xfrm>
          <a:prstGeom prst="line">
            <a:avLst/>
          </a:prstGeom>
          <a:noFill/>
          <a:ln w="571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30"/>
          <p:cNvSpPr>
            <a:spLocks noChangeArrowheads="1"/>
          </p:cNvSpPr>
          <p:nvPr/>
        </p:nvSpPr>
        <p:spPr bwMode="auto">
          <a:xfrm>
            <a:off x="7716520" y="55478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Q</a:t>
            </a:r>
            <a:r>
              <a:rPr lang="en-US" altLang="zh-CN" sz="2600" b="1" baseline="-25000">
                <a:effectLst>
                  <a:outerShdw blurRad="38100" dist="38100" dir="2700000" algn="tl">
                    <a:srgbClr val="C0C0C0"/>
                  </a:outerShdw>
                </a:effectLst>
              </a:rPr>
              <a:t>0</a:t>
            </a:r>
            <a:endParaRPr lang="en-US" altLang="zh-CN" sz="2600" b="1">
              <a:effectLst>
                <a:outerShdw blurRad="38100" dist="38100" dir="2700000" algn="tl">
                  <a:srgbClr val="C0C0C0"/>
                </a:outerShdw>
              </a:effectLst>
            </a:endParaRPr>
          </a:p>
        </p:txBody>
      </p:sp>
      <p:grpSp>
        <p:nvGrpSpPr>
          <p:cNvPr id="28" name="Group 43"/>
          <p:cNvGrpSpPr/>
          <p:nvPr/>
        </p:nvGrpSpPr>
        <p:grpSpPr bwMode="auto">
          <a:xfrm>
            <a:off x="2763520" y="2728458"/>
            <a:ext cx="5867400" cy="533400"/>
            <a:chOff x="480" y="1632"/>
            <a:chExt cx="3696" cy="336"/>
          </a:xfrm>
        </p:grpSpPr>
        <p:sp>
          <p:nvSpPr>
            <p:cNvPr id="29" name="Rectangle 9"/>
            <p:cNvSpPr>
              <a:spLocks noChangeArrowheads="1"/>
            </p:cNvSpPr>
            <p:nvPr/>
          </p:nvSpPr>
          <p:spPr bwMode="auto">
            <a:xfrm>
              <a:off x="1920" y="17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0000FF"/>
                  </a:solidFill>
                </a:rPr>
                <a:t>P</a:t>
              </a:r>
              <a:r>
                <a:rPr lang="en-US" altLang="zh-CN" sz="2600" b="1" baseline="-25000">
                  <a:solidFill>
                    <a:srgbClr val="0000FF"/>
                  </a:solidFill>
                </a:rPr>
                <a:t>1</a:t>
              </a:r>
              <a:endParaRPr lang="en-US" altLang="zh-CN" sz="2600" b="1">
                <a:solidFill>
                  <a:srgbClr val="0000FF"/>
                </a:solidFill>
              </a:endParaRPr>
            </a:p>
          </p:txBody>
        </p:sp>
        <p:sp>
          <p:nvSpPr>
            <p:cNvPr id="30" name="Line 10"/>
            <p:cNvSpPr>
              <a:spLocks noChangeShapeType="1"/>
            </p:cNvSpPr>
            <p:nvPr/>
          </p:nvSpPr>
          <p:spPr bwMode="auto">
            <a:xfrm>
              <a:off x="2256" y="1872"/>
              <a:ext cx="1920" cy="0"/>
            </a:xfrm>
            <a:prstGeom prst="line">
              <a:avLst/>
            </a:prstGeom>
            <a:noFill/>
            <a:ln w="5715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31" name="AutoShape 39"/>
            <p:cNvCxnSpPr>
              <a:cxnSpLocks noChangeShapeType="1"/>
              <a:stCxn id="39" idx="2"/>
              <a:endCxn id="29" idx="1"/>
            </p:cNvCxnSpPr>
            <p:nvPr/>
          </p:nvCxnSpPr>
          <p:spPr bwMode="auto">
            <a:xfrm rot="16200000" flipH="1">
              <a:off x="1380" y="1332"/>
              <a:ext cx="240" cy="840"/>
            </a:xfrm>
            <a:prstGeom prst="bentConnector2">
              <a:avLst/>
            </a:prstGeom>
            <a:noFill/>
            <a:ln w="952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Line 42"/>
            <p:cNvSpPr>
              <a:spLocks noChangeShapeType="1"/>
            </p:cNvSpPr>
            <p:nvPr/>
          </p:nvSpPr>
          <p:spPr bwMode="auto">
            <a:xfrm>
              <a:off x="480" y="1632"/>
              <a:ext cx="1008"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3" name="Group 45"/>
          <p:cNvGrpSpPr/>
          <p:nvPr/>
        </p:nvGrpSpPr>
        <p:grpSpPr bwMode="auto">
          <a:xfrm>
            <a:off x="2839720" y="4328658"/>
            <a:ext cx="6324600" cy="609600"/>
            <a:chOff x="528" y="2640"/>
            <a:chExt cx="3984" cy="384"/>
          </a:xfrm>
        </p:grpSpPr>
        <p:sp>
          <p:nvSpPr>
            <p:cNvPr id="34" name="Rectangle 17"/>
            <p:cNvSpPr>
              <a:spLocks noChangeArrowheads="1"/>
            </p:cNvSpPr>
            <p:nvPr/>
          </p:nvSpPr>
          <p:spPr bwMode="auto">
            <a:xfrm>
              <a:off x="1920"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CC0000"/>
                  </a:solidFill>
                </a:rPr>
                <a:t>P</a:t>
              </a:r>
              <a:r>
                <a:rPr lang="en-US" altLang="zh-CN" sz="2600" b="1" baseline="-25000">
                  <a:solidFill>
                    <a:srgbClr val="CC0000"/>
                  </a:solidFill>
                </a:rPr>
                <a:t>2</a:t>
              </a:r>
              <a:endParaRPr lang="en-US" altLang="zh-CN" sz="2600" b="1">
                <a:solidFill>
                  <a:srgbClr val="CC0000"/>
                </a:solidFill>
              </a:endParaRPr>
            </a:p>
          </p:txBody>
        </p:sp>
        <p:sp>
          <p:nvSpPr>
            <p:cNvPr id="35" name="Line 18"/>
            <p:cNvSpPr>
              <a:spLocks noChangeShapeType="1"/>
            </p:cNvSpPr>
            <p:nvPr/>
          </p:nvSpPr>
          <p:spPr bwMode="auto">
            <a:xfrm>
              <a:off x="2208" y="2736"/>
              <a:ext cx="2304" cy="0"/>
            </a:xfrm>
            <a:prstGeom prst="line">
              <a:avLst/>
            </a:prstGeom>
            <a:noFill/>
            <a:ln w="57150" cap="rnd">
              <a:solidFill>
                <a:srgbClr val="CC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36" name="AutoShape 40"/>
            <p:cNvCxnSpPr>
              <a:cxnSpLocks noChangeShapeType="1"/>
              <a:stCxn id="42" idx="0"/>
              <a:endCxn id="34" idx="1"/>
            </p:cNvCxnSpPr>
            <p:nvPr/>
          </p:nvCxnSpPr>
          <p:spPr bwMode="auto">
            <a:xfrm rot="5400000" flipH="1" flipV="1">
              <a:off x="1419" y="2523"/>
              <a:ext cx="288" cy="713"/>
            </a:xfrm>
            <a:prstGeom prst="bentConnector2">
              <a:avLst/>
            </a:prstGeom>
            <a:noFill/>
            <a:ln w="9525">
              <a:solidFill>
                <a:srgbClr val="CC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Line 44"/>
            <p:cNvSpPr>
              <a:spLocks noChangeShapeType="1"/>
            </p:cNvSpPr>
            <p:nvPr/>
          </p:nvSpPr>
          <p:spPr bwMode="auto">
            <a:xfrm flipV="1">
              <a:off x="528" y="3024"/>
              <a:ext cx="1235" cy="0"/>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8" name="Group 49"/>
          <p:cNvGrpSpPr/>
          <p:nvPr/>
        </p:nvGrpSpPr>
        <p:grpSpPr bwMode="auto">
          <a:xfrm>
            <a:off x="2153920" y="1204458"/>
            <a:ext cx="2628901" cy="1524000"/>
            <a:chOff x="384" y="768"/>
            <a:chExt cx="1656" cy="960"/>
          </a:xfrm>
        </p:grpSpPr>
        <p:sp>
          <p:nvSpPr>
            <p:cNvPr id="39" name="Rectangle 35"/>
            <p:cNvSpPr>
              <a:spLocks noChangeArrowheads="1"/>
            </p:cNvSpPr>
            <p:nvPr/>
          </p:nvSpPr>
          <p:spPr bwMode="auto">
            <a:xfrm>
              <a:off x="696" y="768"/>
              <a:ext cx="1344"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r>
                <a:rPr lang="zh-CN" altLang="en-US" sz="1800" dirty="0">
                  <a:effectLst>
                    <a:outerShdw blurRad="38100" dist="38100" dir="2700000" algn="tl">
                      <a:srgbClr val="C0C0C0"/>
                    </a:outerShdw>
                  </a:effectLst>
                </a:rPr>
                <a:t>政府为扶持某一产品的生产而对该产品的价格规定一个</a:t>
              </a:r>
              <a:r>
                <a:rPr lang="zh-CN" altLang="en-US" sz="1800" dirty="0">
                  <a:solidFill>
                    <a:srgbClr val="0000FF"/>
                  </a:solidFill>
                  <a:effectLst>
                    <a:outerShdw blurRad="38100" dist="38100" dir="2700000" algn="tl">
                      <a:srgbClr val="C0C0C0"/>
                    </a:outerShdw>
                  </a:effectLst>
                </a:rPr>
                <a:t>高于</a:t>
              </a:r>
              <a:r>
                <a:rPr lang="zh-CN" altLang="en-US" sz="1800" dirty="0">
                  <a:effectLst>
                    <a:outerShdw blurRad="38100" dist="38100" dir="2700000" algn="tl">
                      <a:srgbClr val="C0C0C0"/>
                    </a:outerShdw>
                  </a:effectLst>
                </a:rPr>
                <a:t>市场均衡价格的</a:t>
              </a:r>
              <a:r>
                <a:rPr lang="zh-CN" altLang="en-US" sz="1800" dirty="0">
                  <a:solidFill>
                    <a:srgbClr val="0000FF"/>
                  </a:solidFill>
                  <a:effectLst>
                    <a:outerShdw blurRad="38100" dist="38100" dir="2700000" algn="tl">
                      <a:srgbClr val="C0C0C0"/>
                    </a:outerShdw>
                  </a:effectLst>
                </a:rPr>
                <a:t>最低价格</a:t>
              </a:r>
              <a:endParaRPr lang="zh-CN" altLang="en-US" sz="1800" dirty="0">
                <a:solidFill>
                  <a:srgbClr val="0000FF"/>
                </a:solidFill>
                <a:effectLst>
                  <a:outerShdw blurRad="38100" dist="38100" dir="2700000" algn="tl">
                    <a:srgbClr val="C0C0C0"/>
                  </a:outerShdw>
                </a:effectLst>
              </a:endParaRPr>
            </a:p>
          </p:txBody>
        </p:sp>
        <p:sp>
          <p:nvSpPr>
            <p:cNvPr id="40" name="Rectangle 46"/>
            <p:cNvSpPr>
              <a:spLocks noChangeArrowheads="1"/>
            </p:cNvSpPr>
            <p:nvPr/>
          </p:nvSpPr>
          <p:spPr bwMode="auto">
            <a:xfrm>
              <a:off x="384" y="768"/>
              <a:ext cx="288" cy="960"/>
            </a:xfrm>
            <a:prstGeom prst="rect">
              <a:avLst/>
            </a:prstGeom>
            <a:solidFill>
              <a:srgbClr val="F5F5F9"/>
            </a:solidFill>
            <a:ln w="31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effectLst>
                    <a:outerShdw blurRad="38100" dist="38100" dir="2700000" algn="tl">
                      <a:srgbClr val="C0C0C0"/>
                    </a:outerShdw>
                  </a:effectLst>
                  <a:ea typeface="华文新魏" pitchFamily="2" charset="-122"/>
                </a:rPr>
                <a:t>支持价格</a:t>
              </a:r>
              <a:endParaRPr lang="zh-CN" altLang="en-US" sz="2400" b="1" dirty="0">
                <a:solidFill>
                  <a:srgbClr val="FF0000"/>
                </a:solidFill>
                <a:effectLst>
                  <a:outerShdw blurRad="38100" dist="38100" dir="2700000" algn="tl">
                    <a:srgbClr val="C0C0C0"/>
                  </a:outerShdw>
                </a:effectLst>
                <a:ea typeface="华文新魏" pitchFamily="2" charset="-122"/>
              </a:endParaRPr>
            </a:p>
          </p:txBody>
        </p:sp>
      </p:grpSp>
      <p:grpSp>
        <p:nvGrpSpPr>
          <p:cNvPr id="41" name="Group 50"/>
          <p:cNvGrpSpPr/>
          <p:nvPr/>
        </p:nvGrpSpPr>
        <p:grpSpPr bwMode="auto">
          <a:xfrm>
            <a:off x="2230120" y="4936923"/>
            <a:ext cx="2798042" cy="1396274"/>
            <a:chOff x="432" y="3119"/>
            <a:chExt cx="1572" cy="1045"/>
          </a:xfrm>
        </p:grpSpPr>
        <p:sp>
          <p:nvSpPr>
            <p:cNvPr id="42" name="Rectangle 37"/>
            <p:cNvSpPr>
              <a:spLocks noChangeArrowheads="1"/>
            </p:cNvSpPr>
            <p:nvPr/>
          </p:nvSpPr>
          <p:spPr bwMode="auto">
            <a:xfrm>
              <a:off x="756" y="3120"/>
              <a:ext cx="1248"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46800" rIns="54000" bIns="46800" anchor="ctr"/>
            <a:lstStyle/>
            <a:p>
              <a:pPr algn="dist">
                <a:lnSpc>
                  <a:spcPct val="120000"/>
                </a:lnSpc>
              </a:pPr>
              <a:r>
                <a:rPr lang="zh-CN" altLang="en-US" sz="1800" dirty="0">
                  <a:effectLst>
                    <a:outerShdw blurRad="38100" dist="38100" dir="2700000" algn="tl">
                      <a:srgbClr val="C0C0C0"/>
                    </a:outerShdw>
                  </a:effectLst>
                </a:rPr>
                <a:t>政府为防止某种商品的市场定价</a:t>
              </a:r>
              <a:r>
                <a:rPr lang="zh-CN" altLang="en-US" dirty="0">
                  <a:effectLst>
                    <a:outerShdw blurRad="38100" dist="38100" dir="2700000" algn="tl">
                      <a:srgbClr val="C0C0C0"/>
                    </a:outerShdw>
                  </a:effectLst>
                </a:rPr>
                <a:t>过高</a:t>
              </a:r>
              <a:r>
                <a:rPr lang="zh-CN" altLang="en-US" sz="1800" dirty="0">
                  <a:effectLst>
                    <a:outerShdw blurRad="38100" dist="38100" dir="2700000" algn="tl">
                      <a:srgbClr val="C0C0C0"/>
                    </a:outerShdw>
                  </a:effectLst>
                </a:rPr>
                <a:t>而规定的</a:t>
              </a:r>
              <a:r>
                <a:rPr lang="zh-CN" altLang="en-US" sz="1800" dirty="0">
                  <a:solidFill>
                    <a:srgbClr val="CC0000"/>
                  </a:solidFill>
                  <a:effectLst>
                    <a:outerShdw blurRad="38100" dist="38100" dir="2700000" algn="tl">
                      <a:srgbClr val="C0C0C0"/>
                    </a:outerShdw>
                  </a:effectLst>
                </a:rPr>
                <a:t>低于</a:t>
              </a:r>
              <a:r>
                <a:rPr lang="zh-CN" altLang="en-US" sz="1800" dirty="0">
                  <a:effectLst>
                    <a:outerShdw blurRad="38100" dist="38100" dir="2700000" algn="tl">
                      <a:srgbClr val="C0C0C0"/>
                    </a:outerShdw>
                  </a:effectLst>
                </a:rPr>
                <a:t>市场均衡价格的</a:t>
              </a:r>
              <a:r>
                <a:rPr lang="zh-CN" altLang="en-US" sz="1800" dirty="0">
                  <a:solidFill>
                    <a:srgbClr val="CC0000"/>
                  </a:solidFill>
                  <a:effectLst>
                    <a:outerShdw blurRad="38100" dist="38100" dir="2700000" algn="tl">
                      <a:srgbClr val="C0C0C0"/>
                    </a:outerShdw>
                  </a:effectLst>
                </a:rPr>
                <a:t>最高价格</a:t>
              </a:r>
              <a:endParaRPr lang="zh-CN" altLang="en-US" sz="1800" dirty="0">
                <a:solidFill>
                  <a:srgbClr val="CC0000"/>
                </a:solidFill>
                <a:effectLst>
                  <a:outerShdw blurRad="38100" dist="38100" dir="2700000" algn="tl">
                    <a:srgbClr val="C0C0C0"/>
                  </a:outerShdw>
                </a:effectLst>
              </a:endParaRPr>
            </a:p>
          </p:txBody>
        </p:sp>
        <p:sp>
          <p:nvSpPr>
            <p:cNvPr id="43" name="Rectangle 48"/>
            <p:cNvSpPr>
              <a:spLocks noChangeArrowheads="1"/>
            </p:cNvSpPr>
            <p:nvPr/>
          </p:nvSpPr>
          <p:spPr bwMode="auto">
            <a:xfrm>
              <a:off x="432" y="3119"/>
              <a:ext cx="288" cy="1045"/>
            </a:xfrm>
            <a:prstGeom prst="rect">
              <a:avLst/>
            </a:prstGeom>
            <a:solidFill>
              <a:srgbClr val="F5F5F9"/>
            </a:solidFill>
            <a:ln w="31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0070C0"/>
                  </a:solidFill>
                  <a:effectLst>
                    <a:outerShdw blurRad="38100" dist="38100" dir="2700000" algn="tl">
                      <a:srgbClr val="C0C0C0"/>
                    </a:outerShdw>
                  </a:effectLst>
                  <a:ea typeface="华文新魏" pitchFamily="2" charset="-122"/>
                </a:rPr>
                <a:t>限制价格</a:t>
              </a:r>
              <a:endParaRPr lang="zh-CN" altLang="en-US" sz="2400" b="1" dirty="0">
                <a:solidFill>
                  <a:srgbClr val="0070C0"/>
                </a:solidFill>
                <a:effectLst>
                  <a:outerShdw blurRad="38100" dist="38100" dir="2700000" algn="tl">
                    <a:srgbClr val="C0C0C0"/>
                  </a:outerShdw>
                </a:effectLst>
                <a:ea typeface="华文新魏" pitchFamily="2" charset="-122"/>
              </a:endParaRPr>
            </a:p>
          </p:txBody>
        </p:sp>
      </p:grpSp>
      <p:sp>
        <p:nvSpPr>
          <p:cNvPr id="44" name="AutoShape 56" descr="5%">
            <a:hlinkClick r:id="" action="ppaction://noaction" highlightClick="1"/>
            <a:hlinkHover r:id="rId2" action="ppaction://hlinksldjump"/>
          </p:cNvPr>
          <p:cNvSpPr>
            <a:spLocks noChangeArrowheads="1"/>
          </p:cNvSpPr>
          <p:nvPr/>
        </p:nvSpPr>
        <p:spPr bwMode="auto">
          <a:xfrm>
            <a:off x="2827020" y="5916158"/>
            <a:ext cx="3352800" cy="609600"/>
          </a:xfrm>
          <a:prstGeom prst="actionButtonBlank">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zh-CN" altLang="en-US"/>
          </a:p>
        </p:txBody>
      </p:sp>
      <p:sp>
        <p:nvSpPr>
          <p:cNvPr id="48" name="文本框 4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税收效应分析</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39" name="Rectangle 35"/>
          <p:cNvSpPr>
            <a:spLocks noChangeArrowheads="1"/>
          </p:cNvSpPr>
          <p:nvPr/>
        </p:nvSpPr>
        <p:spPr bwMode="auto">
          <a:xfrm>
            <a:off x="2687320" y="1204458"/>
            <a:ext cx="18288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endParaRPr lang="zh-CN" altLang="en-US" sz="1800" dirty="0">
              <a:solidFill>
                <a:srgbClr val="0000FF"/>
              </a:solidFill>
              <a:effectLst>
                <a:outerShdw blurRad="38100" dist="38100" dir="2700000" algn="tl">
                  <a:srgbClr val="C0C0C0"/>
                </a:outerShdw>
              </a:effectLst>
            </a:endParaRPr>
          </a:p>
        </p:txBody>
      </p:sp>
      <p:sp>
        <p:nvSpPr>
          <p:cNvPr id="44" name="AutoShape 56" descr="5%">
            <a:hlinkClick r:id="" action="ppaction://noaction" highlightClick="1"/>
            <a:hlinkHover r:id="rId1" action="ppaction://hlinksldjump"/>
          </p:cNvPr>
          <p:cNvSpPr>
            <a:spLocks noChangeArrowheads="1"/>
          </p:cNvSpPr>
          <p:nvPr/>
        </p:nvSpPr>
        <p:spPr bwMode="auto">
          <a:xfrm>
            <a:off x="2349993" y="6386556"/>
            <a:ext cx="3352800" cy="609600"/>
          </a:xfrm>
          <a:prstGeom prst="actionButtonBlank">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zh-CN" altLang="en-US"/>
          </a:p>
        </p:txBody>
      </p:sp>
      <p:sp>
        <p:nvSpPr>
          <p:cNvPr id="150" name="Rectangle 110"/>
          <p:cNvSpPr>
            <a:spLocks noChangeArrowheads="1"/>
          </p:cNvSpPr>
          <p:nvPr/>
        </p:nvSpPr>
        <p:spPr bwMode="auto">
          <a:xfrm>
            <a:off x="1848602" y="1344158"/>
            <a:ext cx="2743200" cy="1295400"/>
          </a:xfrm>
          <a:prstGeom prst="rect">
            <a:avLst/>
          </a:prstGeom>
          <a:solidFill>
            <a:schemeClr val="bg1"/>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1" name="Line 2"/>
          <p:cNvSpPr>
            <a:spLocks noChangeShapeType="1"/>
          </p:cNvSpPr>
          <p:nvPr/>
        </p:nvSpPr>
        <p:spPr bwMode="auto">
          <a:xfrm flipV="1">
            <a:off x="2743175" y="4024356"/>
            <a:ext cx="1447800" cy="19050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2" name="Rectangle 3"/>
          <p:cNvSpPr>
            <a:spLocks noChangeArrowheads="1"/>
          </p:cNvSpPr>
          <p:nvPr/>
        </p:nvSpPr>
        <p:spPr bwMode="auto">
          <a:xfrm>
            <a:off x="4190975" y="37195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S</a:t>
            </a:r>
            <a:endParaRPr lang="en-US" altLang="zh-CN" b="1">
              <a:solidFill>
                <a:srgbClr val="009900"/>
              </a:solidFill>
              <a:effectLst>
                <a:outerShdw blurRad="38100" dist="38100" dir="2700000" algn="tl">
                  <a:srgbClr val="C0C0C0"/>
                </a:outerShdw>
              </a:effectLst>
            </a:endParaRPr>
          </a:p>
        </p:txBody>
      </p:sp>
      <p:sp>
        <p:nvSpPr>
          <p:cNvPr id="153" name="Line 4"/>
          <p:cNvSpPr>
            <a:spLocks noChangeShapeType="1"/>
          </p:cNvSpPr>
          <p:nvPr/>
        </p:nvSpPr>
        <p:spPr bwMode="auto">
          <a:xfrm>
            <a:off x="2590775" y="4252956"/>
            <a:ext cx="2133600" cy="12954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4" name="Rectangle 5"/>
          <p:cNvSpPr>
            <a:spLocks noChangeArrowheads="1"/>
          </p:cNvSpPr>
          <p:nvPr/>
        </p:nvSpPr>
        <p:spPr bwMode="auto">
          <a:xfrm>
            <a:off x="4800575" y="55483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endParaRPr lang="en-US" altLang="zh-CN" b="1">
              <a:solidFill>
                <a:srgbClr val="009900"/>
              </a:solidFill>
              <a:effectLst>
                <a:outerShdw blurRad="38100" dist="38100" dir="2700000" algn="tl">
                  <a:srgbClr val="C0C0C0"/>
                </a:outerShdw>
              </a:effectLst>
            </a:endParaRPr>
          </a:p>
        </p:txBody>
      </p:sp>
      <p:sp>
        <p:nvSpPr>
          <p:cNvPr id="155" name="Line 9"/>
          <p:cNvSpPr>
            <a:spLocks noChangeShapeType="1"/>
          </p:cNvSpPr>
          <p:nvPr/>
        </p:nvSpPr>
        <p:spPr bwMode="auto">
          <a:xfrm>
            <a:off x="2057375" y="6310356"/>
            <a:ext cx="3276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6" name="Rectangle 10"/>
          <p:cNvSpPr>
            <a:spLocks noChangeArrowheads="1"/>
          </p:cNvSpPr>
          <p:nvPr/>
        </p:nvSpPr>
        <p:spPr bwMode="auto">
          <a:xfrm>
            <a:off x="1600175" y="34909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P</a:t>
            </a:r>
            <a:endParaRPr lang="en-US" altLang="zh-CN" b="1">
              <a:effectLst>
                <a:outerShdw blurRad="38100" dist="38100" dir="2700000" algn="tl">
                  <a:srgbClr val="C0C0C0"/>
                </a:outerShdw>
              </a:effectLst>
            </a:endParaRPr>
          </a:p>
        </p:txBody>
      </p:sp>
      <p:sp>
        <p:nvSpPr>
          <p:cNvPr id="157" name="Rectangle 11"/>
          <p:cNvSpPr>
            <a:spLocks noChangeArrowheads="1"/>
          </p:cNvSpPr>
          <p:nvPr/>
        </p:nvSpPr>
        <p:spPr bwMode="auto">
          <a:xfrm>
            <a:off x="1676375" y="62341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158" name="Rectangle 12"/>
          <p:cNvSpPr>
            <a:spLocks noChangeArrowheads="1"/>
          </p:cNvSpPr>
          <p:nvPr/>
        </p:nvSpPr>
        <p:spPr bwMode="auto">
          <a:xfrm>
            <a:off x="4876775" y="63103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159" name="Rectangle 13"/>
          <p:cNvSpPr>
            <a:spLocks noChangeArrowheads="1"/>
          </p:cNvSpPr>
          <p:nvPr/>
        </p:nvSpPr>
        <p:spPr bwMode="auto">
          <a:xfrm>
            <a:off x="1676375" y="47101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P</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160" name="Line 14"/>
          <p:cNvSpPr>
            <a:spLocks noChangeShapeType="1"/>
          </p:cNvSpPr>
          <p:nvPr/>
        </p:nvSpPr>
        <p:spPr bwMode="auto">
          <a:xfrm>
            <a:off x="2057375" y="4862556"/>
            <a:ext cx="1524000" cy="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1" name="Line 15"/>
          <p:cNvSpPr>
            <a:spLocks noChangeShapeType="1"/>
          </p:cNvSpPr>
          <p:nvPr/>
        </p:nvSpPr>
        <p:spPr bwMode="auto">
          <a:xfrm>
            <a:off x="3581375" y="4862556"/>
            <a:ext cx="0" cy="144780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2" name="Rectangle 16"/>
          <p:cNvSpPr>
            <a:spLocks noChangeArrowheads="1"/>
          </p:cNvSpPr>
          <p:nvPr/>
        </p:nvSpPr>
        <p:spPr bwMode="auto">
          <a:xfrm>
            <a:off x="3505175" y="63103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Q</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163" name="Line 18"/>
          <p:cNvSpPr>
            <a:spLocks noChangeShapeType="1"/>
          </p:cNvSpPr>
          <p:nvPr/>
        </p:nvSpPr>
        <p:spPr bwMode="auto">
          <a:xfrm flipV="1">
            <a:off x="2438375" y="3719556"/>
            <a:ext cx="1447800" cy="19050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64" name="Group 35"/>
          <p:cNvGrpSpPr/>
          <p:nvPr/>
        </p:nvGrpSpPr>
        <p:grpSpPr bwMode="auto">
          <a:xfrm>
            <a:off x="1676375" y="4405356"/>
            <a:ext cx="1676400" cy="2209800"/>
            <a:chOff x="624" y="720"/>
            <a:chExt cx="1056" cy="1392"/>
          </a:xfrm>
        </p:grpSpPr>
        <p:sp>
          <p:nvSpPr>
            <p:cNvPr id="165" name="Rectangle 19"/>
            <p:cNvSpPr>
              <a:spLocks noChangeArrowheads="1"/>
            </p:cNvSpPr>
            <p:nvPr/>
          </p:nvSpPr>
          <p:spPr bwMode="auto">
            <a:xfrm>
              <a:off x="1488" y="19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Q</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66" name="Rectangle 21"/>
            <p:cNvSpPr>
              <a:spLocks noChangeArrowheads="1"/>
            </p:cNvSpPr>
            <p:nvPr/>
          </p:nvSpPr>
          <p:spPr bwMode="auto">
            <a:xfrm>
              <a:off x="624" y="7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67" name="Line 22"/>
            <p:cNvSpPr>
              <a:spLocks noChangeShapeType="1"/>
            </p:cNvSpPr>
            <p:nvPr/>
          </p:nvSpPr>
          <p:spPr bwMode="auto">
            <a:xfrm>
              <a:off x="864" y="864"/>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8" name="Line 25"/>
            <p:cNvSpPr>
              <a:spLocks noChangeShapeType="1"/>
            </p:cNvSpPr>
            <p:nvPr/>
          </p:nvSpPr>
          <p:spPr bwMode="auto">
            <a:xfrm>
              <a:off x="1584" y="864"/>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69" name="Group 36"/>
          <p:cNvGrpSpPr/>
          <p:nvPr/>
        </p:nvGrpSpPr>
        <p:grpSpPr bwMode="auto">
          <a:xfrm>
            <a:off x="1676375" y="5167356"/>
            <a:ext cx="1524000" cy="304800"/>
            <a:chOff x="624" y="1200"/>
            <a:chExt cx="960" cy="192"/>
          </a:xfrm>
        </p:grpSpPr>
        <p:sp>
          <p:nvSpPr>
            <p:cNvPr id="170" name="Rectangle 20"/>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171" name="Line 26"/>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172" name="Line 8"/>
          <p:cNvSpPr>
            <a:spLocks noChangeShapeType="1"/>
          </p:cNvSpPr>
          <p:nvPr/>
        </p:nvSpPr>
        <p:spPr bwMode="auto">
          <a:xfrm flipV="1">
            <a:off x="2057375" y="3414756"/>
            <a:ext cx="0" cy="29146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3" name="Line 30"/>
          <p:cNvSpPr>
            <a:spLocks noChangeShapeType="1"/>
          </p:cNvSpPr>
          <p:nvPr/>
        </p:nvSpPr>
        <p:spPr bwMode="auto">
          <a:xfrm>
            <a:off x="3200375" y="4633956"/>
            <a:ext cx="0" cy="2286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4" name="Line 31"/>
          <p:cNvSpPr>
            <a:spLocks noChangeShapeType="1"/>
          </p:cNvSpPr>
          <p:nvPr/>
        </p:nvSpPr>
        <p:spPr bwMode="auto">
          <a:xfrm>
            <a:off x="3200375" y="4862556"/>
            <a:ext cx="0" cy="4572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75" name="Group 34"/>
          <p:cNvGrpSpPr/>
          <p:nvPr/>
        </p:nvGrpSpPr>
        <p:grpSpPr bwMode="auto">
          <a:xfrm>
            <a:off x="3581375" y="3871956"/>
            <a:ext cx="228600" cy="609600"/>
            <a:chOff x="1824" y="384"/>
            <a:chExt cx="144" cy="384"/>
          </a:xfrm>
        </p:grpSpPr>
        <p:sp>
          <p:nvSpPr>
            <p:cNvPr id="176" name="Line 27"/>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7" name="Rectangle 3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grpSp>
      <p:sp>
        <p:nvSpPr>
          <p:cNvPr id="178" name="Line 49"/>
          <p:cNvSpPr>
            <a:spLocks noChangeShapeType="1"/>
          </p:cNvSpPr>
          <p:nvPr/>
        </p:nvSpPr>
        <p:spPr bwMode="auto">
          <a:xfrm flipV="1">
            <a:off x="6954000" y="1148608"/>
            <a:ext cx="1404056" cy="200068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79" name="Group 50"/>
          <p:cNvGrpSpPr/>
          <p:nvPr/>
        </p:nvGrpSpPr>
        <p:grpSpPr bwMode="auto">
          <a:xfrm>
            <a:off x="6649202" y="1191758"/>
            <a:ext cx="1676400" cy="2209800"/>
            <a:chOff x="624" y="720"/>
            <a:chExt cx="1056" cy="1392"/>
          </a:xfrm>
        </p:grpSpPr>
        <p:sp>
          <p:nvSpPr>
            <p:cNvPr id="180" name="Rectangle 51"/>
            <p:cNvSpPr>
              <a:spLocks noChangeArrowheads="1"/>
            </p:cNvSpPr>
            <p:nvPr/>
          </p:nvSpPr>
          <p:spPr bwMode="auto">
            <a:xfrm>
              <a:off x="1488" y="19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Q</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81" name="Rectangle 52"/>
            <p:cNvSpPr>
              <a:spLocks noChangeArrowheads="1"/>
            </p:cNvSpPr>
            <p:nvPr/>
          </p:nvSpPr>
          <p:spPr bwMode="auto">
            <a:xfrm>
              <a:off x="624" y="7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82" name="Line 53"/>
            <p:cNvSpPr>
              <a:spLocks noChangeShapeType="1"/>
            </p:cNvSpPr>
            <p:nvPr/>
          </p:nvSpPr>
          <p:spPr bwMode="auto">
            <a:xfrm>
              <a:off x="864" y="864"/>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83" name="Line 54"/>
            <p:cNvSpPr>
              <a:spLocks noChangeShapeType="1"/>
            </p:cNvSpPr>
            <p:nvPr/>
          </p:nvSpPr>
          <p:spPr bwMode="auto">
            <a:xfrm>
              <a:off x="1584" y="864"/>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84" name="Group 55"/>
          <p:cNvGrpSpPr/>
          <p:nvPr/>
        </p:nvGrpSpPr>
        <p:grpSpPr bwMode="auto">
          <a:xfrm>
            <a:off x="6649202" y="1953758"/>
            <a:ext cx="1524000" cy="304800"/>
            <a:chOff x="624" y="1200"/>
            <a:chExt cx="960" cy="192"/>
          </a:xfrm>
        </p:grpSpPr>
        <p:sp>
          <p:nvSpPr>
            <p:cNvPr id="185" name="Rectangle 56"/>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186" name="Line 57"/>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187" name="Line 59"/>
          <p:cNvSpPr>
            <a:spLocks noChangeShapeType="1"/>
          </p:cNvSpPr>
          <p:nvPr/>
        </p:nvSpPr>
        <p:spPr bwMode="auto">
          <a:xfrm>
            <a:off x="8173202" y="1420358"/>
            <a:ext cx="0" cy="3810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88" name="Line 60"/>
          <p:cNvSpPr>
            <a:spLocks noChangeShapeType="1"/>
          </p:cNvSpPr>
          <p:nvPr/>
        </p:nvSpPr>
        <p:spPr bwMode="auto">
          <a:xfrm>
            <a:off x="8173202" y="1801358"/>
            <a:ext cx="0" cy="3048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89" name="Group 61"/>
          <p:cNvGrpSpPr/>
          <p:nvPr/>
        </p:nvGrpSpPr>
        <p:grpSpPr bwMode="auto">
          <a:xfrm>
            <a:off x="8592302" y="1257766"/>
            <a:ext cx="228600" cy="609600"/>
            <a:chOff x="1824" y="384"/>
            <a:chExt cx="144" cy="384"/>
          </a:xfrm>
        </p:grpSpPr>
        <p:sp>
          <p:nvSpPr>
            <p:cNvPr id="190" name="Line 62"/>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1" name="Rectangle 6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grpSp>
      <p:sp>
        <p:nvSpPr>
          <p:cNvPr id="192" name="Line 66"/>
          <p:cNvSpPr>
            <a:spLocks noChangeShapeType="1"/>
          </p:cNvSpPr>
          <p:nvPr/>
        </p:nvSpPr>
        <p:spPr bwMode="auto">
          <a:xfrm flipV="1">
            <a:off x="7792202" y="3782558"/>
            <a:ext cx="762000" cy="20574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93" name="Group 96"/>
          <p:cNvGrpSpPr/>
          <p:nvPr/>
        </p:nvGrpSpPr>
        <p:grpSpPr bwMode="auto">
          <a:xfrm>
            <a:off x="6649202" y="4620758"/>
            <a:ext cx="1676400" cy="2209800"/>
            <a:chOff x="3072" y="2784"/>
            <a:chExt cx="1056" cy="1392"/>
          </a:xfrm>
        </p:grpSpPr>
        <p:sp>
          <p:nvSpPr>
            <p:cNvPr id="194" name="Line 70"/>
            <p:cNvSpPr>
              <a:spLocks noChangeShapeType="1"/>
            </p:cNvSpPr>
            <p:nvPr/>
          </p:nvSpPr>
          <p:spPr bwMode="auto">
            <a:xfrm>
              <a:off x="3312" y="2928"/>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5" name="Rectangle 68"/>
            <p:cNvSpPr>
              <a:spLocks noChangeArrowheads="1"/>
            </p:cNvSpPr>
            <p:nvPr/>
          </p:nvSpPr>
          <p:spPr bwMode="auto">
            <a:xfrm>
              <a:off x="393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Q</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96" name="Rectangle 69"/>
            <p:cNvSpPr>
              <a:spLocks noChangeArrowheads="1"/>
            </p:cNvSpPr>
            <p:nvPr/>
          </p:nvSpPr>
          <p:spPr bwMode="auto">
            <a:xfrm>
              <a:off x="3072" y="27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P</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97" name="Line 71"/>
            <p:cNvSpPr>
              <a:spLocks noChangeShapeType="1"/>
            </p:cNvSpPr>
            <p:nvPr/>
          </p:nvSpPr>
          <p:spPr bwMode="auto">
            <a:xfrm>
              <a:off x="4032" y="2928"/>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98" name="Group 72"/>
          <p:cNvGrpSpPr/>
          <p:nvPr/>
        </p:nvGrpSpPr>
        <p:grpSpPr bwMode="auto">
          <a:xfrm>
            <a:off x="6649202" y="5458958"/>
            <a:ext cx="1524000" cy="304800"/>
            <a:chOff x="624" y="1200"/>
            <a:chExt cx="960" cy="192"/>
          </a:xfrm>
        </p:grpSpPr>
        <p:sp>
          <p:nvSpPr>
            <p:cNvPr id="199" name="Rectangle 73"/>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200" name="Line 74"/>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201" name="Line 90"/>
          <p:cNvSpPr>
            <a:spLocks noChangeShapeType="1"/>
          </p:cNvSpPr>
          <p:nvPr/>
        </p:nvSpPr>
        <p:spPr bwMode="auto">
          <a:xfrm>
            <a:off x="8173202" y="5001758"/>
            <a:ext cx="0" cy="6096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202" name="Group 91"/>
          <p:cNvGrpSpPr/>
          <p:nvPr/>
        </p:nvGrpSpPr>
        <p:grpSpPr bwMode="auto">
          <a:xfrm>
            <a:off x="8249402" y="4087358"/>
            <a:ext cx="228600" cy="609600"/>
            <a:chOff x="1824" y="384"/>
            <a:chExt cx="144" cy="384"/>
          </a:xfrm>
        </p:grpSpPr>
        <p:sp>
          <p:nvSpPr>
            <p:cNvPr id="203" name="Line 92"/>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4" name="Rectangle 9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grpSp>
      <p:grpSp>
        <p:nvGrpSpPr>
          <p:cNvPr id="205" name="Group 95"/>
          <p:cNvGrpSpPr/>
          <p:nvPr/>
        </p:nvGrpSpPr>
        <p:grpSpPr bwMode="auto">
          <a:xfrm>
            <a:off x="6540993" y="3957141"/>
            <a:ext cx="3840998" cy="2908798"/>
            <a:chOff x="3024" y="2160"/>
            <a:chExt cx="2352" cy="2016"/>
          </a:xfrm>
        </p:grpSpPr>
        <p:sp>
          <p:nvSpPr>
            <p:cNvPr id="206" name="Line 85"/>
            <p:cNvSpPr>
              <a:spLocks noChangeShapeType="1"/>
            </p:cNvSpPr>
            <p:nvPr/>
          </p:nvSpPr>
          <p:spPr bwMode="auto">
            <a:xfrm>
              <a:off x="3312" y="3024"/>
              <a:ext cx="912" cy="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7" name="Rectangle 76"/>
            <p:cNvSpPr>
              <a:spLocks noChangeArrowheads="1"/>
            </p:cNvSpPr>
            <p:nvPr/>
          </p:nvSpPr>
          <p:spPr bwMode="auto">
            <a:xfrm>
              <a:off x="4416" y="24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S</a:t>
              </a:r>
              <a:endParaRPr lang="en-US" altLang="zh-CN" b="1">
                <a:solidFill>
                  <a:srgbClr val="009900"/>
                </a:solidFill>
                <a:effectLst>
                  <a:outerShdw blurRad="38100" dist="38100" dir="2700000" algn="tl">
                    <a:srgbClr val="C0C0C0"/>
                  </a:outerShdw>
                </a:effectLst>
              </a:endParaRPr>
            </a:p>
          </p:txBody>
        </p:sp>
        <p:sp>
          <p:nvSpPr>
            <p:cNvPr id="208" name="Rectangle 77"/>
            <p:cNvSpPr>
              <a:spLocks noChangeArrowheads="1"/>
            </p:cNvSpPr>
            <p:nvPr/>
          </p:nvSpPr>
          <p:spPr bwMode="auto">
            <a:xfrm>
              <a:off x="4800"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endParaRPr lang="en-US" altLang="zh-CN" b="1">
                <a:solidFill>
                  <a:srgbClr val="009900"/>
                </a:solidFill>
                <a:effectLst>
                  <a:outerShdw blurRad="38100" dist="38100" dir="2700000" algn="tl">
                    <a:srgbClr val="C0C0C0"/>
                  </a:outerShdw>
                </a:effectLst>
              </a:endParaRPr>
            </a:p>
          </p:txBody>
        </p:sp>
        <p:sp>
          <p:nvSpPr>
            <p:cNvPr id="209" name="Rectangle 78"/>
            <p:cNvSpPr>
              <a:spLocks noChangeArrowheads="1"/>
            </p:cNvSpPr>
            <p:nvPr/>
          </p:nvSpPr>
          <p:spPr bwMode="auto">
            <a:xfrm>
              <a:off x="307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P</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210" name="Line 79"/>
            <p:cNvSpPr>
              <a:spLocks noChangeShapeType="1"/>
            </p:cNvSpPr>
            <p:nvPr/>
          </p:nvSpPr>
          <p:spPr bwMode="auto">
            <a:xfrm flipV="1">
              <a:off x="3888" y="2352"/>
              <a:ext cx="528" cy="148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1"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2" name="Rectangle 82"/>
            <p:cNvSpPr>
              <a:spLocks noChangeArrowheads="1"/>
            </p:cNvSpPr>
            <p:nvPr/>
          </p:nvSpPr>
          <p:spPr bwMode="auto">
            <a:xfrm>
              <a:off x="3024" y="220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P</a:t>
              </a:r>
              <a:endParaRPr lang="en-US" altLang="zh-CN" b="1">
                <a:effectLst>
                  <a:outerShdw blurRad="38100" dist="38100" dir="2700000" algn="tl">
                    <a:srgbClr val="C0C0C0"/>
                  </a:outerShdw>
                </a:effectLst>
              </a:endParaRPr>
            </a:p>
          </p:txBody>
        </p:sp>
        <p:sp>
          <p:nvSpPr>
            <p:cNvPr id="213"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214"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215" name="Line 86"/>
            <p:cNvSpPr>
              <a:spLocks noChangeShapeType="1"/>
            </p:cNvSpPr>
            <p:nvPr/>
          </p:nvSpPr>
          <p:spPr bwMode="auto">
            <a:xfrm>
              <a:off x="4176" y="3072"/>
              <a:ext cx="0" cy="912"/>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6" name="Rectangle 87"/>
            <p:cNvSpPr>
              <a:spLocks noChangeArrowheads="1"/>
            </p:cNvSpPr>
            <p:nvPr/>
          </p:nvSpPr>
          <p:spPr bwMode="auto">
            <a:xfrm>
              <a:off x="417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Q</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217" name="Line 88"/>
            <p:cNvSpPr>
              <a:spLocks noChangeShapeType="1"/>
            </p:cNvSpPr>
            <p:nvPr/>
          </p:nvSpPr>
          <p:spPr bwMode="auto">
            <a:xfrm flipV="1">
              <a:off x="3312" y="2160"/>
              <a:ext cx="0" cy="183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8" name="Line 94"/>
            <p:cNvSpPr>
              <a:spLocks noChangeShapeType="1"/>
            </p:cNvSpPr>
            <p:nvPr/>
          </p:nvSpPr>
          <p:spPr bwMode="auto">
            <a:xfrm>
              <a:off x="3456" y="2592"/>
              <a:ext cx="1344" cy="81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219" name="Line 89"/>
          <p:cNvSpPr>
            <a:spLocks noChangeShapeType="1"/>
          </p:cNvSpPr>
          <p:nvPr/>
        </p:nvSpPr>
        <p:spPr bwMode="auto">
          <a:xfrm>
            <a:off x="8173202" y="4849358"/>
            <a:ext cx="0" cy="1524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0" name="Line 97"/>
          <p:cNvSpPr>
            <a:spLocks noChangeShapeType="1"/>
          </p:cNvSpPr>
          <p:nvPr/>
        </p:nvSpPr>
        <p:spPr bwMode="auto">
          <a:xfrm>
            <a:off x="2077202" y="1877558"/>
            <a:ext cx="0" cy="3048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1" name="Line 98"/>
          <p:cNvSpPr>
            <a:spLocks noChangeShapeType="1"/>
          </p:cNvSpPr>
          <p:nvPr/>
        </p:nvSpPr>
        <p:spPr bwMode="auto">
          <a:xfrm>
            <a:off x="2077202" y="2258558"/>
            <a:ext cx="0" cy="304800"/>
          </a:xfrm>
          <a:prstGeom prst="line">
            <a:avLst/>
          </a:prstGeom>
          <a:noFill/>
          <a:ln w="5715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2" name="Rectangle 99"/>
          <p:cNvSpPr>
            <a:spLocks noChangeArrowheads="1"/>
          </p:cNvSpPr>
          <p:nvPr/>
        </p:nvSpPr>
        <p:spPr bwMode="auto">
          <a:xfrm>
            <a:off x="2305802" y="1877558"/>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dirty="0">
                <a:effectLst>
                  <a:outerShdw blurRad="38100" dist="38100" dir="2700000" algn="tl">
                    <a:srgbClr val="C0C0C0"/>
                  </a:outerShdw>
                </a:effectLst>
                <a:ea typeface="华文新魏" pitchFamily="2" charset="-122"/>
              </a:rPr>
              <a:t>消费者税收负担</a:t>
            </a:r>
            <a:endParaRPr lang="zh-CN" altLang="en-US" dirty="0">
              <a:effectLst>
                <a:outerShdw blurRad="38100" dist="38100" dir="2700000" algn="tl">
                  <a:srgbClr val="C0C0C0"/>
                </a:outerShdw>
              </a:effectLst>
              <a:ea typeface="华文新魏" pitchFamily="2" charset="-122"/>
            </a:endParaRPr>
          </a:p>
        </p:txBody>
      </p:sp>
      <p:sp>
        <p:nvSpPr>
          <p:cNvPr id="223" name="Rectangle 100"/>
          <p:cNvSpPr>
            <a:spLocks noChangeArrowheads="1"/>
          </p:cNvSpPr>
          <p:nvPr/>
        </p:nvSpPr>
        <p:spPr bwMode="auto">
          <a:xfrm>
            <a:off x="2229602" y="2258558"/>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a:effectLst>
                  <a:outerShdw blurRad="38100" dist="38100" dir="2700000" algn="tl">
                    <a:srgbClr val="C0C0C0"/>
                  </a:outerShdw>
                </a:effectLst>
                <a:ea typeface="华文新魏" pitchFamily="2" charset="-122"/>
              </a:rPr>
              <a:t>生产者税收负担</a:t>
            </a:r>
            <a:endParaRPr lang="zh-CN" altLang="en-US">
              <a:effectLst>
                <a:outerShdw blurRad="38100" dist="38100" dir="2700000" algn="tl">
                  <a:srgbClr val="C0C0C0"/>
                </a:outerShdw>
              </a:effectLst>
              <a:ea typeface="华文新魏" pitchFamily="2" charset="-122"/>
            </a:endParaRPr>
          </a:p>
        </p:txBody>
      </p:sp>
      <p:sp>
        <p:nvSpPr>
          <p:cNvPr id="224" name="Line 102"/>
          <p:cNvSpPr>
            <a:spLocks noChangeShapeType="1"/>
          </p:cNvSpPr>
          <p:nvPr/>
        </p:nvSpPr>
        <p:spPr bwMode="auto">
          <a:xfrm>
            <a:off x="2077202" y="1344158"/>
            <a:ext cx="0" cy="457200"/>
          </a:xfrm>
          <a:prstGeom prst="line">
            <a:avLst/>
          </a:prstGeom>
          <a:noFill/>
          <a:ln w="28575">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5" name="Rectangle 103"/>
          <p:cNvSpPr>
            <a:spLocks noChangeArrowheads="1"/>
          </p:cNvSpPr>
          <p:nvPr/>
        </p:nvSpPr>
        <p:spPr bwMode="auto">
          <a:xfrm>
            <a:off x="1848602" y="149655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t</a:t>
            </a:r>
            <a:endParaRPr lang="en-US" altLang="zh-CN" sz="2000" b="1" dirty="0">
              <a:effectLst>
                <a:outerShdw blurRad="38100" dist="38100" dir="2700000" algn="tl">
                  <a:srgbClr val="C0C0C0"/>
                </a:outerShdw>
              </a:effectLst>
            </a:endParaRPr>
          </a:p>
        </p:txBody>
      </p:sp>
      <p:sp>
        <p:nvSpPr>
          <p:cNvPr id="226" name="Rectangle 104"/>
          <p:cNvSpPr>
            <a:spLocks noChangeArrowheads="1"/>
          </p:cNvSpPr>
          <p:nvPr/>
        </p:nvSpPr>
        <p:spPr bwMode="auto">
          <a:xfrm>
            <a:off x="2305802" y="1496558"/>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zh-CN" altLang="en-US">
                <a:effectLst>
                  <a:outerShdw blurRad="38100" dist="38100" dir="2700000" algn="tl">
                    <a:srgbClr val="C0C0C0"/>
                  </a:outerShdw>
                </a:effectLst>
                <a:ea typeface="华文新魏" pitchFamily="2" charset="-122"/>
              </a:rPr>
              <a:t>征收税额</a:t>
            </a:r>
            <a:endParaRPr lang="zh-CN" altLang="en-US">
              <a:effectLst>
                <a:outerShdw blurRad="38100" dist="38100" dir="2700000" algn="tl">
                  <a:srgbClr val="C0C0C0"/>
                </a:outerShdw>
              </a:effectLst>
              <a:ea typeface="华文新魏" pitchFamily="2" charset="-122"/>
            </a:endParaRPr>
          </a:p>
        </p:txBody>
      </p:sp>
      <p:sp>
        <p:nvSpPr>
          <p:cNvPr id="227" name="Rectangle 112"/>
          <p:cNvSpPr>
            <a:spLocks noChangeArrowheads="1"/>
          </p:cNvSpPr>
          <p:nvPr/>
        </p:nvSpPr>
        <p:spPr bwMode="auto">
          <a:xfrm>
            <a:off x="9087602" y="1572758"/>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1600">
                <a:effectLst>
                  <a:outerShdw blurRad="38100" dist="38100" dir="2700000" algn="tl">
                    <a:srgbClr val="C0C0C0"/>
                  </a:outerShdw>
                </a:effectLst>
              </a:rPr>
              <a:t>需求弹性小</a:t>
            </a:r>
            <a:endParaRPr lang="zh-CN" altLang="en-US" sz="1600">
              <a:effectLst>
                <a:outerShdw blurRad="38100" dist="38100" dir="2700000" algn="tl">
                  <a:srgbClr val="C0C0C0"/>
                </a:outerShdw>
              </a:effectLst>
            </a:endParaRPr>
          </a:p>
        </p:txBody>
      </p:sp>
      <p:sp>
        <p:nvSpPr>
          <p:cNvPr id="228" name="Rectangle 113"/>
          <p:cNvSpPr>
            <a:spLocks noChangeArrowheads="1"/>
          </p:cNvSpPr>
          <p:nvPr/>
        </p:nvSpPr>
        <p:spPr bwMode="auto">
          <a:xfrm>
            <a:off x="9087602" y="4696958"/>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1600" dirty="0">
                <a:effectLst>
                  <a:outerShdw blurRad="38100" dist="38100" dir="2700000" algn="tl">
                    <a:srgbClr val="C0C0C0"/>
                  </a:outerShdw>
                </a:effectLst>
              </a:rPr>
              <a:t>供给弹性小</a:t>
            </a:r>
            <a:endParaRPr lang="zh-CN" altLang="en-US" sz="1600" dirty="0">
              <a:effectLst>
                <a:outerShdw blurRad="38100" dist="38100" dir="2700000" algn="tl">
                  <a:srgbClr val="C0C0C0"/>
                </a:outerShdw>
              </a:effectLst>
            </a:endParaRPr>
          </a:p>
        </p:txBody>
      </p:sp>
      <p:sp>
        <p:nvSpPr>
          <p:cNvPr id="229" name="Line 58"/>
          <p:cNvSpPr>
            <a:spLocks noChangeShapeType="1"/>
          </p:cNvSpPr>
          <p:nvPr/>
        </p:nvSpPr>
        <p:spPr bwMode="auto">
          <a:xfrm flipH="1" flipV="1">
            <a:off x="6954001" y="1169268"/>
            <a:ext cx="2445" cy="195916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30" name="Line 41"/>
          <p:cNvSpPr>
            <a:spLocks noChangeShapeType="1"/>
          </p:cNvSpPr>
          <p:nvPr/>
        </p:nvSpPr>
        <p:spPr bwMode="auto">
          <a:xfrm>
            <a:off x="6954002" y="3123026"/>
            <a:ext cx="3276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9" name="文本框 8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ipe(down)">
                                      <p:cBhvr>
                                        <p:cTn id="7" dur="500"/>
                                        <p:tgtEl>
                                          <p:spTgt spid="17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wipe(up)">
                                      <p:cBhvr>
                                        <p:cTn id="11" dur="500"/>
                                        <p:tgtEl>
                                          <p:spTgt spid="163"/>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strips(downLeft)">
                                      <p:cBhvr>
                                        <p:cTn id="15" dur="500"/>
                                        <p:tgtEl>
                                          <p:spTgt spid="16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9"/>
                                        </p:tgtEl>
                                        <p:attrNameLst>
                                          <p:attrName>style.visibility</p:attrName>
                                        </p:attrNameLst>
                                      </p:cBhvr>
                                      <p:to>
                                        <p:strVal val="visible"/>
                                      </p:to>
                                    </p:set>
                                    <p:animEffect transition="in" filter="wipe(right)">
                                      <p:cBhvr>
                                        <p:cTn id="20" dur="500"/>
                                        <p:tgtEl>
                                          <p:spTgt spid="1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wipe(down)">
                                      <p:cBhvr>
                                        <p:cTn id="25" dur="500"/>
                                        <p:tgtEl>
                                          <p:spTgt spid="1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74"/>
                                        </p:tgtEl>
                                        <p:attrNameLst>
                                          <p:attrName>style.visibility</p:attrName>
                                        </p:attrNameLst>
                                      </p:cBhvr>
                                      <p:to>
                                        <p:strVal val="visible"/>
                                      </p:to>
                                    </p:set>
                                    <p:animEffect transition="in" filter="wipe(up)">
                                      <p:cBhvr>
                                        <p:cTn id="30" dur="500"/>
                                        <p:tgtEl>
                                          <p:spTgt spid="174"/>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dissolve">
                                      <p:cBhvr>
                                        <p:cTn id="34" dur="500"/>
                                        <p:tgtEl>
                                          <p:spTgt spid="2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89"/>
                                        </p:tgtEl>
                                        <p:attrNameLst>
                                          <p:attrName>style.visibility</p:attrName>
                                        </p:attrNameLst>
                                      </p:cBhvr>
                                      <p:to>
                                        <p:strVal val="visible"/>
                                      </p:to>
                                    </p:set>
                                    <p:animEffect transition="in" filter="wipe(down)">
                                      <p:cBhvr>
                                        <p:cTn id="39" dur="500"/>
                                        <p:tgtEl>
                                          <p:spTgt spid="189"/>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178"/>
                                        </p:tgtEl>
                                        <p:attrNameLst>
                                          <p:attrName>style.visibility</p:attrName>
                                        </p:attrNameLst>
                                      </p:cBhvr>
                                      <p:to>
                                        <p:strVal val="visible"/>
                                      </p:to>
                                    </p:set>
                                    <p:animEffect transition="in" filter="wipe(up)">
                                      <p:cBhvr>
                                        <p:cTn id="43" dur="500"/>
                                        <p:tgtEl>
                                          <p:spTgt spid="178"/>
                                        </p:tgtEl>
                                      </p:cBhvr>
                                    </p:animEffect>
                                  </p:childTnLst>
                                </p:cTn>
                              </p:par>
                            </p:childTnLst>
                          </p:cTn>
                        </p:par>
                        <p:par>
                          <p:cTn id="44" fill="hold">
                            <p:stCondLst>
                              <p:cond delay="1000"/>
                            </p:stCondLst>
                            <p:childTnLst>
                              <p:par>
                                <p:cTn id="45" presetID="18" presetClass="entr" presetSubtype="12" fill="hold" nodeType="afterEffect">
                                  <p:stCondLst>
                                    <p:cond delay="0"/>
                                  </p:stCondLst>
                                  <p:childTnLst>
                                    <p:set>
                                      <p:cBhvr>
                                        <p:cTn id="46" dur="1" fill="hold">
                                          <p:stCondLst>
                                            <p:cond delay="0"/>
                                          </p:stCondLst>
                                        </p:cTn>
                                        <p:tgtEl>
                                          <p:spTgt spid="179"/>
                                        </p:tgtEl>
                                        <p:attrNameLst>
                                          <p:attrName>style.visibility</p:attrName>
                                        </p:attrNameLst>
                                      </p:cBhvr>
                                      <p:to>
                                        <p:strVal val="visible"/>
                                      </p:to>
                                    </p:set>
                                    <p:animEffect transition="in" filter="strips(downLeft)">
                                      <p:cBhvr>
                                        <p:cTn id="47" dur="500"/>
                                        <p:tgtEl>
                                          <p:spTgt spid="179"/>
                                        </p:tgtEl>
                                      </p:cBhvr>
                                    </p:animEffect>
                                  </p:childTnLst>
                                </p:cTn>
                              </p:par>
                            </p:childTnLst>
                          </p:cTn>
                        </p:par>
                        <p:par>
                          <p:cTn id="48" fill="hold">
                            <p:stCondLst>
                              <p:cond delay="1500"/>
                            </p:stCondLst>
                            <p:childTnLst>
                              <p:par>
                                <p:cTn id="49" presetID="22" presetClass="entr" presetSubtype="2" fill="hold" nodeType="afterEffect">
                                  <p:stCondLst>
                                    <p:cond delay="0"/>
                                  </p:stCondLst>
                                  <p:childTnLst>
                                    <p:set>
                                      <p:cBhvr>
                                        <p:cTn id="50" dur="1" fill="hold">
                                          <p:stCondLst>
                                            <p:cond delay="0"/>
                                          </p:stCondLst>
                                        </p:cTn>
                                        <p:tgtEl>
                                          <p:spTgt spid="184"/>
                                        </p:tgtEl>
                                        <p:attrNameLst>
                                          <p:attrName>style.visibility</p:attrName>
                                        </p:attrNameLst>
                                      </p:cBhvr>
                                      <p:to>
                                        <p:strVal val="visible"/>
                                      </p:to>
                                    </p:set>
                                    <p:animEffect transition="in" filter="wipe(right)">
                                      <p:cBhvr>
                                        <p:cTn id="51" dur="500"/>
                                        <p:tgtEl>
                                          <p:spTgt spid="1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87"/>
                                        </p:tgtEl>
                                        <p:attrNameLst>
                                          <p:attrName>style.visibility</p:attrName>
                                        </p:attrNameLst>
                                      </p:cBhvr>
                                      <p:to>
                                        <p:strVal val="visible"/>
                                      </p:to>
                                    </p:set>
                                    <p:animEffect transition="in" filter="wipe(down)">
                                      <p:cBhvr>
                                        <p:cTn id="56" dur="500"/>
                                        <p:tgtEl>
                                          <p:spTgt spid="18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88"/>
                                        </p:tgtEl>
                                        <p:attrNameLst>
                                          <p:attrName>style.visibility</p:attrName>
                                        </p:attrNameLst>
                                      </p:cBhvr>
                                      <p:to>
                                        <p:strVal val="visible"/>
                                      </p:to>
                                    </p:set>
                                    <p:animEffect transition="in" filter="wipe(up)">
                                      <p:cBhvr>
                                        <p:cTn id="61" dur="500"/>
                                        <p:tgtEl>
                                          <p:spTgt spid="188"/>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nodeType="clickEffect">
                                  <p:stCondLst>
                                    <p:cond delay="0"/>
                                  </p:stCondLst>
                                  <p:childTnLst>
                                    <p:set>
                                      <p:cBhvr>
                                        <p:cTn id="65" dur="1" fill="hold">
                                          <p:stCondLst>
                                            <p:cond delay="0"/>
                                          </p:stCondLst>
                                        </p:cTn>
                                        <p:tgtEl>
                                          <p:spTgt spid="205"/>
                                        </p:tgtEl>
                                        <p:attrNameLst>
                                          <p:attrName>style.visibility</p:attrName>
                                        </p:attrNameLst>
                                      </p:cBhvr>
                                      <p:to>
                                        <p:strVal val="visible"/>
                                      </p:to>
                                    </p:set>
                                    <p:animEffect transition="in" filter="strips(upRight)">
                                      <p:cBhvr>
                                        <p:cTn id="66" dur="500"/>
                                        <p:tgtEl>
                                          <p:spTgt spid="205"/>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228"/>
                                        </p:tgtEl>
                                        <p:attrNameLst>
                                          <p:attrName>style.visibility</p:attrName>
                                        </p:attrNameLst>
                                      </p:cBhvr>
                                      <p:to>
                                        <p:strVal val="visible"/>
                                      </p:to>
                                    </p:set>
                                    <p:animEffect transition="in" filter="dissolve">
                                      <p:cBhvr>
                                        <p:cTn id="70" dur="500"/>
                                        <p:tgtEl>
                                          <p:spTgt spid="2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wipe(down)">
                                      <p:cBhvr>
                                        <p:cTn id="75" dur="500"/>
                                        <p:tgtEl>
                                          <p:spTgt spid="202"/>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192"/>
                                        </p:tgtEl>
                                        <p:attrNameLst>
                                          <p:attrName>style.visibility</p:attrName>
                                        </p:attrNameLst>
                                      </p:cBhvr>
                                      <p:to>
                                        <p:strVal val="visible"/>
                                      </p:to>
                                    </p:set>
                                    <p:animEffect transition="in" filter="wipe(up)">
                                      <p:cBhvr>
                                        <p:cTn id="79" dur="500"/>
                                        <p:tgtEl>
                                          <p:spTgt spid="192"/>
                                        </p:tgtEl>
                                      </p:cBhvr>
                                    </p:animEffect>
                                  </p:childTnLst>
                                </p:cTn>
                              </p:par>
                            </p:childTnLst>
                          </p:cTn>
                        </p:par>
                        <p:par>
                          <p:cTn id="80" fill="hold">
                            <p:stCondLst>
                              <p:cond delay="1000"/>
                            </p:stCondLst>
                            <p:childTnLst>
                              <p:par>
                                <p:cTn id="81" presetID="18" presetClass="entr" presetSubtype="12" fill="hold" nodeType="afterEffect">
                                  <p:stCondLst>
                                    <p:cond delay="0"/>
                                  </p:stCondLst>
                                  <p:childTnLst>
                                    <p:set>
                                      <p:cBhvr>
                                        <p:cTn id="82" dur="1" fill="hold">
                                          <p:stCondLst>
                                            <p:cond delay="0"/>
                                          </p:stCondLst>
                                        </p:cTn>
                                        <p:tgtEl>
                                          <p:spTgt spid="193"/>
                                        </p:tgtEl>
                                        <p:attrNameLst>
                                          <p:attrName>style.visibility</p:attrName>
                                        </p:attrNameLst>
                                      </p:cBhvr>
                                      <p:to>
                                        <p:strVal val="visible"/>
                                      </p:to>
                                    </p:set>
                                    <p:animEffect transition="in" filter="strips(downLeft)">
                                      <p:cBhvr>
                                        <p:cTn id="83" dur="500"/>
                                        <p:tgtEl>
                                          <p:spTgt spid="193"/>
                                        </p:tgtEl>
                                      </p:cBhvr>
                                    </p:animEffect>
                                  </p:childTnLst>
                                </p:cTn>
                              </p:par>
                            </p:childTnLst>
                          </p:cTn>
                        </p:par>
                        <p:par>
                          <p:cTn id="84" fill="hold">
                            <p:stCondLst>
                              <p:cond delay="1500"/>
                            </p:stCondLst>
                            <p:childTnLst>
                              <p:par>
                                <p:cTn id="85" presetID="22" presetClass="entr" presetSubtype="2" fill="hold" nodeType="afterEffect">
                                  <p:stCondLst>
                                    <p:cond delay="0"/>
                                  </p:stCondLst>
                                  <p:childTnLst>
                                    <p:set>
                                      <p:cBhvr>
                                        <p:cTn id="86" dur="1" fill="hold">
                                          <p:stCondLst>
                                            <p:cond delay="0"/>
                                          </p:stCondLst>
                                        </p:cTn>
                                        <p:tgtEl>
                                          <p:spTgt spid="198"/>
                                        </p:tgtEl>
                                        <p:attrNameLst>
                                          <p:attrName>style.visibility</p:attrName>
                                        </p:attrNameLst>
                                      </p:cBhvr>
                                      <p:to>
                                        <p:strVal val="visible"/>
                                      </p:to>
                                    </p:set>
                                    <p:animEffect transition="in" filter="wipe(right)">
                                      <p:cBhvr>
                                        <p:cTn id="87" dur="500"/>
                                        <p:tgtEl>
                                          <p:spTgt spid="19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19"/>
                                        </p:tgtEl>
                                        <p:attrNameLst>
                                          <p:attrName>style.visibility</p:attrName>
                                        </p:attrNameLst>
                                      </p:cBhvr>
                                      <p:to>
                                        <p:strVal val="visible"/>
                                      </p:to>
                                    </p:set>
                                    <p:animEffect transition="in" filter="wipe(down)">
                                      <p:cBhvr>
                                        <p:cTn id="92" dur="500"/>
                                        <p:tgtEl>
                                          <p:spTgt spid="2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01"/>
                                        </p:tgtEl>
                                        <p:attrNameLst>
                                          <p:attrName>style.visibility</p:attrName>
                                        </p:attrNameLst>
                                      </p:cBhvr>
                                      <p:to>
                                        <p:strVal val="visible"/>
                                      </p:to>
                                    </p:set>
                                    <p:animEffect transition="in" filter="wipe(up)">
                                      <p:cBhvr>
                                        <p:cTn id="9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utoUpdateAnimBg="0"/>
      <p:bldP spid="22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19072"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税收效应分析</a:t>
            </a:r>
            <a:br>
              <a:rPr lang="zh-CN" altLang="en-US" sz="3200" dirty="0">
                <a:solidFill>
                  <a:srgbClr val="002060"/>
                </a:solidFill>
                <a:latin typeface="华文行楷" pitchFamily="2" charset="-122"/>
                <a:ea typeface="华文行楷" pitchFamily="2" charset="-122"/>
                <a:cs typeface="+mn-cs"/>
                <a:sym typeface="+mn-ea"/>
              </a:rPr>
            </a:br>
            <a:endParaRPr lang="zh-CN" altLang="en-US" sz="3200" dirty="0">
              <a:solidFill>
                <a:srgbClr val="002060"/>
              </a:solidFill>
              <a:latin typeface="华文行楷" pitchFamily="2" charset="-122"/>
              <a:ea typeface="华文行楷" pitchFamily="2" charset="-122"/>
              <a:cs typeface="+mn-cs"/>
            </a:endParaRPr>
          </a:p>
        </p:txBody>
      </p:sp>
      <p:sp>
        <p:nvSpPr>
          <p:cNvPr id="47" name="Line 3"/>
          <p:cNvSpPr>
            <a:spLocks noChangeShapeType="1"/>
          </p:cNvSpPr>
          <p:nvPr/>
        </p:nvSpPr>
        <p:spPr bwMode="auto">
          <a:xfrm flipV="1">
            <a:off x="4000653" y="3571658"/>
            <a:ext cx="533400" cy="361950"/>
          </a:xfrm>
          <a:prstGeom prst="line">
            <a:avLst/>
          </a:prstGeom>
          <a:noFill/>
          <a:ln w="19050" cap="sq">
            <a:solidFill>
              <a:srgbClr val="00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4"/>
          <p:cNvGrpSpPr/>
          <p:nvPr/>
        </p:nvGrpSpPr>
        <p:grpSpPr bwMode="auto">
          <a:xfrm>
            <a:off x="1562253" y="3114458"/>
            <a:ext cx="1835150" cy="1643063"/>
            <a:chOff x="1322" y="2388"/>
            <a:chExt cx="1156" cy="1035"/>
          </a:xfrm>
        </p:grpSpPr>
        <p:sp>
          <p:nvSpPr>
            <p:cNvPr id="49" name="Line 5"/>
            <p:cNvSpPr>
              <a:spLocks noChangeShapeType="1"/>
            </p:cNvSpPr>
            <p:nvPr/>
          </p:nvSpPr>
          <p:spPr bwMode="auto">
            <a:xfrm flipH="1">
              <a:off x="1584" y="2496"/>
              <a:ext cx="804" cy="0"/>
            </a:xfrm>
            <a:prstGeom prst="line">
              <a:avLst/>
            </a:prstGeom>
            <a:noFill/>
            <a:ln w="12700">
              <a:solidFill>
                <a:srgbClr val="00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
            <p:cNvSpPr>
              <a:spLocks noChangeShapeType="1"/>
            </p:cNvSpPr>
            <p:nvPr/>
          </p:nvSpPr>
          <p:spPr bwMode="auto">
            <a:xfrm>
              <a:off x="2388" y="2496"/>
              <a:ext cx="0" cy="648"/>
            </a:xfrm>
            <a:prstGeom prst="line">
              <a:avLst/>
            </a:prstGeom>
            <a:noFill/>
            <a:ln w="12700">
              <a:solidFill>
                <a:srgbClr val="00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7"/>
            <p:cNvSpPr txBox="1">
              <a:spLocks noChangeArrowheads="1"/>
            </p:cNvSpPr>
            <p:nvPr/>
          </p:nvSpPr>
          <p:spPr bwMode="auto">
            <a:xfrm>
              <a:off x="1322" y="2388"/>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P</a:t>
              </a:r>
              <a:r>
                <a:rPr lang="en-US" altLang="zh-CN" sz="1800" baseline="-25000">
                  <a:solidFill>
                    <a:srgbClr val="009900"/>
                  </a:solidFill>
                </a:rPr>
                <a:t>2</a:t>
              </a:r>
              <a:endParaRPr lang="en-US" altLang="zh-CN" sz="1800"/>
            </a:p>
          </p:txBody>
        </p:sp>
        <p:sp>
          <p:nvSpPr>
            <p:cNvPr id="52" name="Text Box 8"/>
            <p:cNvSpPr txBox="1">
              <a:spLocks noChangeArrowheads="1"/>
            </p:cNvSpPr>
            <p:nvPr/>
          </p:nvSpPr>
          <p:spPr bwMode="auto">
            <a:xfrm>
              <a:off x="2210" y="319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Q</a:t>
              </a:r>
              <a:r>
                <a:rPr lang="en-US" altLang="zh-CN" sz="1800" baseline="-25000">
                  <a:solidFill>
                    <a:srgbClr val="009900"/>
                  </a:solidFill>
                </a:rPr>
                <a:t>2</a:t>
              </a:r>
              <a:endParaRPr lang="en-US" altLang="zh-CN" sz="1800">
                <a:solidFill>
                  <a:srgbClr val="009900"/>
                </a:solidFill>
              </a:endParaRPr>
            </a:p>
          </p:txBody>
        </p:sp>
      </p:grpSp>
      <p:grpSp>
        <p:nvGrpSpPr>
          <p:cNvPr id="53" name="Group 9"/>
          <p:cNvGrpSpPr/>
          <p:nvPr/>
        </p:nvGrpSpPr>
        <p:grpSpPr bwMode="auto">
          <a:xfrm>
            <a:off x="1524153" y="1704758"/>
            <a:ext cx="4319588" cy="3033713"/>
            <a:chOff x="1320" y="1512"/>
            <a:chExt cx="2721" cy="1911"/>
          </a:xfrm>
        </p:grpSpPr>
        <p:sp>
          <p:nvSpPr>
            <p:cNvPr id="54" name="Line 10"/>
            <p:cNvSpPr>
              <a:spLocks noChangeShapeType="1"/>
            </p:cNvSpPr>
            <p:nvPr/>
          </p:nvSpPr>
          <p:spPr bwMode="auto">
            <a:xfrm>
              <a:off x="1584" y="1536"/>
              <a:ext cx="0" cy="16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1"/>
            <p:cNvSpPr>
              <a:spLocks noChangeShapeType="1"/>
            </p:cNvSpPr>
            <p:nvPr/>
          </p:nvSpPr>
          <p:spPr bwMode="auto">
            <a:xfrm>
              <a:off x="1596" y="3144"/>
              <a:ext cx="229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 name="Group 12"/>
            <p:cNvGrpSpPr/>
            <p:nvPr/>
          </p:nvGrpSpPr>
          <p:grpSpPr bwMode="auto">
            <a:xfrm>
              <a:off x="1320" y="1512"/>
              <a:ext cx="2721" cy="1911"/>
              <a:chOff x="1320" y="1512"/>
              <a:chExt cx="2721" cy="1911"/>
            </a:xfrm>
          </p:grpSpPr>
          <p:sp>
            <p:nvSpPr>
              <p:cNvPr id="57" name="Line 13"/>
              <p:cNvSpPr>
                <a:spLocks noChangeShapeType="1"/>
              </p:cNvSpPr>
              <p:nvPr/>
            </p:nvSpPr>
            <p:spPr bwMode="auto">
              <a:xfrm>
                <a:off x="2328" y="1860"/>
                <a:ext cx="900" cy="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14"/>
              <p:cNvSpPr txBox="1">
                <a:spLocks noChangeArrowheads="1"/>
              </p:cNvSpPr>
              <p:nvPr/>
            </p:nvSpPr>
            <p:spPr bwMode="auto">
              <a:xfrm>
                <a:off x="1320" y="1512"/>
                <a:ext cx="1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t>P</a:t>
                </a:r>
                <a:endParaRPr lang="en-US" altLang="zh-CN" sz="1800"/>
              </a:p>
            </p:txBody>
          </p:sp>
          <p:sp>
            <p:nvSpPr>
              <p:cNvPr id="59" name="Text Box 15"/>
              <p:cNvSpPr txBox="1">
                <a:spLocks noChangeArrowheads="1"/>
              </p:cNvSpPr>
              <p:nvPr/>
            </p:nvSpPr>
            <p:spPr bwMode="auto">
              <a:xfrm>
                <a:off x="3925" y="305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t>Q</a:t>
                </a:r>
                <a:endParaRPr lang="en-US" altLang="zh-CN" sz="1800"/>
              </a:p>
            </p:txBody>
          </p:sp>
          <p:sp>
            <p:nvSpPr>
              <p:cNvPr id="101" name="Text Box 16"/>
              <p:cNvSpPr txBox="1">
                <a:spLocks noChangeArrowheads="1"/>
              </p:cNvSpPr>
              <p:nvPr/>
            </p:nvSpPr>
            <p:spPr bwMode="auto">
              <a:xfrm>
                <a:off x="1322" y="30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a:t>O</a:t>
                </a:r>
                <a:endParaRPr lang="en-US" altLang="zh-CN" sz="1800"/>
              </a:p>
            </p:txBody>
          </p:sp>
          <p:sp>
            <p:nvSpPr>
              <p:cNvPr id="102" name="Line 17"/>
              <p:cNvSpPr>
                <a:spLocks noChangeShapeType="1"/>
              </p:cNvSpPr>
              <p:nvPr/>
            </p:nvSpPr>
            <p:spPr bwMode="auto">
              <a:xfrm flipV="1">
                <a:off x="2028" y="1692"/>
                <a:ext cx="1548" cy="105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Text Box 18"/>
              <p:cNvSpPr txBox="1">
                <a:spLocks noChangeArrowheads="1"/>
              </p:cNvSpPr>
              <p:nvPr/>
            </p:nvSpPr>
            <p:spPr bwMode="auto">
              <a:xfrm>
                <a:off x="3578" y="154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S</a:t>
                </a:r>
                <a:endParaRPr lang="en-US" altLang="zh-CN" sz="1800"/>
              </a:p>
            </p:txBody>
          </p:sp>
          <p:sp>
            <p:nvSpPr>
              <p:cNvPr id="104" name="Line 19"/>
              <p:cNvSpPr>
                <a:spLocks noChangeShapeType="1"/>
              </p:cNvSpPr>
              <p:nvPr/>
            </p:nvSpPr>
            <p:spPr bwMode="auto">
              <a:xfrm flipH="1">
                <a:off x="1584" y="2268"/>
                <a:ext cx="115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20"/>
              <p:cNvSpPr>
                <a:spLocks noChangeShapeType="1"/>
              </p:cNvSpPr>
              <p:nvPr/>
            </p:nvSpPr>
            <p:spPr bwMode="auto">
              <a:xfrm>
                <a:off x="2736" y="2280"/>
                <a:ext cx="0" cy="86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Text Box 21"/>
              <p:cNvSpPr txBox="1">
                <a:spLocks noChangeArrowheads="1"/>
              </p:cNvSpPr>
              <p:nvPr/>
            </p:nvSpPr>
            <p:spPr bwMode="auto">
              <a:xfrm>
                <a:off x="3254" y="2628"/>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D</a:t>
                </a:r>
                <a:r>
                  <a:rPr lang="en-US" altLang="zh-CN" sz="1800" baseline="-25000"/>
                  <a:t>0</a:t>
                </a:r>
                <a:endParaRPr lang="en-US" altLang="zh-CN" sz="1800"/>
              </a:p>
            </p:txBody>
          </p:sp>
          <p:sp>
            <p:nvSpPr>
              <p:cNvPr id="107" name="Text Box 22"/>
              <p:cNvSpPr txBox="1">
                <a:spLocks noChangeArrowheads="1"/>
              </p:cNvSpPr>
              <p:nvPr/>
            </p:nvSpPr>
            <p:spPr bwMode="auto">
              <a:xfrm>
                <a:off x="2750" y="217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E</a:t>
                </a:r>
                <a:r>
                  <a:rPr lang="en-US" altLang="zh-CN" sz="1800" baseline="-25000"/>
                  <a:t>0</a:t>
                </a:r>
                <a:endParaRPr lang="en-US" altLang="zh-CN" sz="1800"/>
              </a:p>
            </p:txBody>
          </p:sp>
          <p:sp>
            <p:nvSpPr>
              <p:cNvPr id="108" name="Text Box 23"/>
              <p:cNvSpPr txBox="1">
                <a:spLocks noChangeArrowheads="1"/>
              </p:cNvSpPr>
              <p:nvPr/>
            </p:nvSpPr>
            <p:spPr bwMode="auto">
              <a:xfrm>
                <a:off x="1322" y="2196"/>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P</a:t>
                </a:r>
                <a:r>
                  <a:rPr lang="en-US" altLang="zh-CN" sz="1800" baseline="-25000"/>
                  <a:t>0</a:t>
                </a:r>
                <a:endParaRPr lang="en-US" altLang="zh-CN" sz="1800"/>
              </a:p>
            </p:txBody>
          </p:sp>
          <p:sp>
            <p:nvSpPr>
              <p:cNvPr id="109" name="Text Box 24"/>
              <p:cNvSpPr txBox="1">
                <a:spLocks noChangeArrowheads="1"/>
              </p:cNvSpPr>
              <p:nvPr/>
            </p:nvSpPr>
            <p:spPr bwMode="auto">
              <a:xfrm>
                <a:off x="2570" y="319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Q</a:t>
                </a:r>
                <a:r>
                  <a:rPr lang="en-US" altLang="zh-CN" sz="1800" baseline="-25000"/>
                  <a:t>0</a:t>
                </a:r>
                <a:endParaRPr lang="en-US" altLang="zh-CN" sz="1800"/>
              </a:p>
            </p:txBody>
          </p:sp>
        </p:grpSp>
      </p:grpSp>
      <p:grpSp>
        <p:nvGrpSpPr>
          <p:cNvPr id="110" name="Group 25"/>
          <p:cNvGrpSpPr/>
          <p:nvPr/>
        </p:nvGrpSpPr>
        <p:grpSpPr bwMode="auto">
          <a:xfrm>
            <a:off x="2571903" y="2619158"/>
            <a:ext cx="3521075" cy="1585913"/>
            <a:chOff x="1980" y="2088"/>
            <a:chExt cx="2218" cy="999"/>
          </a:xfrm>
        </p:grpSpPr>
        <p:sp>
          <p:nvSpPr>
            <p:cNvPr id="111" name="Line 26"/>
            <p:cNvSpPr>
              <a:spLocks noChangeShapeType="1"/>
            </p:cNvSpPr>
            <p:nvPr/>
          </p:nvSpPr>
          <p:spPr bwMode="auto">
            <a:xfrm>
              <a:off x="1980" y="2088"/>
              <a:ext cx="911" cy="900"/>
            </a:xfrm>
            <a:prstGeom prst="line">
              <a:avLst/>
            </a:prstGeom>
            <a:noFill/>
            <a:ln w="3810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Text Box 27"/>
            <p:cNvSpPr txBox="1">
              <a:spLocks noChangeArrowheads="1"/>
            </p:cNvSpPr>
            <p:nvPr/>
          </p:nvSpPr>
          <p:spPr bwMode="auto">
            <a:xfrm>
              <a:off x="2882" y="2856"/>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D</a:t>
              </a:r>
              <a:r>
                <a:rPr lang="en-US" altLang="zh-CN" sz="1800" baseline="-25000">
                  <a:solidFill>
                    <a:srgbClr val="009900"/>
                  </a:solidFill>
                </a:rPr>
                <a:t>1</a:t>
              </a:r>
              <a:endParaRPr lang="en-US" altLang="zh-CN" sz="1800"/>
            </a:p>
          </p:txBody>
        </p:sp>
        <p:sp>
          <p:nvSpPr>
            <p:cNvPr id="113" name="Text Box 28"/>
            <p:cNvSpPr txBox="1">
              <a:spLocks noChangeArrowheads="1"/>
            </p:cNvSpPr>
            <p:nvPr/>
          </p:nvSpPr>
          <p:spPr bwMode="auto">
            <a:xfrm>
              <a:off x="2438" y="241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339966"/>
                  </a:solidFill>
                </a:rPr>
                <a:t>E</a:t>
              </a:r>
              <a:r>
                <a:rPr lang="en-US" altLang="zh-CN" sz="1800" baseline="-25000">
                  <a:solidFill>
                    <a:srgbClr val="339966"/>
                  </a:solidFill>
                </a:rPr>
                <a:t>2</a:t>
              </a:r>
              <a:endParaRPr lang="en-US" altLang="zh-CN" sz="1800">
                <a:solidFill>
                  <a:srgbClr val="339966"/>
                </a:solidFill>
              </a:endParaRPr>
            </a:p>
          </p:txBody>
        </p:sp>
        <p:sp>
          <p:nvSpPr>
            <p:cNvPr id="114" name="Text Box 29"/>
            <p:cNvSpPr txBox="1">
              <a:spLocks noChangeArrowheads="1"/>
            </p:cNvSpPr>
            <p:nvPr/>
          </p:nvSpPr>
          <p:spPr bwMode="auto">
            <a:xfrm>
              <a:off x="3074" y="2846"/>
              <a:ext cx="11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solidFill>
                    <a:srgbClr val="009900"/>
                  </a:solidFill>
                </a:rPr>
                <a:t>（需求的减少）</a:t>
              </a:r>
              <a:endParaRPr lang="zh-CN" altLang="en-US" sz="1800">
                <a:solidFill>
                  <a:srgbClr val="F80825"/>
                </a:solidFill>
              </a:endParaRPr>
            </a:p>
          </p:txBody>
        </p:sp>
      </p:grpSp>
      <p:sp>
        <p:nvSpPr>
          <p:cNvPr id="115" name="Text Box 30"/>
          <p:cNvSpPr txBox="1">
            <a:spLocks noChangeArrowheads="1"/>
          </p:cNvSpPr>
          <p:nvPr/>
        </p:nvSpPr>
        <p:spPr bwMode="auto">
          <a:xfrm>
            <a:off x="1562253" y="4728945"/>
            <a:ext cx="4660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F80825"/>
                </a:solidFill>
                <a:latin typeface="微软雅黑" pitchFamily="34" charset="-122"/>
                <a:ea typeface="微软雅黑" pitchFamily="34" charset="-122"/>
              </a:rPr>
              <a:t>P1</a:t>
            </a:r>
            <a:r>
              <a:rPr lang="zh-CN" altLang="en-US" dirty="0">
                <a:solidFill>
                  <a:srgbClr val="F80825"/>
                </a:solidFill>
                <a:latin typeface="微软雅黑" pitchFamily="34" charset="-122"/>
                <a:ea typeface="微软雅黑" pitchFamily="34" charset="-122"/>
              </a:rPr>
              <a:t>是买者支付的价格，</a:t>
            </a:r>
            <a:r>
              <a:rPr lang="en-US" altLang="zh-CN" dirty="0">
                <a:solidFill>
                  <a:srgbClr val="F80825"/>
                </a:solidFill>
                <a:latin typeface="微软雅黑" pitchFamily="34" charset="-122"/>
                <a:ea typeface="微软雅黑" pitchFamily="34" charset="-122"/>
              </a:rPr>
              <a:t>P2</a:t>
            </a:r>
            <a:r>
              <a:rPr lang="zh-CN" altLang="zh-CN" dirty="0">
                <a:solidFill>
                  <a:srgbClr val="F80825"/>
                </a:solidFill>
                <a:latin typeface="微软雅黑" pitchFamily="34" charset="-122"/>
                <a:ea typeface="微软雅黑" pitchFamily="34" charset="-122"/>
              </a:rPr>
              <a:t>是卖者得到的价格</a:t>
            </a:r>
            <a:endParaRPr lang="zh-CN" altLang="en-US" dirty="0">
              <a:solidFill>
                <a:srgbClr val="F80825"/>
              </a:solidFill>
              <a:latin typeface="微软雅黑" pitchFamily="34" charset="-122"/>
              <a:ea typeface="微软雅黑" pitchFamily="34" charset="-122"/>
            </a:endParaRPr>
          </a:p>
        </p:txBody>
      </p:sp>
      <p:sp>
        <p:nvSpPr>
          <p:cNvPr id="116" name="Text Box 32"/>
          <p:cNvSpPr txBox="1">
            <a:spLocks noChangeArrowheads="1"/>
          </p:cNvSpPr>
          <p:nvPr/>
        </p:nvSpPr>
        <p:spPr bwMode="auto">
          <a:xfrm>
            <a:off x="4515004" y="4314608"/>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t>卷烟数量</a:t>
            </a:r>
            <a:endParaRPr lang="zh-CN" altLang="en-US" sz="2000" b="1" dirty="0"/>
          </a:p>
        </p:txBody>
      </p:sp>
      <p:sp>
        <p:nvSpPr>
          <p:cNvPr id="117" name="Line 34"/>
          <p:cNvSpPr>
            <a:spLocks noChangeShapeType="1"/>
          </p:cNvSpPr>
          <p:nvPr/>
        </p:nvSpPr>
        <p:spPr bwMode="auto">
          <a:xfrm flipV="1">
            <a:off x="3238653" y="2276258"/>
            <a:ext cx="0" cy="20574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35"/>
          <p:cNvSpPr>
            <a:spLocks noChangeShapeType="1"/>
          </p:cNvSpPr>
          <p:nvPr/>
        </p:nvSpPr>
        <p:spPr bwMode="auto">
          <a:xfrm flipH="1">
            <a:off x="1943253" y="2352458"/>
            <a:ext cx="1295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Text Box 36"/>
          <p:cNvSpPr txBox="1">
            <a:spLocks noChangeArrowheads="1"/>
          </p:cNvSpPr>
          <p:nvPr/>
        </p:nvSpPr>
        <p:spPr bwMode="auto">
          <a:xfrm>
            <a:off x="1562253" y="220005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t>P</a:t>
            </a:r>
            <a:r>
              <a:rPr lang="en-US" altLang="zh-CN" sz="1800"/>
              <a:t>1</a:t>
            </a:r>
            <a:endParaRPr lang="en-US" altLang="zh-CN" sz="1800"/>
          </a:p>
        </p:txBody>
      </p:sp>
      <p:sp>
        <p:nvSpPr>
          <p:cNvPr id="120" name="Text Box 31"/>
          <p:cNvSpPr txBox="1">
            <a:spLocks noChangeArrowheads="1"/>
          </p:cNvSpPr>
          <p:nvPr/>
        </p:nvSpPr>
        <p:spPr bwMode="auto">
          <a:xfrm>
            <a:off x="1850707" y="5604679"/>
            <a:ext cx="76793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dirty="0">
                <a:solidFill>
                  <a:srgbClr val="009900"/>
                </a:solidFill>
                <a:latin typeface="微软雅黑" pitchFamily="34" charset="-122"/>
                <a:ea typeface="微软雅黑" pitchFamily="34" charset="-122"/>
              </a:rPr>
              <a:t>买者承担的税收是</a:t>
            </a:r>
            <a:r>
              <a:rPr lang="en-US" altLang="zh-CN" dirty="0">
                <a:solidFill>
                  <a:srgbClr val="009900"/>
                </a:solidFill>
                <a:latin typeface="微软雅黑" pitchFamily="34" charset="-122"/>
                <a:ea typeface="微软雅黑" pitchFamily="34" charset="-122"/>
              </a:rPr>
              <a:t>P1-P0</a:t>
            </a:r>
            <a:r>
              <a:rPr lang="zh-CN" altLang="en-US" dirty="0">
                <a:solidFill>
                  <a:srgbClr val="009900"/>
                </a:solidFill>
                <a:latin typeface="微软雅黑" pitchFamily="34" charset="-122"/>
                <a:ea typeface="微软雅黑" pitchFamily="34" charset="-122"/>
              </a:rPr>
              <a:t>，卖者承担的税收是</a:t>
            </a:r>
            <a:r>
              <a:rPr lang="en-US" altLang="zh-CN" dirty="0">
                <a:solidFill>
                  <a:srgbClr val="009900"/>
                </a:solidFill>
                <a:latin typeface="微软雅黑" pitchFamily="34" charset="-122"/>
                <a:ea typeface="微软雅黑" pitchFamily="34" charset="-122"/>
              </a:rPr>
              <a:t>P0-P2</a:t>
            </a:r>
            <a:r>
              <a:rPr lang="zh-CN" altLang="en-US" dirty="0">
                <a:solidFill>
                  <a:srgbClr val="009900"/>
                </a:solidFill>
                <a:latin typeface="微软雅黑" pitchFamily="34" charset="-122"/>
                <a:ea typeface="微软雅黑" pitchFamily="34" charset="-122"/>
              </a:rPr>
              <a:t>。当需求曲线缺乏弹性时，卖者承担的税收重；当需求曲线富有弹性时，卖者承担的税收重。</a:t>
            </a:r>
            <a:endParaRPr lang="zh-CN" altLang="en-US" dirty="0">
              <a:solidFill>
                <a:srgbClr val="009900"/>
              </a:solidFill>
              <a:latin typeface="微软雅黑" pitchFamily="34" charset="-122"/>
              <a:ea typeface="微软雅黑" pitchFamily="34" charset="-122"/>
            </a:endParaRPr>
          </a:p>
        </p:txBody>
      </p:sp>
      <p:sp>
        <p:nvSpPr>
          <p:cNvPr id="2" name="矩形 1"/>
          <p:cNvSpPr/>
          <p:nvPr/>
        </p:nvSpPr>
        <p:spPr>
          <a:xfrm>
            <a:off x="6776872" y="2369469"/>
            <a:ext cx="3809848" cy="1785104"/>
          </a:xfrm>
          <a:prstGeom prst="rect">
            <a:avLst/>
          </a:prstGeom>
        </p:spPr>
        <p:txBody>
          <a:bodyPr wrap="square">
            <a:spAutoFit/>
          </a:bodyPr>
          <a:lstStyle/>
          <a:p>
            <a:r>
              <a:rPr lang="zh-CN" altLang="en-US" sz="2000" b="1" dirty="0">
                <a:latin typeface="微软雅黑" pitchFamily="34" charset="-122"/>
                <a:ea typeface="微软雅黑" pitchFamily="34" charset="-122"/>
              </a:rPr>
              <a:t>向买者征税的结果：</a:t>
            </a:r>
            <a:r>
              <a:rPr lang="zh-CN" altLang="en-US" dirty="0">
                <a:latin typeface="微软雅黑" pitchFamily="34" charset="-122"/>
                <a:ea typeface="微软雅黑" pitchFamily="34" charset="-122"/>
              </a:rPr>
              <a:t>买者和卖者共同分摊税收负担。谁承担的税收重，取决于需求曲线的弹性。当需求曲线缺乏弹性时，买者承担的税收重；当需求富有弹性时，卖者承担的税收重</a:t>
            </a:r>
            <a:endParaRPr lang="zh-CN" altLang="en-US" dirty="0">
              <a:latin typeface="微软雅黑" pitchFamily="34" charset="-122"/>
              <a:ea typeface="微软雅黑" pitchFamily="34" charset="-122"/>
            </a:endParaRPr>
          </a:p>
        </p:txBody>
      </p:sp>
      <p:sp>
        <p:nvSpPr>
          <p:cNvPr id="40"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924667" y="5980643"/>
              <a:ext cx="258879" cy="190094"/>
            </p14:xfrm>
          </p:contentPart>
        </mc:Choice>
        <mc:Fallback xmlns="">
          <p:pic>
            <p:nvPicPr>
              <p:cNvPr id="3" name="墨迹 2"/>
            </p:nvPicPr>
            <p:blipFill>
              <a:blip r:embed="rId2"/>
            </p:blipFill>
            <p:spPr>
              <a:xfrm>
                <a:off x="1924667" y="5980643"/>
                <a:ext cx="258879" cy="19009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1588033" y="6046445"/>
              <a:ext cx="197590" cy="283313"/>
            </p14:xfrm>
          </p:contentPart>
        </mc:Choice>
        <mc:Fallback xmlns="">
          <p:pic>
            <p:nvPicPr>
              <p:cNvPr id="7" name="墨迹 6"/>
            </p:nvPicPr>
            <p:blipFill>
              <a:blip r:embed="rId4"/>
            </p:blipFill>
            <p:spPr>
              <a:xfrm>
                <a:off x="1588033" y="6046445"/>
                <a:ext cx="197590" cy="28331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1705123" y="6221916"/>
              <a:ext cx="159169" cy="144398"/>
            </p14:xfrm>
          </p:contentPart>
        </mc:Choice>
        <mc:Fallback xmlns="">
          <p:pic>
            <p:nvPicPr>
              <p:cNvPr id="8" name="墨迹 7"/>
            </p:nvPicPr>
            <p:blipFill>
              <a:blip r:embed="rId6"/>
            </p:blipFill>
            <p:spPr>
              <a:xfrm>
                <a:off x="1705123" y="6221916"/>
                <a:ext cx="159169" cy="14439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dissolv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dissolve">
                                      <p:cBhvr>
                                        <p:cTn id="22" dur="500"/>
                                        <p:tgtEl>
                                          <p:spTgt spid="1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dissolve">
                                      <p:cBhvr>
                                        <p:cTn id="3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utoUpdateAnimBg="0"/>
      <p:bldP spid="12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itchFamily="2" charset="-122"/>
                <a:ea typeface="华文行楷" pitchFamily="2" charset="-122"/>
                <a:cs typeface="+mn-cs"/>
                <a:sym typeface="+mn-ea"/>
              </a:rPr>
              <a:t>本章小结</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3" name="文本框 2"/>
          <p:cNvSpPr txBox="1"/>
          <p:nvPr/>
        </p:nvSpPr>
        <p:spPr>
          <a:xfrm>
            <a:off x="1802533" y="1441628"/>
            <a:ext cx="8774027" cy="4708981"/>
          </a:xfrm>
          <a:prstGeom prst="rect">
            <a:avLst/>
          </a:prstGeom>
          <a:noFill/>
        </p:spPr>
        <p:txBody>
          <a:bodyPr wrap="square" rtlCol="0">
            <a:spAutoFit/>
          </a:bodyPr>
          <a:lstStyle/>
          <a:p>
            <a:pPr marL="285750" indent="-285750">
              <a:lnSpc>
                <a:spcPct val="150000"/>
              </a:lnSpc>
              <a:buFont typeface="Wingdings" charset="2"/>
              <a:buChar char="p"/>
            </a:pPr>
            <a:r>
              <a:rPr lang="zh-CN" altLang="en-US" sz="2000" dirty="0"/>
              <a:t>需求表示在其他条件不变的情况下，某种商品的需求量与其价格之间的关系，通常满足需求规律，即在其他条件不变的情况下，需求量与价格呈反方向变动关系。</a:t>
            </a:r>
            <a:endParaRPr lang="en-US" altLang="zh-CN" sz="2000" dirty="0"/>
          </a:p>
          <a:p>
            <a:pPr marL="285750" indent="-285750">
              <a:lnSpc>
                <a:spcPct val="150000"/>
              </a:lnSpc>
              <a:buFont typeface="Wingdings" charset="2"/>
              <a:buChar char="p"/>
            </a:pPr>
            <a:r>
              <a:rPr lang="zh-CN" altLang="en-US" sz="2000" dirty="0"/>
              <a:t>供给表示在其他条件不变的情况下，某种商品的供给量与其价格之间的关系，满足供给规律，即在其他条件不变的情况下，某种商品的价格越高，生产者对该商品的供给量就越大。</a:t>
            </a:r>
            <a:endParaRPr lang="en-US" altLang="zh-CN" sz="2000" dirty="0"/>
          </a:p>
          <a:p>
            <a:pPr marL="285750" indent="-285750">
              <a:lnSpc>
                <a:spcPct val="150000"/>
              </a:lnSpc>
              <a:buFont typeface="Wingdings" charset="2"/>
              <a:buChar char="p"/>
            </a:pPr>
            <a:r>
              <a:rPr lang="zh-CN" altLang="en-US" sz="2000" dirty="0"/>
              <a:t>在竞争市场上某种商品的需求与供给相互作用使得市场处于均衡水平。市场需求或市场供给发生改变，均衡价格也会相应地发生变动。</a:t>
            </a:r>
            <a:endParaRPr lang="en-US" altLang="zh-CN" sz="2000" dirty="0"/>
          </a:p>
          <a:p>
            <a:pPr marL="285750" indent="-285750">
              <a:lnSpc>
                <a:spcPct val="150000"/>
              </a:lnSpc>
              <a:buFont typeface="Wingdings" charset="2"/>
              <a:buChar char="p"/>
            </a:pPr>
            <a:r>
              <a:rPr lang="zh-CN" altLang="en-US" sz="2000" dirty="0"/>
              <a:t>一个经济变量对另一个经济变量的影响程度可以由弹性来衡量。最重要的弹性系数包括需求的价格弹性、收入弹性、交叉价格弹性以及供给弹性等。</a:t>
            </a:r>
            <a:endParaRPr lang="en-US" altLang="zh-C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供求分析的应用事例</a:t>
            </a:r>
            <a:endParaRPr lang="zh-CN" altLang="en-US" sz="2400" dirty="0">
              <a:solidFill>
                <a:schemeClr val="tx1"/>
              </a:solidFill>
              <a:latin typeface="微软雅黑" pitchFamily="34" charset="-122"/>
              <a:ea typeface="微软雅黑"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弹    性</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市场均衡</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    给</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需     求</a:t>
            </a:r>
            <a:endParaRPr lang="zh-CN" altLang="en-US" sz="2400" dirty="0">
              <a:solidFill>
                <a:schemeClr val="tx1"/>
              </a:solidFill>
              <a:latin typeface="微软雅黑" pitchFamily="34" charset="-122"/>
              <a:ea typeface="微软雅黑" pitchFamily="34" charset="-122"/>
            </a:endParaRPr>
          </a:p>
        </p:txBody>
      </p:sp>
      <p:pic>
        <p:nvPicPr>
          <p:cNvPr id="29" name="Picture 46" descr="130"/>
          <p:cNvPicPr>
            <a:picLocks noChangeAspect="1" noChangeArrowheads="1"/>
          </p:cNvPicPr>
          <p:nvPr/>
        </p:nvPicPr>
        <p:blipFill>
          <a:blip r:embed="rId1"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451932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1033" descr="浅色上对角线"/>
          <p:cNvSpPr>
            <a:spLocks noChangeArrowheads="1"/>
          </p:cNvSpPr>
          <p:nvPr/>
        </p:nvSpPr>
        <p:spPr bwMode="auto">
          <a:xfrm>
            <a:off x="6151876" y="47517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弹性的概念</a:t>
            </a:r>
            <a:endParaRPr lang="zh-CN" altLang="en-US" b="1" dirty="0">
              <a:effectLst>
                <a:outerShdw blurRad="38100" dist="38100" dir="2700000" algn="tl">
                  <a:srgbClr val="C0C0C0"/>
                </a:outerShdw>
              </a:effectLst>
            </a:endParaRPr>
          </a:p>
        </p:txBody>
      </p:sp>
      <p:sp>
        <p:nvSpPr>
          <p:cNvPr id="38" name="Rectangle 1034" descr="浅色上对角线"/>
          <p:cNvSpPr>
            <a:spLocks noChangeArrowheads="1"/>
          </p:cNvSpPr>
          <p:nvPr/>
        </p:nvSpPr>
        <p:spPr bwMode="auto">
          <a:xfrm>
            <a:off x="6151876" y="52089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需求的价格弹性</a:t>
            </a:r>
            <a:endParaRPr lang="zh-CN" altLang="en-US" b="1" dirty="0">
              <a:effectLst>
                <a:outerShdw blurRad="38100" dist="38100" dir="2700000" algn="tl">
                  <a:srgbClr val="C0C0C0"/>
                </a:outerShdw>
              </a:effectLst>
            </a:endParaRPr>
          </a:p>
        </p:txBody>
      </p:sp>
      <p:pic>
        <p:nvPicPr>
          <p:cNvPr id="40" name="Picture 1063"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8279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41" name="Picture 1064"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2851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3" name="AutoShape 1066">
            <a:hlinkClick r:id="" action="ppaction://noaction" highlightClick="1"/>
            <a:hlinkHover r:id="" action="ppaction://noaction"/>
          </p:cNvPr>
          <p:cNvSpPr>
            <a:spLocks noChangeArrowheads="1"/>
          </p:cNvSpPr>
          <p:nvPr/>
        </p:nvSpPr>
        <p:spPr bwMode="auto">
          <a:xfrm>
            <a:off x="8818876" y="48279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4" name="AutoShape 1067">
            <a:hlinkClick r:id="" action="ppaction://noaction" highlightClick="1"/>
            <a:hlinkHover r:id="" action="ppaction://noaction"/>
          </p:cNvPr>
          <p:cNvSpPr>
            <a:spLocks noChangeArrowheads="1"/>
          </p:cNvSpPr>
          <p:nvPr/>
        </p:nvSpPr>
        <p:spPr bwMode="auto">
          <a:xfrm>
            <a:off x="8818876" y="52851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19" name="文本框 18"/>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20" name="Rectangle 1033" descr="浅色上对角线"/>
          <p:cNvSpPr>
            <a:spLocks noChangeArrowheads="1"/>
          </p:cNvSpPr>
          <p:nvPr/>
        </p:nvSpPr>
        <p:spPr bwMode="auto">
          <a:xfrm>
            <a:off x="6151876" y="56661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其他需求弹性</a:t>
            </a:r>
            <a:endParaRPr lang="zh-CN" altLang="en-US" b="1" dirty="0">
              <a:effectLst>
                <a:outerShdw blurRad="38100" dist="38100" dir="2700000" algn="tl">
                  <a:srgbClr val="C0C0C0"/>
                </a:outerShdw>
              </a:effectLst>
            </a:endParaRPr>
          </a:p>
        </p:txBody>
      </p:sp>
      <p:sp>
        <p:nvSpPr>
          <p:cNvPr id="21" name="Rectangle 1034" descr="浅色上对角线"/>
          <p:cNvSpPr>
            <a:spLocks noChangeArrowheads="1"/>
          </p:cNvSpPr>
          <p:nvPr/>
        </p:nvSpPr>
        <p:spPr bwMode="auto">
          <a:xfrm>
            <a:off x="6151876" y="61233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供给弹性</a:t>
            </a:r>
            <a:endParaRPr lang="zh-CN" altLang="en-US" b="1" dirty="0">
              <a:effectLst>
                <a:outerShdw blurRad="38100" dist="38100" dir="2700000" algn="tl">
                  <a:srgbClr val="C0C0C0"/>
                </a:outerShdw>
              </a:effectLst>
            </a:endParaRPr>
          </a:p>
        </p:txBody>
      </p:sp>
      <p:pic>
        <p:nvPicPr>
          <p:cNvPr id="22" name="Picture 1063"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7423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1064"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61995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1066">
            <a:hlinkClick r:id="" action="ppaction://noaction" highlightClick="1"/>
            <a:hlinkHover r:id="" action="ppaction://noaction"/>
          </p:cNvPr>
          <p:cNvSpPr>
            <a:spLocks noChangeArrowheads="1"/>
          </p:cNvSpPr>
          <p:nvPr/>
        </p:nvSpPr>
        <p:spPr bwMode="auto">
          <a:xfrm>
            <a:off x="8818876" y="57423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1067">
            <a:hlinkClick r:id="" action="ppaction://noaction" highlightClick="1"/>
            <a:hlinkHover r:id="" action="ppaction://noaction"/>
          </p:cNvPr>
          <p:cNvSpPr>
            <a:spLocks noChangeArrowheads="1"/>
          </p:cNvSpPr>
          <p:nvPr/>
        </p:nvSpPr>
        <p:spPr bwMode="auto">
          <a:xfrm>
            <a:off x="8818876" y="61995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供求分析的应用事例</a:t>
            </a:r>
            <a:endParaRPr lang="zh-CN" altLang="en-US" sz="2400" dirty="0">
              <a:solidFill>
                <a:schemeClr val="tx1"/>
              </a:solidFill>
              <a:latin typeface="微软雅黑" pitchFamily="34" charset="-122"/>
              <a:ea typeface="微软雅黑"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弹    性</a:t>
            </a:r>
            <a:endParaRPr lang="zh-CN" altLang="en-US" sz="2400" dirty="0">
              <a:solidFill>
                <a:schemeClr val="tx1"/>
              </a:solidFill>
              <a:latin typeface="微软雅黑" pitchFamily="34" charset="-122"/>
              <a:ea typeface="微软雅黑"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市场均衡</a:t>
            </a:r>
            <a:endParaRPr lang="zh-CN" altLang="en-US" sz="2400" dirty="0">
              <a:solidFill>
                <a:schemeClr val="tx1"/>
              </a:solidFill>
              <a:latin typeface="微软雅黑" pitchFamily="34" charset="-122"/>
              <a:ea typeface="微软雅黑"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供    给</a:t>
            </a:r>
            <a:endParaRPr lang="zh-CN" altLang="en-US" sz="2400" dirty="0">
              <a:solidFill>
                <a:schemeClr val="tx1"/>
              </a:solidFill>
              <a:latin typeface="微软雅黑" pitchFamily="34" charset="-122"/>
              <a:ea typeface="微软雅黑"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需     求</a:t>
            </a:r>
            <a:endParaRPr lang="zh-CN" altLang="en-US" sz="2400" dirty="0">
              <a:solidFill>
                <a:schemeClr val="tx1"/>
              </a:solidFill>
              <a:latin typeface="微软雅黑" pitchFamily="34" charset="-122"/>
              <a:ea typeface="微软雅黑" pitchFamily="34" charset="-122"/>
            </a:endParaRPr>
          </a:p>
        </p:txBody>
      </p:sp>
      <p:sp>
        <p:nvSpPr>
          <p:cNvPr id="28" name="Rectangle 8" descr="浅色上对角线"/>
          <p:cNvSpPr>
            <a:spLocks noChangeArrowheads="1"/>
          </p:cNvSpPr>
          <p:nvPr/>
        </p:nvSpPr>
        <p:spPr bwMode="auto">
          <a:xfrm>
            <a:off x="6228076" y="5283200"/>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支持价格和限制价格</a:t>
            </a:r>
            <a:endParaRPr lang="zh-CN" altLang="en-US"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6228076" y="5740400"/>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税收效应分析</a:t>
            </a:r>
            <a:endParaRPr lang="zh-CN" altLang="en-US" b="1" dirty="0">
              <a:effectLst>
                <a:outerShdw blurRad="38100" dist="38100" dir="2700000" algn="tl">
                  <a:srgbClr val="C0C0C0"/>
                </a:outerShdw>
              </a:effectLst>
            </a:endParaRPr>
          </a:p>
        </p:txBody>
      </p:sp>
      <p:pic>
        <p:nvPicPr>
          <p:cNvPr id="31" name="Picture 31" descr="130"/>
          <p:cNvPicPr>
            <a:picLocks noChangeAspect="1" noChangeArrowheads="1"/>
          </p:cNvPicPr>
          <p:nvPr/>
        </p:nvPicPr>
        <p:blipFill>
          <a:blip r:embed="rId1"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5207000"/>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1"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5359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2"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58166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4" name="AutoShape 43">
            <a:hlinkClick r:id="" action="ppaction://noaction" highlightClick="1"/>
            <a:hlinkHover r:id="" action="ppaction://noaction"/>
          </p:cNvPr>
          <p:cNvSpPr>
            <a:spLocks noChangeArrowheads="1"/>
          </p:cNvSpPr>
          <p:nvPr/>
        </p:nvSpPr>
        <p:spPr bwMode="auto">
          <a:xfrm>
            <a:off x="8971276" y="535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44">
            <a:hlinkClick r:id="" action="ppaction://noaction" highlightClick="1"/>
            <a:hlinkHover r:id="" action="ppaction://noaction"/>
          </p:cNvPr>
          <p:cNvSpPr>
            <a:spLocks noChangeArrowheads="1"/>
          </p:cNvSpPr>
          <p:nvPr/>
        </p:nvSpPr>
        <p:spPr bwMode="auto">
          <a:xfrm>
            <a:off x="8971276" y="58166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19" name="文本框 18"/>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itchFamily="2" charset="-122"/>
                <a:ea typeface="华文行楷" pitchFamily="2" charset="-122"/>
              </a:rPr>
              <a:t>主要内容</a:t>
            </a:r>
            <a:endParaRPr lang="zh-CN" altLang="en-US" sz="3200" dirty="0">
              <a:solidFill>
                <a:srgbClr val="002060"/>
              </a:solidFill>
              <a:latin typeface="华文行楷" pitchFamily="2" charset="-122"/>
              <a:ea typeface="华文行楷" pitchFamily="2" charset="-122"/>
            </a:endParaRPr>
          </a:p>
        </p:txBody>
      </p:sp>
      <p:sp>
        <p:nvSpPr>
          <p:cNvPr id="20" name="Rectangle 9" descr="浅色上对角线"/>
          <p:cNvSpPr>
            <a:spLocks noChangeArrowheads="1"/>
          </p:cNvSpPr>
          <p:nvPr/>
        </p:nvSpPr>
        <p:spPr bwMode="auto">
          <a:xfrm>
            <a:off x="6228076" y="622270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弹性和收入</a:t>
            </a:r>
            <a:endParaRPr lang="zh-CN" altLang="en-US" b="1" dirty="0">
              <a:effectLst>
                <a:outerShdw blurRad="38100" dist="38100" dir="2700000" algn="tl">
                  <a:srgbClr val="C0C0C0"/>
                </a:outerShdw>
              </a:effectLst>
            </a:endParaRPr>
          </a:p>
        </p:txBody>
      </p:sp>
      <p:pic>
        <p:nvPicPr>
          <p:cNvPr id="21" name="Picture 42" descr="05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62989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 name="AutoShape 44">
            <a:hlinkClick r:id="" action="ppaction://noaction" highlightClick="1"/>
            <a:hlinkHover r:id="" action="ppaction://noaction"/>
          </p:cNvPr>
          <p:cNvSpPr>
            <a:spLocks noChangeArrowheads="1"/>
          </p:cNvSpPr>
          <p:nvPr/>
        </p:nvSpPr>
        <p:spPr bwMode="auto">
          <a:xfrm>
            <a:off x="8971276" y="6298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5890" y="1068070"/>
            <a:ext cx="8987155" cy="2387600"/>
          </a:xfrm>
        </p:spPr>
        <p:txBody>
          <a:bodyPr>
            <a:normAutofit/>
          </a:bodyPr>
          <a:lstStyle/>
          <a:p>
            <a:r>
              <a:rPr lang="zh-CN" altLang="en-US" sz="4800" dirty="0">
                <a:solidFill>
                  <a:srgbClr val="FF0000"/>
                </a:solidFill>
                <a:latin typeface="华文行楷" pitchFamily="2" charset="-122"/>
                <a:ea typeface="华文行楷" pitchFamily="2" charset="-122"/>
              </a:rPr>
              <a:t>第一节   需求</a:t>
            </a:r>
            <a:br>
              <a:rPr lang="zh-CN" altLang="en-US" sz="4800" dirty="0">
                <a:solidFill>
                  <a:srgbClr val="FF0000"/>
                </a:solidFill>
                <a:latin typeface="华文行楷" pitchFamily="2" charset="-122"/>
                <a:ea typeface="华文行楷" pitchFamily="2" charset="-122"/>
              </a:rPr>
            </a:br>
            <a:endParaRPr lang="zh-CN" altLang="en-US" sz="4800" dirty="0">
              <a:solidFill>
                <a:srgbClr val="FF0000"/>
              </a:solidFill>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32314" y="2341688"/>
            <a:ext cx="9059477"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一定时期内消费者在各种可能的价格下愿意并且能够购买的商品和劳务的数量</a:t>
            </a:r>
            <a:endParaRPr lang="zh-CN" altLang="en-US" sz="2000" dirty="0">
              <a:latin typeface="微软雅黑" pitchFamily="34" charset="-122"/>
              <a:ea typeface="微软雅黑" pitchFamily="34" charset="-122"/>
            </a:endParaRPr>
          </a:p>
          <a:p>
            <a:endParaRPr lang="zh-CN" altLang="en-US" sz="2000" b="1" dirty="0">
              <a:effectLst>
                <a:outerShdw blurRad="38100" dist="38100" dir="2700000" algn="tl">
                  <a:srgbClr val="000000">
                    <a:alpha val="43137"/>
                  </a:srgbClr>
                </a:outerShdw>
              </a:effectLst>
            </a:endParaRPr>
          </a:p>
        </p:txBody>
      </p:sp>
      <p:sp>
        <p:nvSpPr>
          <p:cNvPr id="104" name="文本框 103"/>
          <p:cNvSpPr txBox="1"/>
          <p:nvPr/>
        </p:nvSpPr>
        <p:spPr>
          <a:xfrm>
            <a:off x="1532313" y="3096101"/>
            <a:ext cx="1408997" cy="1200329"/>
          </a:xfrm>
          <a:prstGeom prst="rect">
            <a:avLst/>
          </a:prstGeom>
          <a:noFill/>
        </p:spPr>
        <p:txBody>
          <a:bodyPr wrap="square" rtlCol="0">
            <a:spAutoFit/>
          </a:bodyPr>
          <a:lstStyle/>
          <a:p>
            <a:pPr>
              <a:lnSpc>
                <a:spcPct val="150000"/>
              </a:lnSpc>
            </a:pPr>
            <a:r>
              <a:rPr lang="zh-CN" altLang="en-US" b="1" dirty="0">
                <a:latin typeface="微软雅黑" pitchFamily="34" charset="-122"/>
                <a:ea typeface="微软雅黑" pitchFamily="34" charset="-122"/>
              </a:rPr>
              <a:t>需要注意的三个方面</a:t>
            </a:r>
            <a:endParaRPr lang="en-US" altLang="zh-CN" b="1" dirty="0">
              <a:latin typeface="微软雅黑" pitchFamily="34" charset="-122"/>
              <a:ea typeface="微软雅黑" pitchFamily="34" charset="-122"/>
            </a:endParaRPr>
          </a:p>
          <a:p>
            <a:endParaRPr lang="zh-CN" altLang="en-US" dirty="0"/>
          </a:p>
        </p:txBody>
      </p:sp>
      <p:sp>
        <p:nvSpPr>
          <p:cNvPr id="105" name="文本框 104"/>
          <p:cNvSpPr txBox="1"/>
          <p:nvPr/>
        </p:nvSpPr>
        <p:spPr>
          <a:xfrm>
            <a:off x="2941311" y="2953059"/>
            <a:ext cx="7650480" cy="1338828"/>
          </a:xfrm>
          <a:prstGeom prst="rect">
            <a:avLst/>
          </a:prstGeom>
          <a:noFill/>
        </p:spPr>
        <p:txBody>
          <a:bodyPr wrap="square" rtlCol="0">
            <a:spAutoFit/>
          </a:bodyPr>
          <a:lstStyle/>
          <a:p>
            <a:pPr marL="285750" indent="-285750">
              <a:lnSpc>
                <a:spcPct val="150000"/>
              </a:lnSpc>
              <a:buFont typeface="Wingdings" charset="2"/>
              <a:buChar char="u"/>
            </a:pPr>
            <a:r>
              <a:rPr lang="zh-CN" altLang="en-US" dirty="0">
                <a:latin typeface="微软雅黑" pitchFamily="34" charset="-122"/>
                <a:ea typeface="微软雅黑" pitchFamily="34" charset="-122"/>
              </a:rPr>
              <a:t>假定其他因素保持不变</a:t>
            </a:r>
            <a:endParaRPr lang="en-US" altLang="zh-CN" dirty="0">
              <a:latin typeface="微软雅黑" pitchFamily="34" charset="-122"/>
              <a:ea typeface="微软雅黑" pitchFamily="34" charset="-122"/>
            </a:endParaRPr>
          </a:p>
          <a:p>
            <a:pPr marL="285750" indent="-285750">
              <a:lnSpc>
                <a:spcPct val="150000"/>
              </a:lnSpc>
              <a:buFont typeface="Wingdings" charset="2"/>
              <a:buChar char="u"/>
            </a:pPr>
            <a:r>
              <a:rPr lang="zh-CN" altLang="en-US" dirty="0">
                <a:latin typeface="微软雅黑" pitchFamily="34" charset="-122"/>
                <a:ea typeface="微软雅黑" pitchFamily="34" charset="-122"/>
              </a:rPr>
              <a:t>是针对一些列可能的价格，消费者根据自身意愿和条件制定的一个计划</a:t>
            </a:r>
            <a:endParaRPr lang="en-US" altLang="zh-CN" dirty="0">
              <a:latin typeface="微软雅黑" pitchFamily="34" charset="-122"/>
              <a:ea typeface="微软雅黑" pitchFamily="34" charset="-122"/>
            </a:endParaRPr>
          </a:p>
          <a:p>
            <a:pPr marL="285750" indent="-285750">
              <a:lnSpc>
                <a:spcPct val="150000"/>
              </a:lnSpc>
              <a:buFont typeface="Wingdings" charset="2"/>
              <a:buChar char="u"/>
            </a:pPr>
            <a:r>
              <a:rPr lang="zh-CN" altLang="en-US" dirty="0">
                <a:latin typeface="微软雅黑" pitchFamily="34" charset="-122"/>
                <a:ea typeface="微软雅黑" pitchFamily="34" charset="-122"/>
              </a:rPr>
              <a:t>需求必须具备两个基本特征</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购买意愿和购买能力</a:t>
            </a:r>
            <a:endParaRPr lang="zh-CN" altLang="en-US" dirty="0">
              <a:latin typeface="微软雅黑" pitchFamily="34" charset="-122"/>
              <a:ea typeface="微软雅黑" pitchFamily="34" charset="-122"/>
            </a:endParaRPr>
          </a:p>
        </p:txBody>
      </p:sp>
      <p:graphicFrame>
        <p:nvGraphicFramePr>
          <p:cNvPr id="109" name="表格 108"/>
          <p:cNvGraphicFramePr>
            <a:graphicFrameLocks noGrp="1"/>
          </p:cNvGraphicFramePr>
          <p:nvPr/>
        </p:nvGraphicFramePr>
        <p:xfrm>
          <a:off x="2236812" y="5252841"/>
          <a:ext cx="8216638" cy="1252220"/>
        </p:xfrm>
        <a:graphic>
          <a:graphicData uri="http://schemas.openxmlformats.org/drawingml/2006/table">
            <a:tbl>
              <a:tblPr firstRow="1" bandRow="1">
                <a:tableStyleId>{7DF18680-E054-41AD-8BC1-D1AEF772440D}</a:tableStyleId>
              </a:tblPr>
              <a:tblGrid>
                <a:gridCol w="2477806"/>
                <a:gridCol w="956472"/>
                <a:gridCol w="956472"/>
                <a:gridCol w="956472"/>
                <a:gridCol w="956472"/>
                <a:gridCol w="956472"/>
                <a:gridCol w="956472"/>
              </a:tblGrid>
              <a:tr h="520700">
                <a:tc>
                  <a:txBody>
                    <a:bodyPr/>
                    <a:lstStyle/>
                    <a:p>
                      <a:pPr algn="ctr">
                        <a:lnSpc>
                          <a:spcPct val="150000"/>
                        </a:lnSpc>
                      </a:pPr>
                      <a:r>
                        <a:rPr lang="zh-CN" altLang="en-US" dirty="0"/>
                        <a:t>价格（元</a:t>
                      </a:r>
                      <a:r>
                        <a:rPr lang="en-US" altLang="zh-CN" dirty="0"/>
                        <a:t>/</a:t>
                      </a:r>
                      <a:r>
                        <a:rPr lang="zh-CN" altLang="en-US" dirty="0"/>
                        <a:t>千克）</a:t>
                      </a:r>
                      <a:endParaRPr lang="zh-CN" altLang="en-US" dirty="0"/>
                    </a:p>
                  </a:txBody>
                  <a:tcPr/>
                </a:tc>
                <a:tc>
                  <a:txBody>
                    <a:bodyPr/>
                    <a:lstStyle/>
                    <a:p>
                      <a:pPr marL="0" algn="ctr" defTabSz="914400" rtl="0" eaLnBrk="1" latinLnBrk="0" hangingPunct="1">
                        <a:lnSpc>
                          <a:spcPct val="150000"/>
                        </a:lnSpc>
                      </a:pPr>
                      <a:r>
                        <a:rPr lang="en-US" altLang="zh-CN" sz="1800" kern="1200" dirty="0"/>
                        <a:t>14</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12</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10</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8</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6</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4</a:t>
                      </a:r>
                      <a:endParaRPr lang="zh-CN" altLang="en-US" sz="1800" b="1" kern="1200" dirty="0">
                        <a:solidFill>
                          <a:schemeClr val="lt1"/>
                        </a:solidFill>
                        <a:latin typeface="+mn-lt"/>
                        <a:ea typeface="+mn-ea"/>
                        <a:cs typeface="+mn-cs"/>
                      </a:endParaRPr>
                    </a:p>
                  </a:txBody>
                  <a:tcPr/>
                </a:tc>
              </a:tr>
              <a:tr h="365760">
                <a:tc>
                  <a:txBody>
                    <a:bodyPr/>
                    <a:lstStyle/>
                    <a:p>
                      <a:pPr algn="ctr"/>
                      <a:r>
                        <a:rPr lang="zh-CN" altLang="en-US" dirty="0"/>
                        <a:t>需求量（千克）</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17</a:t>
                      </a:r>
                      <a:endParaRPr lang="zh-CN" altLang="en-US" dirty="0"/>
                    </a:p>
                  </a:txBody>
                  <a:tcPr/>
                </a:tc>
              </a:tr>
              <a:tr h="365760">
                <a:tc>
                  <a:txBody>
                    <a:bodyPr/>
                    <a:lstStyle/>
                    <a:p>
                      <a:pPr algn="ctr"/>
                      <a:r>
                        <a:rPr lang="zh-CN" altLang="en-US" dirty="0"/>
                        <a:t>价格与需求量的组合点</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tc>
                  <a:txBody>
                    <a:bodyPr/>
                    <a:lstStyle/>
                    <a:p>
                      <a:pPr algn="ctr"/>
                      <a:r>
                        <a:rPr lang="en-US" altLang="zh-CN" dirty="0"/>
                        <a:t>H</a:t>
                      </a:r>
                      <a:endParaRPr lang="zh-CN" altLang="en-US" dirty="0"/>
                    </a:p>
                  </a:txBody>
                  <a:tcPr/>
                </a:tc>
              </a:tr>
            </a:tbl>
          </a:graphicData>
        </a:graphic>
      </p:graphicFrame>
      <p:sp>
        <p:nvSpPr>
          <p:cNvPr id="111" name="文本框 110"/>
          <p:cNvSpPr txBox="1"/>
          <p:nvPr/>
        </p:nvSpPr>
        <p:spPr>
          <a:xfrm>
            <a:off x="1532314" y="5469539"/>
            <a:ext cx="461665" cy="1035856"/>
          </a:xfrm>
          <a:prstGeom prst="rect">
            <a:avLst/>
          </a:prstGeom>
          <a:noFill/>
        </p:spPr>
        <p:txBody>
          <a:bodyPr vert="eaVert" wrap="square" rtlCol="0">
            <a:spAutoFit/>
          </a:bodyPr>
          <a:lstStyle/>
          <a:p>
            <a:r>
              <a:rPr lang="zh-CN" altLang="en-US" b="1" dirty="0">
                <a:latin typeface="微软雅黑" pitchFamily="34" charset="-122"/>
                <a:ea typeface="微软雅黑" pitchFamily="34" charset="-122"/>
              </a:rPr>
              <a:t>需求表</a:t>
            </a:r>
            <a:endParaRPr lang="zh-CN" altLang="en-US" b="1" dirty="0">
              <a:latin typeface="微软雅黑" pitchFamily="34" charset="-122"/>
              <a:ea typeface="微软雅黑" pitchFamily="34" charset="-122"/>
            </a:endParaRPr>
          </a:p>
        </p:txBody>
      </p:sp>
      <p:sp>
        <p:nvSpPr>
          <p:cNvPr id="17" name="文本框 16"/>
          <p:cNvSpPr txBox="1"/>
          <p:nvPr/>
        </p:nvSpPr>
        <p:spPr>
          <a:xfrm>
            <a:off x="1110746" y="4509864"/>
            <a:ext cx="2932934"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需求的表示</a:t>
            </a:r>
            <a:endParaRPr lang="zh-CN" altLang="en-US" sz="2400" b="1" dirty="0">
              <a:latin typeface="微软雅黑" pitchFamily="34" charset="-122"/>
              <a:ea typeface="微软雅黑" pitchFamily="34" charset="-122"/>
            </a:endParaRPr>
          </a:p>
        </p:txBody>
      </p:sp>
      <p:sp>
        <p:nvSpPr>
          <p:cNvPr id="19" name="文本框 18"/>
          <p:cNvSpPr txBox="1"/>
          <p:nvPr/>
        </p:nvSpPr>
        <p:spPr>
          <a:xfrm>
            <a:off x="1090295" y="1508169"/>
            <a:ext cx="2740025"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需求的定义</a:t>
            </a:r>
            <a:endParaRPr lang="zh-CN" altLang="en-US" sz="2400" b="1" dirty="0">
              <a:latin typeface="微软雅黑" pitchFamily="34" charset="-122"/>
              <a:ea typeface="微软雅黑" pitchFamily="34" charset="-122"/>
            </a:endParaRPr>
          </a:p>
        </p:txBody>
      </p:sp>
      <p:sp>
        <p:nvSpPr>
          <p:cNvPr id="20" name="标题 3"/>
          <p:cNvSpPr txBox="1"/>
          <p:nvPr/>
        </p:nvSpPr>
        <p:spPr>
          <a:xfrm>
            <a:off x="156094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需求的概念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3842016" y="2175111"/>
              <a:ext cx="753767" cy="493513"/>
            </p14:xfrm>
          </p:contentPart>
        </mc:Choice>
        <mc:Fallback xmlns="">
          <p:pic>
            <p:nvPicPr>
              <p:cNvPr id="3" name="墨迹 2"/>
            </p:nvPicPr>
            <p:blipFill>
              <a:blip r:embed="rId2"/>
            </p:blipFill>
            <p:spPr>
              <a:xfrm>
                <a:off x="3842016" y="2175111"/>
                <a:ext cx="753767" cy="493513"/>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4617738" y="2675935"/>
              <a:ext cx="1068447" cy="80425"/>
            </p14:xfrm>
          </p:contentPart>
        </mc:Choice>
        <mc:Fallback xmlns="">
          <p:pic>
            <p:nvPicPr>
              <p:cNvPr id="7" name="墨迹 6"/>
            </p:nvPicPr>
            <p:blipFill>
              <a:blip r:embed="rId4"/>
            </p:blipFill>
            <p:spPr>
              <a:xfrm>
                <a:off x="4617738" y="2675935"/>
                <a:ext cx="1068447" cy="804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7105901" y="2763671"/>
              <a:ext cx="956845" cy="29245"/>
            </p14:xfrm>
          </p:contentPart>
        </mc:Choice>
        <mc:Fallback xmlns="">
          <p:pic>
            <p:nvPicPr>
              <p:cNvPr id="8" name="墨迹 7"/>
            </p:nvPicPr>
            <p:blipFill>
              <a:blip r:embed="rId6"/>
            </p:blipFill>
            <p:spPr>
              <a:xfrm>
                <a:off x="7105901" y="2763671"/>
                <a:ext cx="956845" cy="292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9681882" y="2156833"/>
              <a:ext cx="951356" cy="504480"/>
            </p14:xfrm>
          </p:contentPart>
        </mc:Choice>
        <mc:Fallback xmlns="">
          <p:pic>
            <p:nvPicPr>
              <p:cNvPr id="9" name="墨迹 8"/>
            </p:nvPicPr>
            <p:blipFill>
              <a:blip r:embed="rId8"/>
            </p:blipFill>
            <p:spPr>
              <a:xfrm>
                <a:off x="9681882" y="2156833"/>
                <a:ext cx="951356" cy="5044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6520451" y="4277111"/>
              <a:ext cx="853706" cy="29245"/>
            </p14:xfrm>
          </p:contentPart>
        </mc:Choice>
        <mc:Fallback xmlns="">
          <p:pic>
            <p:nvPicPr>
              <p:cNvPr id="10" name="墨迹 9"/>
            </p:nvPicPr>
            <p:blipFill>
              <a:blip r:embed="rId10"/>
            </p:blipFill>
            <p:spPr>
              <a:xfrm>
                <a:off x="6520451" y="4277111"/>
                <a:ext cx="853706" cy="292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7684033" y="4211309"/>
              <a:ext cx="702540" cy="58490"/>
            </p14:xfrm>
          </p:contentPart>
        </mc:Choice>
        <mc:Fallback xmlns="">
          <p:pic>
            <p:nvPicPr>
              <p:cNvPr id="11" name="墨迹 10"/>
            </p:nvPicPr>
            <p:blipFill>
              <a:blip r:embed="rId12"/>
            </p:blipFill>
            <p:spPr>
              <a:xfrm>
                <a:off x="7684033" y="4211309"/>
                <a:ext cx="702540" cy="58490"/>
              </a:xfrm>
              <a:prstGeom prst="rect"/>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3200" dirty="0">
                <a:solidFill>
                  <a:srgbClr val="002060"/>
                </a:solidFill>
                <a:latin typeface="华文行楷" pitchFamily="2" charset="-122"/>
                <a:ea typeface="华文行楷" pitchFamily="2" charset="-122"/>
                <a:cs typeface="+mn-cs"/>
                <a:sym typeface="+mn-ea"/>
              </a:rPr>
              <a:t> </a:t>
            </a:r>
            <a:r>
              <a:rPr lang="zh-CN" altLang="en-US" sz="3200" dirty="0">
                <a:solidFill>
                  <a:srgbClr val="002060"/>
                </a:solidFill>
                <a:latin typeface="华文行楷" pitchFamily="2" charset="-122"/>
                <a:ea typeface="华文行楷" pitchFamily="2" charset="-122"/>
                <a:cs typeface="+mn-cs"/>
                <a:sym typeface="+mn-ea"/>
              </a:rPr>
              <a:t>需求的概念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itchFamily="34" charset="-122"/>
              <a:ea typeface="微软雅黑"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itchFamily="34" charset="-122"/>
                <a:ea typeface="微软雅黑" pitchFamily="34" charset="-122"/>
              </a:rPr>
              <a:t>马工程</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西方经济学</a:t>
            </a:r>
            <a:r>
              <a:rPr lang="en-US" altLang="zh-CN" sz="1400" i="1" dirty="0">
                <a:solidFill>
                  <a:srgbClr val="002060"/>
                </a:solidFill>
                <a:latin typeface="微软雅黑" pitchFamily="34" charset="-122"/>
                <a:ea typeface="微软雅黑" pitchFamily="34" charset="-122"/>
              </a:rPr>
              <a:t>》</a:t>
            </a:r>
            <a:r>
              <a:rPr lang="zh-CN" altLang="en-US" sz="1400" i="1" dirty="0">
                <a:solidFill>
                  <a:srgbClr val="002060"/>
                </a:solidFill>
                <a:latin typeface="微软雅黑" pitchFamily="34" charset="-122"/>
                <a:ea typeface="微软雅黑" pitchFamily="34" charset="-122"/>
              </a:rPr>
              <a:t>通识课</a:t>
            </a:r>
            <a:endParaRPr lang="zh-CN" altLang="en-US" sz="1400" i="1" dirty="0">
              <a:solidFill>
                <a:srgbClr val="002060"/>
              </a:solidFill>
              <a:latin typeface="微软雅黑" pitchFamily="34" charset="-122"/>
              <a:ea typeface="微软雅黑" pitchFamily="34" charset="-122"/>
            </a:endParaRPr>
          </a:p>
        </p:txBody>
      </p:sp>
      <p:sp>
        <p:nvSpPr>
          <p:cNvPr id="63" name="Rectangle 5"/>
          <p:cNvSpPr>
            <a:spLocks noChangeArrowheads="1"/>
          </p:cNvSpPr>
          <p:nvPr/>
        </p:nvSpPr>
        <p:spPr bwMode="auto">
          <a:xfrm>
            <a:off x="6548489" y="5229619"/>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b="1" dirty="0">
              <a:effectLst>
                <a:outerShdw blurRad="38100" dist="38100" dir="2700000" algn="tl">
                  <a:srgbClr val="C0C0C0"/>
                </a:outerShdw>
              </a:effectLst>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38" name="Line 52"/>
          <p:cNvSpPr>
            <a:spLocks noChangeShapeType="1"/>
          </p:cNvSpPr>
          <p:nvPr/>
        </p:nvSpPr>
        <p:spPr bwMode="auto">
          <a:xfrm>
            <a:off x="6880551" y="2779329"/>
            <a:ext cx="21336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9" name="Line 5"/>
          <p:cNvSpPr>
            <a:spLocks noChangeShapeType="1"/>
          </p:cNvSpPr>
          <p:nvPr/>
        </p:nvSpPr>
        <p:spPr bwMode="auto">
          <a:xfrm flipH="1" flipV="1">
            <a:off x="6499551" y="2417379"/>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40" name="Line 6"/>
          <p:cNvSpPr>
            <a:spLocks noChangeShapeType="1"/>
          </p:cNvSpPr>
          <p:nvPr/>
        </p:nvSpPr>
        <p:spPr bwMode="auto">
          <a:xfrm flipV="1">
            <a:off x="6499551" y="4760529"/>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42" name="Rectangle 8" descr="5%"/>
          <p:cNvSpPr>
            <a:spLocks noChangeArrowheads="1"/>
          </p:cNvSpPr>
          <p:nvPr/>
        </p:nvSpPr>
        <p:spPr bwMode="auto">
          <a:xfrm>
            <a:off x="6194751" y="47795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3" name="Rectangle 9" descr="5%"/>
          <p:cNvSpPr>
            <a:spLocks noChangeArrowheads="1"/>
          </p:cNvSpPr>
          <p:nvPr/>
        </p:nvSpPr>
        <p:spPr bwMode="auto">
          <a:xfrm>
            <a:off x="9041639" y="4824157"/>
            <a:ext cx="658312" cy="31737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zh-CN" altLang="en-US" sz="1600" dirty="0"/>
              <a:t>需求量（千克）</a:t>
            </a:r>
            <a:endParaRPr lang="en-US" altLang="zh-CN" sz="1600" dirty="0"/>
          </a:p>
        </p:txBody>
      </p:sp>
      <p:sp>
        <p:nvSpPr>
          <p:cNvPr id="44" name="Rectangle 21" descr="5%"/>
          <p:cNvSpPr>
            <a:spLocks noChangeArrowheads="1"/>
          </p:cNvSpPr>
          <p:nvPr/>
        </p:nvSpPr>
        <p:spPr bwMode="auto">
          <a:xfrm>
            <a:off x="8175951" y="4189029"/>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b="1" dirty="0">
                <a:solidFill>
                  <a:srgbClr val="000000"/>
                </a:solidFill>
                <a:effectLst>
                  <a:outerShdw blurRad="38100" dist="38100" dir="2700000" algn="tl">
                    <a:srgbClr val="C0C0C0"/>
                  </a:outerShdw>
                </a:effectLst>
              </a:rPr>
              <a:t>D</a:t>
            </a:r>
            <a:endParaRPr lang="en-US" altLang="zh-CN" sz="1800" b="1" dirty="0">
              <a:solidFill>
                <a:srgbClr val="000000"/>
              </a:solidFill>
              <a:effectLst>
                <a:outerShdw blurRad="38100" dist="38100" dir="2700000" algn="tl">
                  <a:srgbClr val="C0C0C0"/>
                </a:outerShdw>
              </a:effectLst>
            </a:endParaRPr>
          </a:p>
        </p:txBody>
      </p:sp>
      <p:sp>
        <p:nvSpPr>
          <p:cNvPr id="52" name="Rectangle 44"/>
          <p:cNvSpPr>
            <a:spLocks noChangeArrowheads="1"/>
          </p:cNvSpPr>
          <p:nvPr/>
        </p:nvSpPr>
        <p:spPr bwMode="auto">
          <a:xfrm>
            <a:off x="8404551" y="4836729"/>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CC0000"/>
              </a:solidFill>
              <a:effectLst>
                <a:outerShdw blurRad="38100" dist="38100" dir="2700000" algn="tl">
                  <a:srgbClr val="C0C0C0"/>
                </a:outerShdw>
              </a:effectLst>
            </a:endParaRPr>
          </a:p>
        </p:txBody>
      </p:sp>
      <p:pic>
        <p:nvPicPr>
          <p:cNvPr id="53"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89482" y="3905348"/>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36214" y="3388929"/>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6603" y="3661093"/>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6702" y="4242766"/>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08383" y="3083919"/>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0550" y="2779329"/>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959758" y="2597390"/>
            <a:ext cx="696007" cy="369332"/>
          </a:xfrm>
          <a:prstGeom prst="rect">
            <a:avLst/>
          </a:prstGeom>
          <a:noFill/>
        </p:spPr>
        <p:txBody>
          <a:bodyPr wrap="square" rtlCol="0">
            <a:spAutoFit/>
          </a:bodyPr>
          <a:lstStyle/>
          <a:p>
            <a:r>
              <a:rPr lang="en-US" altLang="zh-CN" dirty="0"/>
              <a:t>A</a:t>
            </a:r>
            <a:endParaRPr lang="zh-CN" altLang="en-US" dirty="0"/>
          </a:p>
        </p:txBody>
      </p:sp>
      <p:sp>
        <p:nvSpPr>
          <p:cNvPr id="8" name="文本框 7"/>
          <p:cNvSpPr txBox="1"/>
          <p:nvPr/>
        </p:nvSpPr>
        <p:spPr>
          <a:xfrm>
            <a:off x="7440018" y="2931729"/>
            <a:ext cx="633667" cy="369332"/>
          </a:xfrm>
          <a:prstGeom prst="rect">
            <a:avLst/>
          </a:prstGeom>
          <a:noFill/>
        </p:spPr>
        <p:txBody>
          <a:bodyPr wrap="square" rtlCol="0">
            <a:spAutoFit/>
          </a:bodyPr>
          <a:lstStyle/>
          <a:p>
            <a:r>
              <a:rPr lang="en-US" altLang="zh-CN" dirty="0"/>
              <a:t>B</a:t>
            </a:r>
            <a:endParaRPr lang="zh-CN" altLang="en-US" dirty="0"/>
          </a:p>
        </p:txBody>
      </p:sp>
      <p:sp>
        <p:nvSpPr>
          <p:cNvPr id="10" name="文本框 9"/>
          <p:cNvSpPr txBox="1"/>
          <p:nvPr/>
        </p:nvSpPr>
        <p:spPr>
          <a:xfrm>
            <a:off x="7862420" y="3237523"/>
            <a:ext cx="542131" cy="369332"/>
          </a:xfrm>
          <a:prstGeom prst="rect">
            <a:avLst/>
          </a:prstGeom>
          <a:noFill/>
        </p:spPr>
        <p:txBody>
          <a:bodyPr wrap="square" rtlCol="0">
            <a:spAutoFit/>
          </a:bodyPr>
          <a:lstStyle/>
          <a:p>
            <a:r>
              <a:rPr lang="en-US" altLang="zh-CN" dirty="0"/>
              <a:t>C</a:t>
            </a:r>
            <a:endParaRPr lang="zh-CN" altLang="en-US" dirty="0"/>
          </a:p>
        </p:txBody>
      </p:sp>
      <p:sp>
        <p:nvSpPr>
          <p:cNvPr id="11" name="文本框 10"/>
          <p:cNvSpPr txBox="1"/>
          <p:nvPr/>
        </p:nvSpPr>
        <p:spPr>
          <a:xfrm>
            <a:off x="8192300" y="3531110"/>
            <a:ext cx="594363" cy="369332"/>
          </a:xfrm>
          <a:prstGeom prst="rect">
            <a:avLst/>
          </a:prstGeom>
          <a:noFill/>
        </p:spPr>
        <p:txBody>
          <a:bodyPr wrap="square" rtlCol="0">
            <a:spAutoFit/>
          </a:bodyPr>
          <a:lstStyle/>
          <a:p>
            <a:r>
              <a:rPr lang="en-US" altLang="zh-CN" dirty="0"/>
              <a:t>F</a:t>
            </a:r>
            <a:endParaRPr lang="zh-CN" altLang="en-US" dirty="0"/>
          </a:p>
        </p:txBody>
      </p:sp>
      <p:sp>
        <p:nvSpPr>
          <p:cNvPr id="12" name="文本框 11"/>
          <p:cNvSpPr txBox="1"/>
          <p:nvPr/>
        </p:nvSpPr>
        <p:spPr>
          <a:xfrm>
            <a:off x="8624420" y="3796031"/>
            <a:ext cx="389731" cy="369332"/>
          </a:xfrm>
          <a:prstGeom prst="rect">
            <a:avLst/>
          </a:prstGeom>
          <a:noFill/>
        </p:spPr>
        <p:txBody>
          <a:bodyPr wrap="square" rtlCol="0">
            <a:spAutoFit/>
          </a:bodyPr>
          <a:lstStyle/>
          <a:p>
            <a:r>
              <a:rPr lang="en-US" altLang="zh-CN" dirty="0"/>
              <a:t>G</a:t>
            </a:r>
            <a:endParaRPr lang="zh-CN" altLang="en-US" dirty="0"/>
          </a:p>
        </p:txBody>
      </p:sp>
      <p:sp>
        <p:nvSpPr>
          <p:cNvPr id="13" name="文本框 12"/>
          <p:cNvSpPr txBox="1"/>
          <p:nvPr/>
        </p:nvSpPr>
        <p:spPr>
          <a:xfrm>
            <a:off x="8998294" y="3997625"/>
            <a:ext cx="394415" cy="369332"/>
          </a:xfrm>
          <a:prstGeom prst="rect">
            <a:avLst/>
          </a:prstGeom>
          <a:noFill/>
        </p:spPr>
        <p:txBody>
          <a:bodyPr wrap="square" rtlCol="0">
            <a:spAutoFit/>
          </a:bodyPr>
          <a:lstStyle/>
          <a:p>
            <a:r>
              <a:rPr lang="en-US" altLang="zh-CN" dirty="0"/>
              <a:t>H</a:t>
            </a:r>
            <a:endParaRPr lang="zh-CN" altLang="en-US" dirty="0"/>
          </a:p>
        </p:txBody>
      </p:sp>
      <p:sp>
        <p:nvSpPr>
          <p:cNvPr id="14" name="文本框 13"/>
          <p:cNvSpPr txBox="1"/>
          <p:nvPr/>
        </p:nvSpPr>
        <p:spPr>
          <a:xfrm>
            <a:off x="4950225" y="2428113"/>
            <a:ext cx="1485680" cy="338554"/>
          </a:xfrm>
          <a:prstGeom prst="rect">
            <a:avLst/>
          </a:prstGeom>
          <a:noFill/>
        </p:spPr>
        <p:txBody>
          <a:bodyPr wrap="square" rtlCol="0">
            <a:spAutoFit/>
          </a:bodyPr>
          <a:lstStyle/>
          <a:p>
            <a:r>
              <a:rPr lang="zh-CN" altLang="en-US" sz="1600" dirty="0"/>
              <a:t>价格（元</a:t>
            </a:r>
            <a:r>
              <a:rPr lang="en-US" altLang="zh-CN" sz="1600" dirty="0"/>
              <a:t>/</a:t>
            </a:r>
            <a:r>
              <a:rPr lang="zh-CN" altLang="en-US" sz="1600" dirty="0"/>
              <a:t>千克）</a:t>
            </a:r>
            <a:endParaRPr lang="zh-CN" altLang="en-US" sz="1600" dirty="0"/>
          </a:p>
        </p:txBody>
      </p:sp>
      <p:sp>
        <p:nvSpPr>
          <p:cNvPr id="36" name="Rectangle 8" descr="5%"/>
          <p:cNvSpPr>
            <a:spLocks noChangeArrowheads="1"/>
          </p:cNvSpPr>
          <p:nvPr/>
        </p:nvSpPr>
        <p:spPr bwMode="auto">
          <a:xfrm>
            <a:off x="887604" y="52520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4" name="Rectangle 48" descr="10%"/>
          <p:cNvSpPr>
            <a:spLocks noChangeArrowheads="1"/>
          </p:cNvSpPr>
          <p:nvPr/>
        </p:nvSpPr>
        <p:spPr bwMode="auto">
          <a:xfrm>
            <a:off x="887604" y="1484837"/>
            <a:ext cx="3959592" cy="5334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wrap="none" lIns="90000" tIns="46800" rIns="90000" bIns="46800" anchor="ctr"/>
          <a:lstStyle/>
          <a:p>
            <a:r>
              <a:rPr lang="zh-CN" altLang="en-US" sz="2400" dirty="0">
                <a:latin typeface="微软雅黑" pitchFamily="34" charset="-122"/>
                <a:ea typeface="微软雅黑" pitchFamily="34" charset="-122"/>
              </a:rPr>
              <a:t>需求函数</a:t>
            </a:r>
            <a:endParaRPr lang="zh-CN" altLang="en-US" sz="2400" dirty="0">
              <a:latin typeface="微软雅黑" pitchFamily="34" charset="-122"/>
              <a:ea typeface="微软雅黑" pitchFamily="34" charset="-122"/>
            </a:endParaRPr>
          </a:p>
        </p:txBody>
      </p:sp>
      <p:sp>
        <p:nvSpPr>
          <p:cNvPr id="66" name="Rectangle 50"/>
          <p:cNvSpPr>
            <a:spLocks noChangeArrowheads="1"/>
          </p:cNvSpPr>
          <p:nvPr/>
        </p:nvSpPr>
        <p:spPr bwMode="auto">
          <a:xfrm>
            <a:off x="887603" y="2009910"/>
            <a:ext cx="3959593" cy="3699369"/>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67" name="Rectangle 8" descr="5%"/>
          <p:cNvSpPr>
            <a:spLocks noChangeArrowheads="1"/>
          </p:cNvSpPr>
          <p:nvPr/>
        </p:nvSpPr>
        <p:spPr bwMode="auto">
          <a:xfrm>
            <a:off x="1040004" y="54044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8" name="Rectangle 48" descr="10%"/>
          <p:cNvSpPr>
            <a:spLocks noChangeArrowheads="1"/>
          </p:cNvSpPr>
          <p:nvPr/>
        </p:nvSpPr>
        <p:spPr bwMode="auto">
          <a:xfrm>
            <a:off x="4963579" y="1503391"/>
            <a:ext cx="5907621" cy="51484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wrap="none" lIns="90000" tIns="46800" rIns="90000" bIns="46800" anchor="ctr"/>
          <a:lstStyle/>
          <a:p>
            <a:r>
              <a:rPr lang="zh-CN" altLang="en-US" sz="2400" dirty="0">
                <a:latin typeface="微软雅黑" pitchFamily="34" charset="-122"/>
                <a:ea typeface="微软雅黑" pitchFamily="34" charset="-122"/>
              </a:rPr>
              <a:t>需求曲线</a:t>
            </a:r>
            <a:endParaRPr lang="zh-CN" altLang="en-US" sz="2400" dirty="0">
              <a:latin typeface="微软雅黑" pitchFamily="34" charset="-122"/>
              <a:ea typeface="微软雅黑" pitchFamily="34" charset="-122"/>
            </a:endParaRPr>
          </a:p>
        </p:txBody>
      </p:sp>
      <p:sp>
        <p:nvSpPr>
          <p:cNvPr id="69" name="Rectangle 50"/>
          <p:cNvSpPr>
            <a:spLocks noChangeArrowheads="1"/>
          </p:cNvSpPr>
          <p:nvPr/>
        </p:nvSpPr>
        <p:spPr bwMode="auto">
          <a:xfrm>
            <a:off x="4951981" y="2018237"/>
            <a:ext cx="5907621" cy="3699982"/>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mc:Choice xmlns:a14="http://schemas.microsoft.com/office/drawing/2010/main" Requires="a14">
          <p:sp>
            <p:nvSpPr>
              <p:cNvPr id="19" name="文本框 18"/>
              <p:cNvSpPr txBox="1"/>
              <p:nvPr/>
            </p:nvSpPr>
            <p:spPr>
              <a:xfrm>
                <a:off x="1348825" y="3095708"/>
                <a:ext cx="2326640" cy="475579"/>
              </a:xfrm>
              <a:prstGeom prst="rect">
                <a:avLst/>
              </a:prstGeom>
              <a:noFill/>
            </p:spPr>
            <p:txBody>
              <a:bodyPr wrap="square" rtlCol="0">
                <a:spAutoFit/>
              </a:bodyPr>
              <a:lstStyle/>
              <a:p>
                <a14:m>
                  <m:oMath xmlns:m="http://schemas.openxmlformats.org/officeDocument/2006/math">
                    <m:sSup>
                      <m:sSupPr>
                        <m:ctrlPr>
                          <a:rPr lang="zh-CN" altLang="en-US" sz="2400" b="1" i="1" smtClean="0">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𝑸</m:t>
                        </m:r>
                      </m:e>
                      <m:sup>
                        <m:r>
                          <a:rPr lang="zh-CN" altLang="en-US" sz="2400" b="1" i="1">
                            <a:solidFill>
                              <a:srgbClr val="FF0000"/>
                            </a:solidFill>
                            <a:latin typeface="Cambria Math" panose="02040503050406030204" pitchFamily="18" charset="0"/>
                          </a:rPr>
                          <m:t>𝒅</m:t>
                        </m:r>
                      </m:sup>
                    </m:sSup>
                  </m:oMath>
                </a14:m>
                <a:r>
                  <a:rPr lang="en-US" altLang="zh-CN" sz="2400" b="1" dirty="0">
                    <a:solidFill>
                      <a:srgbClr val="FF0000"/>
                    </a:solidFill>
                  </a:rPr>
                  <a:t>=D(P)</a:t>
                </a:r>
                <a:endParaRPr lang="zh-CN" altLang="en-US" b="1" dirty="0"/>
              </a:p>
            </p:txBody>
          </p:sp>
        </mc:Choice>
        <mc:Fallback>
          <p:sp>
            <p:nvSpPr>
              <p:cNvPr id="19" name="文本框 18"/>
              <p:cNvSpPr txBox="1">
                <a:spLocks noRot="1" noChangeAspect="1" noMove="1" noResize="1" noEditPoints="1" noAdjustHandles="1" noChangeArrowheads="1" noChangeShapeType="1" noTextEdit="1"/>
              </p:cNvSpPr>
              <p:nvPr/>
            </p:nvSpPr>
            <p:spPr>
              <a:xfrm>
                <a:off x="1348825" y="3095708"/>
                <a:ext cx="2326640" cy="475579"/>
              </a:xfrm>
              <a:prstGeom prst="rect">
                <a:avLst/>
              </a:prstGeom>
              <a:blipFill rotWithShape="1">
                <a:blip r:embed="rId2" cstate="print"/>
                <a:stretch>
                  <a:fillRect l="-1832" t="-7692" b="-28205"/>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1117340" y="3639504"/>
            <a:ext cx="3456673" cy="922020"/>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为简单起见，需求曲线常被描绘成直线</a:t>
            </a:r>
            <a:endParaRPr lang="zh-CN" altLang="en-US" dirty="0">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1117340" y="2021878"/>
                <a:ext cx="3556260" cy="967701"/>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用</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表示价格，</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a:rPr>
                          <m:t>𝑄</m:t>
                        </m:r>
                      </m:e>
                      <m:sup>
                        <m:r>
                          <a:rPr lang="zh-CN" altLang="en-US" i="1">
                            <a:latin typeface="Cambria Math"/>
                          </a:rPr>
                          <m:t>𝑑</m:t>
                        </m:r>
                      </m:sup>
                    </m:sSup>
                  </m:oMath>
                </a14:m>
                <a:r>
                  <a:rPr lang="zh-CN" altLang="en-US" dirty="0">
                    <a:latin typeface="微软雅黑" pitchFamily="34" charset="-122"/>
                    <a:ea typeface="微软雅黑" pitchFamily="34" charset="-122"/>
                  </a:rPr>
                  <a:t>表示需求量，需求函数可表示：</a:t>
                </a:r>
              </a:p>
            </p:txBody>
          </p:sp>
        </mc:Choice>
        <mc:Fallback>
          <p:sp>
            <p:nvSpPr>
              <p:cNvPr id="3" name="文本框 2"/>
              <p:cNvSpPr txBox="1">
                <a:spLocks noRot="1" noChangeAspect="1" noMove="1" noResize="1" noEditPoints="1" noAdjustHandles="1" noChangeArrowheads="1" noChangeShapeType="1" noTextEdit="1"/>
              </p:cNvSpPr>
              <p:nvPr/>
            </p:nvSpPr>
            <p:spPr>
              <a:xfrm>
                <a:off x="1117340" y="2021878"/>
                <a:ext cx="3556260" cy="967701"/>
              </a:xfrm>
              <a:prstGeom prst="rect">
                <a:avLst/>
              </a:prstGeom>
              <a:blipFill rotWithShape="1">
                <a:blip r:embed="rId3" cstate="print"/>
                <a:stretch>
                  <a:fillRect l="-1370" b="-6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矩形 14"/>
              <p:cNvSpPr/>
              <p:nvPr/>
            </p:nvSpPr>
            <p:spPr>
              <a:xfrm>
                <a:off x="1406830" y="4816155"/>
                <a:ext cx="1468607" cy="584775"/>
              </a:xfrm>
              <a:prstGeom prst="rect">
                <a:avLst/>
              </a:prstGeom>
            </p:spPr>
            <p:txBody>
              <a:bodyPr wrap="none">
                <a:spAutoFit/>
              </a:bodyPr>
              <a:lstStyle/>
              <a:p>
                <a14:m>
                  <m:oMath xmlns:m="http://schemas.openxmlformats.org/officeDocument/2006/math">
                    <m:sSup>
                      <m:sSupPr>
                        <m:ctrlPr>
                          <a:rPr lang="zh-CN" altLang="en-US" sz="2400" b="1" i="1" smtClean="0">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𝑸</m:t>
                        </m:r>
                      </m:e>
                      <m:sup>
                        <m:r>
                          <a:rPr lang="zh-CN" altLang="en-US" sz="2400" b="1" i="1">
                            <a:solidFill>
                              <a:srgbClr val="FF0000"/>
                            </a:solidFill>
                            <a:latin typeface="Cambria Math" panose="02040503050406030204" pitchFamily="18" charset="0"/>
                          </a:rPr>
                          <m:t>𝒅</m:t>
                        </m:r>
                      </m:sup>
                    </m:sSup>
                  </m:oMath>
                </a14:m>
                <a:r>
                  <a:rPr lang="en-US" altLang="zh-CN" sz="2400" b="1" dirty="0">
                    <a:solidFill>
                      <a:srgbClr val="FF0000"/>
                    </a:solidFill>
                  </a:rPr>
                  <a:t>=</a:t>
                </a:r>
                <a:r>
                  <a:rPr lang="en-US" altLang="zh-CN" sz="3200" b="1" dirty="0">
                    <a:solidFill>
                      <a:srgbClr val="FF0000"/>
                    </a:solidFill>
                  </a:rPr>
                  <a:t>a-</a:t>
                </a:r>
                <a14:m>
                  <m:oMath xmlns:m="http://schemas.openxmlformats.org/officeDocument/2006/math">
                    <m:r>
                      <a:rPr lang="zh-CN" altLang="en-US" sz="2400" b="1" i="1" dirty="0" smtClean="0">
                        <a:solidFill>
                          <a:srgbClr val="FF0000"/>
                        </a:solidFill>
                        <a:latin typeface="Cambria Math" panose="02040503050406030204" pitchFamily="18" charset="0"/>
                      </a:rPr>
                      <m:t>𝜷</m:t>
                    </m:r>
                    <m:r>
                      <a:rPr lang="en-US" altLang="zh-CN" sz="2400" b="1" i="1" dirty="0" smtClean="0">
                        <a:solidFill>
                          <a:srgbClr val="FF0000"/>
                        </a:solidFill>
                        <a:latin typeface="Cambria Math" panose="02040503050406030204" pitchFamily="18" charset="0"/>
                      </a:rPr>
                      <m:t>𝑷</m:t>
                    </m:r>
                  </m:oMath>
                </a14:m>
                <a:endParaRPr lang="zh-CN" altLang="en-US" b="1" dirty="0"/>
              </a:p>
            </p:txBody>
          </p:sp>
        </mc:Choice>
        <mc:Fallback>
          <p:sp>
            <p:nvSpPr>
              <p:cNvPr id="15" name="矩形 14"/>
              <p:cNvSpPr>
                <a:spLocks noRot="1" noChangeAspect="1" noMove="1" noResize="1" noEditPoints="1" noAdjustHandles="1" noChangeArrowheads="1" noChangeShapeType="1" noTextEdit="1"/>
              </p:cNvSpPr>
              <p:nvPr/>
            </p:nvSpPr>
            <p:spPr>
              <a:xfrm>
                <a:off x="1406830" y="4816155"/>
                <a:ext cx="1468607" cy="584775"/>
              </a:xfrm>
              <a:prstGeom prst="rect">
                <a:avLst/>
              </a:prstGeom>
              <a:blipFill rotWithShape="1">
                <a:blip r:embed="rId4" cstate="print"/>
                <a:stretch>
                  <a:fillRect t="-13542" b="-3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688768" y="3019567"/>
              <a:ext cx="65863" cy="438678"/>
            </p14:xfrm>
          </p:contentPart>
        </mc:Choice>
        <mc:Fallback xmlns="">
          <p:pic>
            <p:nvPicPr>
              <p:cNvPr id="7" name="墨迹 6"/>
            </p:nvPicPr>
            <p:blipFill>
              <a:blip r:embed="rId6"/>
            </p:blipFill>
            <p:spPr>
              <a:xfrm>
                <a:off x="6688768" y="3019567"/>
                <a:ext cx="65863" cy="43867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6" name="墨迹 15"/>
              <p14:cNvContentPartPr/>
              <p14:nvPr/>
            </p14:nvContentPartPr>
            <p14:xfrm>
              <a:off x="6747313" y="3026878"/>
              <a:ext cx="136529" cy="160848"/>
            </p14:xfrm>
          </p:contentPart>
        </mc:Choice>
        <mc:Fallback xmlns="">
          <p:pic>
            <p:nvPicPr>
              <p:cNvPr id="16" name="墨迹 15"/>
            </p:nvPicPr>
            <p:blipFill>
              <a:blip r:embed="rId8"/>
            </p:blipFill>
            <p:spPr>
              <a:xfrm>
                <a:off x="6747313" y="3026878"/>
                <a:ext cx="136529" cy="16084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7" name="墨迹 16"/>
              <p14:cNvContentPartPr/>
              <p14:nvPr/>
            </p14:nvContentPartPr>
            <p14:xfrm>
              <a:off x="9916062" y="4474516"/>
              <a:ext cx="406156" cy="336319"/>
            </p14:xfrm>
          </p:contentPart>
        </mc:Choice>
        <mc:Fallback xmlns="">
          <p:pic>
            <p:nvPicPr>
              <p:cNvPr id="17" name="墨迹 16"/>
            </p:nvPicPr>
            <p:blipFill>
              <a:blip r:embed="rId10"/>
            </p:blipFill>
            <p:spPr>
              <a:xfrm>
                <a:off x="9916062" y="4474516"/>
                <a:ext cx="406156" cy="33631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8" name="墨迹 17"/>
              <p14:cNvContentPartPr/>
              <p14:nvPr/>
            </p14:nvContentPartPr>
            <p14:xfrm>
              <a:off x="10289286" y="4193030"/>
              <a:ext cx="281748" cy="354599"/>
            </p14:xfrm>
          </p:contentPart>
        </mc:Choice>
        <mc:Fallback xmlns="">
          <p:pic>
            <p:nvPicPr>
              <p:cNvPr id="18" name="墨迹 17"/>
            </p:nvPicPr>
            <p:blipFill>
              <a:blip r:embed="rId12"/>
            </p:blipFill>
            <p:spPr>
              <a:xfrm>
                <a:off x="10289286" y="4193030"/>
                <a:ext cx="281748" cy="354599"/>
              </a:xfrm>
              <a:prstGeom prst="rect"/>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宽屏</PresentationFormat>
  <Paragraphs>610</Paragraphs>
  <Slides>0</Slides>
  <Notes>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43</vt:i4>
      </vt:variant>
    </vt:vector>
  </HeadingPairs>
  <TitlesOfParts>
    <vt:vector size="58" baseType="lpstr">
      <vt:lpstr>Arial</vt:lpstr>
      <vt:lpstr>宋体</vt:lpstr>
      <vt:lpstr>Wingdings</vt:lpstr>
      <vt:lpstr>微软雅黑</vt:lpstr>
      <vt:lpstr>华文行楷</vt:lpstr>
      <vt:lpstr>等线</vt:lpstr>
      <vt:lpstr>黑体</vt:lpstr>
      <vt:lpstr>Times New Roman</vt:lpstr>
      <vt:lpstr>华文新魏</vt:lpstr>
      <vt:lpstr>楷体_GB2312</vt:lpstr>
      <vt:lpstr>Calibri Light</vt:lpstr>
      <vt:lpstr>Calibri</vt:lpstr>
      <vt:lpstr>Office Theme</vt:lpstr>
      <vt:lpstr>1_Office Theme</vt:lpstr>
      <vt:lpstr>Equation.3</vt:lpstr>
      <vt:lpstr>第二章   需求、供给和均衡价格</vt:lpstr>
      <vt:lpstr>PowerPoint 演示文稿</vt:lpstr>
      <vt:lpstr>PowerPoint 演示文稿</vt:lpstr>
      <vt:lpstr>PowerPoint 演示文稿</vt:lpstr>
      <vt:lpstr>PowerPoint 演示文稿</vt:lpstr>
      <vt:lpstr>PowerPoint 演示文稿</vt:lpstr>
      <vt:lpstr>第一节   需求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iPad (206)</cp:lastModifiedBy>
  <cp:revision>119</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2052-9.0.3</vt:lpwstr>
  </property>
</Properties>
</file>