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75" r:id="rId9"/>
    <p:sldId id="262" r:id="rId10"/>
    <p:sldId id="270" r:id="rId11"/>
    <p:sldId id="261" r:id="rId12"/>
    <p:sldId id="268" r:id="rId13"/>
    <p:sldId id="263" r:id="rId14"/>
    <p:sldId id="264" r:id="rId15"/>
    <p:sldId id="279" r:id="rId16"/>
    <p:sldId id="280" r:id="rId17"/>
    <p:sldId id="276" r:id="rId18"/>
    <p:sldId id="274" r:id="rId19"/>
    <p:sldId id="277" r:id="rId20"/>
    <p:sldId id="273" r:id="rId21"/>
    <p:sldId id="266" r:id="rId22"/>
    <p:sldId id="269" r:id="rId23"/>
    <p:sldId id="281" r:id="rId24"/>
    <p:sldId id="282" r:id="rId25"/>
    <p:sldId id="265" r:id="rId26"/>
    <p:sldId id="278" r:id="rId27"/>
    <p:sldId id="283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2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8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25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9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83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4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0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0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7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2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0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Clasificación de ECG usando Redes Neuronales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J. Agustín Barrachina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0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Training y 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TRAINING SET: 10 random</a:t>
            </a:r>
          </a:p>
          <a:p>
            <a:r>
              <a:rPr lang="en-US" sz="1800" dirty="0"/>
              <a:t>TEST SET: 100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categoría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366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573" y="2070211"/>
            <a:ext cx="4721072" cy="12406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Principal Component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 Organized Map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73" y="3310859"/>
            <a:ext cx="7639677" cy="2941905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02110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3973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116978"/>
              </p:ext>
            </p:extLst>
          </p:nvPr>
        </p:nvGraphicFramePr>
        <p:xfrm>
          <a:off x="2290961" y="2097088"/>
          <a:ext cx="7606902" cy="2595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35634">
                  <a:extLst>
                    <a:ext uri="{9D8B030D-6E8A-4147-A177-3AD203B41FA5}">
                      <a16:colId xmlns:a16="http://schemas.microsoft.com/office/drawing/2014/main" val="4027117448"/>
                    </a:ext>
                  </a:extLst>
                </a:gridCol>
                <a:gridCol w="2535634">
                  <a:extLst>
                    <a:ext uri="{9D8B030D-6E8A-4147-A177-3AD203B41FA5}">
                      <a16:colId xmlns:a16="http://schemas.microsoft.com/office/drawing/2014/main" val="1959530766"/>
                    </a:ext>
                  </a:extLst>
                </a:gridCol>
                <a:gridCol w="2535634">
                  <a:extLst>
                    <a:ext uri="{9D8B030D-6E8A-4147-A177-3AD203B41FA5}">
                      <a16:colId xmlns:a16="http://schemas.microsoft.com/office/drawing/2014/main" val="157046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0.2233 </a:t>
                      </a:r>
                      <a:r>
                        <a:rPr lang="en-US" dirty="0"/>
                        <a:t>± 0.0070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5011 ± 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0.1973 ± 0.0045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7141 ± 393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0.1946 ± 0.0029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7662 ± 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2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0.1979 ± 0.0038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6639 ± 1428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5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0.1872 ± 0.0033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7310 ± 483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0.1953 ± 0.0040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6725 ± 491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649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75810" y="4678460"/>
            <a:ext cx="374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Cases: 	10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categoría</a:t>
            </a:r>
            <a:endParaRPr lang="en-US" dirty="0"/>
          </a:p>
          <a:p>
            <a:r>
              <a:rPr lang="en-US" dirty="0"/>
              <a:t>Test Set:			100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2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0020"/>
            <a:ext cx="9905999" cy="710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modificó</a:t>
            </a:r>
            <a:r>
              <a:rPr lang="en-US" dirty="0"/>
              <a:t> la </a:t>
            </a:r>
            <a:r>
              <a:rPr lang="en-US" dirty="0" err="1"/>
              <a:t>librería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early stop.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53" y="2744789"/>
            <a:ext cx="5883150" cy="3010161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sp>
        <p:nvSpPr>
          <p:cNvPr id="6" name="TextBox 5"/>
          <p:cNvSpPr txBox="1"/>
          <p:nvPr/>
        </p:nvSpPr>
        <p:spPr>
          <a:xfrm>
            <a:off x="7677012" y="3603538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</a:t>
            </a:r>
            <a:r>
              <a:rPr lang="en-US" dirty="0" err="1"/>
              <a:t>Aproach</a:t>
            </a:r>
            <a:r>
              <a:rPr lang="en-US" dirty="0"/>
              <a:t>: Suma </a:t>
            </a:r>
            <a:r>
              <a:rPr lang="en-US" dirty="0" err="1"/>
              <a:t>Ininterrumpida</a:t>
            </a:r>
            <a:endParaRPr lang="en-US" dirty="0"/>
          </a:p>
          <a:p>
            <a:r>
              <a:rPr lang="en-US" dirty="0" err="1"/>
              <a:t>Código</a:t>
            </a:r>
            <a:r>
              <a:rPr lang="en-US" dirty="0"/>
              <a:t> Final: Suma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</a:t>
            </a:r>
            <a:r>
              <a:rPr lang="en-US" dirty="0" err="1"/>
              <a:t>casos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7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Early stop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30720"/>
            <a:ext cx="4722282" cy="3541712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84" y="2030720"/>
            <a:ext cx="4727727" cy="3545795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sp>
        <p:nvSpPr>
          <p:cNvPr id="8" name="TextBox 7"/>
          <p:cNvSpPr txBox="1"/>
          <p:nvPr/>
        </p:nvSpPr>
        <p:spPr>
          <a:xfrm>
            <a:off x="1610406" y="5750118"/>
            <a:ext cx="918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Nota</a:t>
            </a:r>
            <a:r>
              <a:rPr lang="en-US" dirty="0"/>
              <a:t>: para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no se realize </a:t>
            </a:r>
            <a:r>
              <a:rPr lang="en-US" dirty="0" err="1"/>
              <a:t>realmente</a:t>
            </a:r>
            <a:r>
              <a:rPr lang="en-US" dirty="0"/>
              <a:t> early stop </a:t>
            </a:r>
            <a:r>
              <a:rPr lang="en-US" dirty="0" err="1"/>
              <a:t>sino</a:t>
            </a:r>
            <a:r>
              <a:rPr lang="en-US" dirty="0"/>
              <a:t> que se </a:t>
            </a:r>
            <a:r>
              <a:rPr lang="en-US" dirty="0" err="1"/>
              <a:t>guardó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haría</a:t>
            </a:r>
            <a:r>
              <a:rPr lang="en-US" dirty="0"/>
              <a:t> </a:t>
            </a:r>
            <a:r>
              <a:rPr lang="en-US" dirty="0" err="1"/>
              <a:t>teoricamente</a:t>
            </a:r>
            <a:r>
              <a:rPr lang="en-US" dirty="0"/>
              <a:t> a fin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compararlo</a:t>
            </a:r>
            <a:r>
              <a:rPr lang="en-US" dirty="0"/>
              <a:t> con el valor </a:t>
            </a:r>
            <a:r>
              <a:rPr lang="en-US" dirty="0" err="1"/>
              <a:t>óptimo</a:t>
            </a:r>
            <a:r>
              <a:rPr lang="en-US" dirty="0"/>
              <a:t> real.</a:t>
            </a:r>
          </a:p>
        </p:txBody>
      </p:sp>
    </p:spTree>
    <p:extLst>
      <p:ext uri="{BB962C8B-B14F-4D97-AF65-F5344CB8AC3E}">
        <p14:creationId xmlns:p14="http://schemas.microsoft.com/office/powerpoint/2010/main" val="283785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comparativa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663467"/>
              </p:ext>
            </p:extLst>
          </p:nvPr>
        </p:nvGraphicFramePr>
        <p:xfrm>
          <a:off x="1141413" y="1650852"/>
          <a:ext cx="9906000" cy="445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43275845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276854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454430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TOLERANCIA</a:t>
                      </a:r>
                      <a:r>
                        <a:rPr lang="en-US" baseline="0" dirty="0"/>
                        <a:t> EARLY 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 vs Optimum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0.032274 ±0.002175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6898 ±867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1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0.000329 ±0.000140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4575 ±876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5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0.000178 ±0.000153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2795 ±1361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8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0.000002 ±0.000001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  ±168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8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0.000001 ±4e-07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  ±308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2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0.000001 ±5.4e-07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-46  ±218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5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4.5e-07  ±1.5e-07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  ±144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2.6e-07	±1e-07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-223  ±102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5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6.5e-07  ±2e-07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-389  ±107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7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0.000001 ±4e-07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-477  ±191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7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7.6e-07	±1.4e-07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-306  ±131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4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0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 de </a:t>
            </a:r>
            <a:r>
              <a:rPr lang="en-US" dirty="0" err="1"/>
              <a:t>parámetros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62684"/>
            <a:ext cx="9905999" cy="4473655"/>
          </a:xfrm>
        </p:spPr>
        <p:txBody>
          <a:bodyPr/>
          <a:lstStyle/>
          <a:p>
            <a:r>
              <a:rPr lang="en-US" dirty="0"/>
              <a:t>Backpropagation 32 / 24 / 4</a:t>
            </a:r>
          </a:p>
          <a:p>
            <a:r>
              <a:rPr lang="en-US" dirty="0"/>
              <a:t>PCA 32</a:t>
            </a:r>
          </a:p>
          <a:p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Activación</a:t>
            </a:r>
            <a:r>
              <a:rPr lang="en-US" dirty="0"/>
              <a:t> : </a:t>
            </a:r>
            <a:r>
              <a:rPr lang="en-US" dirty="0" err="1"/>
              <a:t>Sigmoidea</a:t>
            </a:r>
            <a:endParaRPr lang="en-US" dirty="0"/>
          </a:p>
          <a:p>
            <a:r>
              <a:rPr lang="en-US" dirty="0"/>
              <a:t>Training Set = 10</a:t>
            </a:r>
          </a:p>
          <a:p>
            <a:r>
              <a:rPr lang="en-US" dirty="0"/>
              <a:t>Test Set = 100</a:t>
            </a:r>
          </a:p>
          <a:p>
            <a:r>
              <a:rPr lang="en-US" dirty="0"/>
              <a:t>Dropout = 80%</a:t>
            </a:r>
          </a:p>
          <a:p>
            <a:r>
              <a:rPr lang="en-US" dirty="0"/>
              <a:t>Early Stop = 30</a:t>
            </a:r>
          </a:p>
        </p:txBody>
      </p:sp>
    </p:spTree>
    <p:extLst>
      <p:ext uri="{BB962C8B-B14F-4D97-AF65-F5344CB8AC3E}">
        <p14:creationId xmlns:p14="http://schemas.microsoft.com/office/powerpoint/2010/main" val="110894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Implementación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9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013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137" y="1474838"/>
            <a:ext cx="6673862" cy="3908323"/>
          </a:xfrm>
          <a:prstGeom prst="rect">
            <a:avLst/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50800">
              <a:schemeClr val="bg1">
                <a:lumMod val="85000"/>
                <a:lumOff val="15000"/>
              </a:scheme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5798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	Se clasificaron latidos de un segmento de señal de un electrocardiograma según el tipo de arritmia. El algoritmo utilizado fue un </a:t>
            </a:r>
            <a:r>
              <a:rPr lang="es-AR" dirty="0" err="1"/>
              <a:t>perceptrón</a:t>
            </a:r>
            <a:r>
              <a:rPr lang="es-AR" dirty="0"/>
              <a:t> multicapa usando </a:t>
            </a:r>
            <a:r>
              <a:rPr lang="es-AR" dirty="0" err="1"/>
              <a:t>backpropagation</a:t>
            </a:r>
            <a:r>
              <a:rPr lang="es-AR" dirty="0"/>
              <a:t> como clasificador. Se utilizaron PCA y SOM para reducir la </a:t>
            </a:r>
            <a:r>
              <a:rPr lang="es-AR" dirty="0" err="1"/>
              <a:t>dimensionalidad</a:t>
            </a:r>
            <a:r>
              <a:rPr lang="es-AR" dirty="0"/>
              <a:t> de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8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26988" y="0"/>
            <a:ext cx="12218988" cy="6858000"/>
          </a:xfrm>
        </p:spPr>
      </p:pic>
    </p:spTree>
    <p:extLst>
      <p:ext uri="{BB962C8B-B14F-4D97-AF65-F5344CB8AC3E}">
        <p14:creationId xmlns:p14="http://schemas.microsoft.com/office/powerpoint/2010/main" val="159285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61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2785903" cy="1934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TIPOS DE ERROR: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err="1"/>
              <a:t>Aciertos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err="1"/>
              <a:t>Hallados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27314" y="2249487"/>
            <a:ext cx="7361249" cy="193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ERROR PRÁCTICO (se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comparando</a:t>
            </a:r>
            <a:r>
              <a:rPr lang="en-US" dirty="0"/>
              <a:t> con N):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err="1"/>
              <a:t>Falso</a:t>
            </a:r>
            <a:r>
              <a:rPr lang="en-US" sz="2400" dirty="0"/>
              <a:t> </a:t>
            </a:r>
            <a:r>
              <a:rPr lang="en-US" sz="2400" dirty="0" err="1"/>
              <a:t>Positivo</a:t>
            </a:r>
            <a:r>
              <a:rPr lang="en-US" sz="2400" dirty="0"/>
              <a:t> (</a:t>
            </a:r>
            <a:r>
              <a:rPr lang="en-US" sz="2400" dirty="0" err="1"/>
              <a:t>dije</a:t>
            </a:r>
            <a:r>
              <a:rPr lang="en-US" sz="2400" dirty="0"/>
              <a:t> que </a:t>
            </a:r>
            <a:r>
              <a:rPr lang="en-US" sz="2400" dirty="0" err="1"/>
              <a:t>estaban</a:t>
            </a:r>
            <a:r>
              <a:rPr lang="en-US" sz="2400" dirty="0"/>
              <a:t> </a:t>
            </a:r>
            <a:r>
              <a:rPr lang="en-US" sz="2400" dirty="0" err="1"/>
              <a:t>enfermos</a:t>
            </a:r>
            <a:r>
              <a:rPr lang="en-US" sz="2400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b="1" u="sng" dirty="0" err="1"/>
              <a:t>Falso</a:t>
            </a:r>
            <a:r>
              <a:rPr lang="en-US" sz="2400" b="1" u="sng" dirty="0"/>
              <a:t> </a:t>
            </a:r>
            <a:r>
              <a:rPr lang="en-US" sz="2400" b="1" u="sng" dirty="0" err="1"/>
              <a:t>Negaitvo</a:t>
            </a:r>
            <a:r>
              <a:rPr lang="en-US" sz="2400" dirty="0"/>
              <a:t> (</a:t>
            </a:r>
            <a:r>
              <a:rPr lang="en-US" sz="2400" dirty="0" err="1"/>
              <a:t>dije</a:t>
            </a:r>
            <a:r>
              <a:rPr lang="en-US" sz="2400" dirty="0"/>
              <a:t> que </a:t>
            </a:r>
            <a:r>
              <a:rPr lang="en-US" sz="2400" dirty="0" err="1"/>
              <a:t>estaban</a:t>
            </a:r>
            <a:r>
              <a:rPr lang="en-US" sz="2400" dirty="0"/>
              <a:t> </a:t>
            </a:r>
            <a:r>
              <a:rPr lang="en-US" sz="2400" dirty="0" err="1"/>
              <a:t>bien</a:t>
            </a:r>
            <a:r>
              <a:rPr lang="en-US" sz="2400" dirty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3999346"/>
            <a:ext cx="9831388" cy="1934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err="1"/>
              <a:t>Aciertos</a:t>
            </a:r>
            <a:r>
              <a:rPr lang="en-US" sz="2400" dirty="0"/>
              <a:t> </a:t>
            </a:r>
            <a:r>
              <a:rPr lang="en-US" sz="2400" dirty="0" err="1"/>
              <a:t>Totales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b="1" u="sng" dirty="0" err="1"/>
              <a:t>Porcentaje</a:t>
            </a:r>
            <a:r>
              <a:rPr lang="en-US" sz="2400" b="1" u="sng" dirty="0"/>
              <a:t> </a:t>
            </a:r>
            <a:r>
              <a:rPr lang="en-US" sz="2400" b="1" u="sng" dirty="0" err="1"/>
              <a:t>Enfermos</a:t>
            </a:r>
            <a:r>
              <a:rPr lang="en-US" sz="2400" b="1" u="sng" dirty="0"/>
              <a:t> </a:t>
            </a:r>
            <a:r>
              <a:rPr lang="en-US" sz="2400" b="1" u="sng" dirty="0" err="1"/>
              <a:t>Ponderado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usa</a:t>
            </a:r>
            <a:r>
              <a:rPr lang="en-US" sz="2400" dirty="0"/>
              <a:t> </a:t>
            </a:r>
            <a:r>
              <a:rPr lang="en-US" sz="2400" i="1" dirty="0" err="1"/>
              <a:t>hallados</a:t>
            </a:r>
            <a:r>
              <a:rPr lang="en-US" sz="2400" dirty="0"/>
              <a:t>, </a:t>
            </a:r>
            <a:r>
              <a:rPr lang="en-US" sz="2400" dirty="0" err="1"/>
              <a:t>cuantos</a:t>
            </a:r>
            <a:r>
              <a:rPr lang="en-US" sz="2400" dirty="0"/>
              <a:t> de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enfermos</a:t>
            </a:r>
            <a:r>
              <a:rPr lang="en-US" sz="2400" dirty="0"/>
              <a:t> </a:t>
            </a:r>
            <a:r>
              <a:rPr lang="en-US" sz="2400" dirty="0" err="1"/>
              <a:t>encontré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/>
              <a:t>dando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peso 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80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6682" y="2177456"/>
            <a:ext cx="29752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Normales  totales  58320</a:t>
            </a:r>
          </a:p>
          <a:p>
            <a:pPr algn="ctr"/>
            <a:r>
              <a:rPr lang="es-AR" dirty="0"/>
              <a:t>Normales  hallados:  34768</a:t>
            </a:r>
          </a:p>
          <a:p>
            <a:pPr algn="ctr"/>
            <a:r>
              <a:rPr lang="es-AR" dirty="0"/>
              <a:t>Aciertos:  34535.0</a:t>
            </a:r>
          </a:p>
          <a:p>
            <a:pPr algn="ctr"/>
            <a:r>
              <a:rPr lang="es-AR" dirty="0"/>
              <a:t>Errores:  233.0</a:t>
            </a:r>
          </a:p>
          <a:p>
            <a:pPr algn="ctr"/>
            <a:r>
              <a:rPr lang="es-AR" dirty="0"/>
              <a:t>Porcentaje correcto:  99.33 %</a:t>
            </a:r>
          </a:p>
          <a:p>
            <a:pPr algn="ctr"/>
            <a:r>
              <a:rPr lang="es-AR" dirty="0"/>
              <a:t>Porcentaje hallados:  59.22 %</a:t>
            </a:r>
          </a:p>
          <a:p>
            <a:pPr algn="ctr"/>
            <a:r>
              <a:rPr lang="es-AR" dirty="0"/>
              <a:t>------------------------------</a:t>
            </a:r>
          </a:p>
          <a:p>
            <a:pPr algn="ctr"/>
            <a:r>
              <a:rPr lang="es-AR" dirty="0"/>
              <a:t>Ventriculares  totales  6529</a:t>
            </a:r>
          </a:p>
          <a:p>
            <a:pPr algn="ctr"/>
            <a:r>
              <a:rPr lang="es-AR" dirty="0"/>
              <a:t>Ventriculares  hallados:  7569</a:t>
            </a:r>
          </a:p>
          <a:p>
            <a:pPr algn="ctr"/>
            <a:r>
              <a:rPr lang="es-AR" dirty="0"/>
              <a:t>Aciertos:  6394.0</a:t>
            </a:r>
          </a:p>
          <a:p>
            <a:pPr algn="ctr"/>
            <a:r>
              <a:rPr lang="es-AR" dirty="0"/>
              <a:t>Errores:  1175.0</a:t>
            </a:r>
          </a:p>
          <a:p>
            <a:pPr algn="ctr"/>
            <a:r>
              <a:rPr lang="es-AR" dirty="0"/>
              <a:t>Porcentaje correcto:  84.48 %</a:t>
            </a:r>
          </a:p>
          <a:p>
            <a:pPr algn="ctr"/>
            <a:r>
              <a:rPr lang="es-AR" dirty="0"/>
              <a:t>Porcentaje hallados:  97.93 %</a:t>
            </a:r>
          </a:p>
          <a:p>
            <a:pPr algn="ctr"/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6624466" y="2177456"/>
            <a:ext cx="36216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Supra ventriculares  totales  1003</a:t>
            </a:r>
          </a:p>
          <a:p>
            <a:pPr algn="ctr"/>
            <a:r>
              <a:rPr lang="es-AR" dirty="0"/>
              <a:t>Supra ventriculares  hallados:  14034</a:t>
            </a:r>
          </a:p>
          <a:p>
            <a:pPr algn="ctr"/>
            <a:r>
              <a:rPr lang="es-AR" dirty="0"/>
              <a:t>Aciertos:  698.0</a:t>
            </a:r>
          </a:p>
          <a:p>
            <a:pPr algn="ctr"/>
            <a:r>
              <a:rPr lang="es-AR" dirty="0"/>
              <a:t>Errores:  13336.0</a:t>
            </a:r>
          </a:p>
          <a:p>
            <a:pPr algn="ctr"/>
            <a:r>
              <a:rPr lang="es-AR" dirty="0"/>
              <a:t>Porcentaje correcto:  4.97 %</a:t>
            </a:r>
          </a:p>
          <a:p>
            <a:pPr algn="ctr"/>
            <a:r>
              <a:rPr lang="es-AR" dirty="0"/>
              <a:t>Porcentaje hallados:  69.59 %</a:t>
            </a:r>
          </a:p>
          <a:p>
            <a:pPr algn="ctr"/>
            <a:r>
              <a:rPr lang="es-AR" dirty="0"/>
              <a:t>------------------------------</a:t>
            </a:r>
          </a:p>
          <a:p>
            <a:pPr algn="ctr"/>
            <a:r>
              <a:rPr lang="es-AR" dirty="0"/>
              <a:t>Nodales Prematuros  totales  148</a:t>
            </a:r>
          </a:p>
          <a:p>
            <a:pPr algn="ctr"/>
            <a:r>
              <a:rPr lang="es-AR" dirty="0"/>
              <a:t>Nodales Prematuros  hallados:  9629</a:t>
            </a:r>
          </a:p>
          <a:p>
            <a:pPr algn="ctr"/>
            <a:r>
              <a:rPr lang="es-AR" dirty="0"/>
              <a:t>Aciertos:  118.0</a:t>
            </a:r>
          </a:p>
          <a:p>
            <a:pPr algn="ctr"/>
            <a:r>
              <a:rPr lang="es-AR" dirty="0"/>
              <a:t>Errores:  9511.0</a:t>
            </a:r>
          </a:p>
          <a:p>
            <a:pPr algn="ctr"/>
            <a:r>
              <a:rPr lang="es-AR" dirty="0"/>
              <a:t>Porcentaje correcto:  1.23 %</a:t>
            </a:r>
          </a:p>
          <a:p>
            <a:pPr algn="ctr"/>
            <a:r>
              <a:rPr lang="es-AR" dirty="0"/>
              <a:t>Porcentaje hallados:  79.73 %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7967" y="427597"/>
            <a:ext cx="4128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Aciertos totales:  41745 (63.00 %)</a:t>
            </a:r>
          </a:p>
          <a:p>
            <a:pPr algn="ctr"/>
            <a:r>
              <a:rPr lang="es-AR" dirty="0"/>
              <a:t>Porcentaje enfermos ponderado:  82.42 %</a:t>
            </a:r>
          </a:p>
          <a:p>
            <a:pPr algn="ctr"/>
            <a:r>
              <a:rPr lang="es-AR" dirty="0"/>
              <a:t>Falsos negativos:  233 (0.35%)</a:t>
            </a:r>
          </a:p>
          <a:p>
            <a:pPr algn="ctr"/>
            <a:r>
              <a:rPr lang="es-AR" dirty="0"/>
              <a:t>Falsos positivos:  23785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6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976" y="1897643"/>
            <a:ext cx="36729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AR" dirty="0"/>
          </a:p>
          <a:p>
            <a:pPr algn="ctr"/>
            <a:r>
              <a:rPr lang="es-AR" dirty="0"/>
              <a:t>Supra ventriculares  totales  1003</a:t>
            </a:r>
          </a:p>
          <a:p>
            <a:pPr algn="ctr"/>
            <a:r>
              <a:rPr lang="es-AR" dirty="0"/>
              <a:t>Supra ventriculares  hallados:  1196.0</a:t>
            </a:r>
          </a:p>
          <a:p>
            <a:pPr algn="ctr"/>
            <a:r>
              <a:rPr lang="es-AR" dirty="0"/>
              <a:t>Aciertos:  582.0</a:t>
            </a:r>
          </a:p>
          <a:p>
            <a:pPr algn="ctr"/>
            <a:r>
              <a:rPr lang="es-AR" dirty="0"/>
              <a:t>Errores:  614.0</a:t>
            </a:r>
          </a:p>
          <a:p>
            <a:pPr algn="ctr"/>
            <a:r>
              <a:rPr lang="es-AR" dirty="0"/>
              <a:t>Porcentaje correcto:  48.66 %</a:t>
            </a:r>
          </a:p>
          <a:p>
            <a:pPr algn="ctr"/>
            <a:r>
              <a:rPr lang="es-AR" dirty="0"/>
              <a:t>Porcentaje hallados:  58.03 %</a:t>
            </a:r>
          </a:p>
          <a:p>
            <a:pPr algn="ctr"/>
            <a:r>
              <a:rPr lang="es-AR" dirty="0"/>
              <a:t>------------------------------</a:t>
            </a:r>
          </a:p>
          <a:p>
            <a:pPr algn="ctr"/>
            <a:r>
              <a:rPr lang="es-AR" dirty="0"/>
              <a:t>Nodales Prematuros  totales  148</a:t>
            </a:r>
          </a:p>
          <a:p>
            <a:pPr algn="ctr"/>
            <a:r>
              <a:rPr lang="es-AR" dirty="0"/>
              <a:t>Nodales Prematuros  hallados:  567.0</a:t>
            </a:r>
          </a:p>
          <a:p>
            <a:pPr algn="ctr"/>
            <a:r>
              <a:rPr lang="es-AR" dirty="0"/>
              <a:t>Aciertos:  99.0</a:t>
            </a:r>
          </a:p>
          <a:p>
            <a:pPr algn="ctr"/>
            <a:r>
              <a:rPr lang="es-AR" dirty="0"/>
              <a:t>Errores:  468.0</a:t>
            </a:r>
          </a:p>
          <a:p>
            <a:pPr algn="ctr"/>
            <a:r>
              <a:rPr lang="es-AR" dirty="0"/>
              <a:t>Porcentaje correcto:  17.46 %</a:t>
            </a:r>
          </a:p>
          <a:p>
            <a:pPr algn="ctr"/>
            <a:r>
              <a:rPr lang="es-AR" dirty="0"/>
              <a:t>Porcentaje hallados:  66.89 %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6418" y="2137986"/>
            <a:ext cx="31219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Normales  totales  2000</a:t>
            </a:r>
          </a:p>
          <a:p>
            <a:pPr algn="ctr"/>
            <a:r>
              <a:rPr lang="es-AR" dirty="0"/>
              <a:t>Normales  hallados:  1386.0</a:t>
            </a:r>
          </a:p>
          <a:p>
            <a:pPr algn="ctr"/>
            <a:r>
              <a:rPr lang="es-AR" dirty="0"/>
              <a:t>Aciertos:  1056.0</a:t>
            </a:r>
          </a:p>
          <a:p>
            <a:pPr algn="ctr"/>
            <a:r>
              <a:rPr lang="es-AR" dirty="0"/>
              <a:t>Errores:  330.0</a:t>
            </a:r>
          </a:p>
          <a:p>
            <a:pPr algn="ctr"/>
            <a:r>
              <a:rPr lang="es-AR" dirty="0"/>
              <a:t>Porcentaje correcto:  76.19 %</a:t>
            </a:r>
          </a:p>
          <a:p>
            <a:pPr algn="ctr"/>
            <a:r>
              <a:rPr lang="es-AR" dirty="0"/>
              <a:t>Porcentaje hallados:  52.80 %</a:t>
            </a:r>
          </a:p>
          <a:p>
            <a:pPr algn="ctr"/>
            <a:r>
              <a:rPr lang="es-AR" dirty="0"/>
              <a:t>------------------------------</a:t>
            </a:r>
          </a:p>
          <a:p>
            <a:pPr algn="ctr"/>
            <a:r>
              <a:rPr lang="es-AR" dirty="0"/>
              <a:t>Ventriculares  totales  2000</a:t>
            </a:r>
          </a:p>
          <a:p>
            <a:pPr algn="ctr"/>
            <a:r>
              <a:rPr lang="es-AR" dirty="0"/>
              <a:t>Ventriculares  hallados:  2002.0</a:t>
            </a:r>
          </a:p>
          <a:p>
            <a:pPr algn="ctr"/>
            <a:r>
              <a:rPr lang="es-AR" dirty="0"/>
              <a:t>Aciertos:  1960.0</a:t>
            </a:r>
          </a:p>
          <a:p>
            <a:pPr algn="ctr"/>
            <a:r>
              <a:rPr lang="es-AR" dirty="0"/>
              <a:t>Errores:  42.0</a:t>
            </a:r>
          </a:p>
          <a:p>
            <a:pPr algn="ctr"/>
            <a:r>
              <a:rPr lang="es-AR" dirty="0"/>
              <a:t>Porcentaje correcto:  97.90 %</a:t>
            </a:r>
          </a:p>
          <a:p>
            <a:pPr algn="ctr"/>
            <a:r>
              <a:rPr lang="es-AR" dirty="0"/>
              <a:t>Porcentaje hallados:  98.00 %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5217" y="697314"/>
            <a:ext cx="4128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Aciertos totales:  3697 ( 71.00 %)</a:t>
            </a:r>
          </a:p>
          <a:p>
            <a:pPr algn="ctr"/>
            <a:r>
              <a:rPr lang="es-AR" dirty="0"/>
              <a:t>Porcentaje enfermos ponderado:  74.31 %</a:t>
            </a:r>
          </a:p>
          <a:p>
            <a:pPr algn="ctr"/>
            <a:r>
              <a:rPr lang="es-AR" dirty="0"/>
              <a:t>Falsos negativos:  330.0</a:t>
            </a:r>
          </a:p>
          <a:p>
            <a:pPr algn="ctr"/>
            <a:r>
              <a:rPr lang="es-AR" dirty="0"/>
              <a:t>Falsos positivos:  944.0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7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406400">
              <a:schemeClr val="bg2">
                <a:alpha val="40000"/>
              </a:schemeClr>
            </a:glow>
            <a:softEdge rad="38100"/>
          </a:effectLst>
        </p:spPr>
        <p:txBody>
          <a:bodyPr/>
          <a:lstStyle/>
          <a:p>
            <a:r>
              <a:rPr lang="en-US" dirty="0"/>
              <a:t>SOM </a:t>
            </a:r>
            <a:r>
              <a:rPr lang="en-US" dirty="0" err="1"/>
              <a:t>clasification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272" y="2249488"/>
            <a:ext cx="4722282" cy="3541712"/>
          </a:xfr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9752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34" y="3574066"/>
            <a:ext cx="4120290" cy="3090217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974" y="3574065"/>
            <a:ext cx="4120290" cy="3090217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34" y="343065"/>
            <a:ext cx="4120290" cy="3090217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974" y="343064"/>
            <a:ext cx="4120290" cy="3090217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724109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318" y="3764555"/>
            <a:ext cx="3668090" cy="2751068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73" y="614796"/>
            <a:ext cx="3668090" cy="2751068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318" y="614796"/>
            <a:ext cx="3668090" cy="2751068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573" y="3764555"/>
            <a:ext cx="3668090" cy="2751068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3209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mejoras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Cascade Correlation (</a:t>
            </a:r>
            <a:r>
              <a:rPr lang="en-US" dirty="0" err="1"/>
              <a:t>Fahlman</a:t>
            </a:r>
            <a:r>
              <a:rPr lang="en-US" dirty="0"/>
              <a:t> et al. 1990)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Dropout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No </a:t>
            </a:r>
            <a:r>
              <a:rPr lang="en-US" dirty="0" err="1"/>
              <a:t>repetición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latidos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relativos</a:t>
            </a:r>
            <a:r>
              <a:rPr lang="en-US" dirty="0"/>
              <a:t> a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categoría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que de </a:t>
            </a:r>
            <a:r>
              <a:rPr lang="en-US" dirty="0" err="1"/>
              <a:t>menor</a:t>
            </a:r>
            <a:r>
              <a:rPr lang="en-US" dirty="0"/>
              <a:t> peso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latidos</a:t>
            </a:r>
            <a:r>
              <a:rPr lang="en-US" dirty="0"/>
              <a:t> </a:t>
            </a:r>
            <a:r>
              <a:rPr lang="en-US" dirty="0" err="1"/>
              <a:t>Normales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Variantes</a:t>
            </a:r>
            <a:r>
              <a:rPr lang="en-US" dirty="0"/>
              <a:t> Backpropagation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Nodales</a:t>
            </a:r>
            <a:r>
              <a:rPr lang="en-US" dirty="0"/>
              <a:t> </a:t>
            </a:r>
            <a:r>
              <a:rPr lang="en-US" dirty="0" err="1"/>
              <a:t>Prematuros</a:t>
            </a:r>
            <a:r>
              <a:rPr lang="en-US" dirty="0"/>
              <a:t> y ver el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4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Organización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185" y="2223505"/>
            <a:ext cx="4302453" cy="3646955"/>
          </a:xfrm>
          <a:prstGeom prst="rect">
            <a:avLst/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4527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40"/>
            <a:ext cx="12192000" cy="6861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&gt; logs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2642" y="2236662"/>
            <a:ext cx="8423539" cy="2875916"/>
          </a:xfrm>
          <a:prstGeom prst="rect">
            <a:avLst/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50800">
              <a:schemeClr val="bg1">
                <a:lumMod val="85000"/>
                <a:lumOff val="15000"/>
              </a:scheme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12706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Latidos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26444"/>
          </a:xfrm>
        </p:spPr>
        <p:txBody>
          <a:bodyPr/>
          <a:lstStyle/>
          <a:p>
            <a:r>
              <a:rPr lang="en-US" dirty="0" err="1"/>
              <a:t>Normales</a:t>
            </a:r>
            <a:r>
              <a:rPr lang="en-US" dirty="0"/>
              <a:t> 				(N)</a:t>
            </a:r>
          </a:p>
          <a:p>
            <a:r>
              <a:rPr lang="en-US" dirty="0" err="1"/>
              <a:t>Ventriculares</a:t>
            </a:r>
            <a:r>
              <a:rPr lang="en-US" dirty="0"/>
              <a:t> </a:t>
            </a:r>
            <a:r>
              <a:rPr lang="en-US" dirty="0" err="1"/>
              <a:t>Prematuros</a:t>
            </a:r>
            <a:r>
              <a:rPr lang="en-US" dirty="0"/>
              <a:t> 		(V)</a:t>
            </a:r>
          </a:p>
          <a:p>
            <a:r>
              <a:rPr lang="en-US" dirty="0" err="1"/>
              <a:t>Supraventriculares</a:t>
            </a:r>
            <a:r>
              <a:rPr lang="en-US" dirty="0"/>
              <a:t> </a:t>
            </a:r>
            <a:r>
              <a:rPr lang="en-US" dirty="0" err="1"/>
              <a:t>Prematuros</a:t>
            </a:r>
            <a:r>
              <a:rPr lang="en-US" dirty="0"/>
              <a:t> 	(S)</a:t>
            </a:r>
          </a:p>
          <a:p>
            <a:r>
              <a:rPr lang="en-US" dirty="0" err="1"/>
              <a:t>Nodales</a:t>
            </a:r>
            <a:r>
              <a:rPr lang="en-US" dirty="0"/>
              <a:t> </a:t>
            </a:r>
            <a:r>
              <a:rPr lang="en-US" dirty="0" err="1"/>
              <a:t>Prematuros</a:t>
            </a:r>
            <a:r>
              <a:rPr lang="en-US" dirty="0"/>
              <a:t> 		(J)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3853" y="5791201"/>
            <a:ext cx="749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Grabaciones</a:t>
            </a:r>
            <a:r>
              <a:rPr lang="en-US" dirty="0"/>
              <a:t> de "MIT-BIH Long Term Database“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PhysioNet</a:t>
            </a:r>
            <a:r>
              <a:rPr lang="en-US" dirty="0"/>
              <a:t>.</a:t>
            </a:r>
          </a:p>
          <a:p>
            <a:r>
              <a:rPr lang="en-US" dirty="0" err="1"/>
              <a:t>Grabación</a:t>
            </a:r>
            <a:r>
              <a:rPr lang="en-US" dirty="0"/>
              <a:t> 14172.</a:t>
            </a:r>
          </a:p>
        </p:txBody>
      </p:sp>
    </p:spTree>
    <p:extLst>
      <p:ext uri="{BB962C8B-B14F-4D97-AF65-F5344CB8AC3E}">
        <p14:creationId xmlns:p14="http://schemas.microsoft.com/office/powerpoint/2010/main" val="159165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01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wfdb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605078"/>
              </p:ext>
            </p:extLst>
          </p:nvPr>
        </p:nvGraphicFramePr>
        <p:xfrm>
          <a:off x="3438525" y="2249488"/>
          <a:ext cx="5311775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8128080" imgH="5418000" progId="Word.OpenDocumentText.12">
                  <p:embed/>
                </p:oleObj>
              </mc:Choice>
              <mc:Fallback>
                <p:oleObj name="Document" r:id="rId4" imgW="812808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8525" y="2249488"/>
                        <a:ext cx="5311775" cy="354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2097088"/>
            <a:ext cx="9777307" cy="2182840"/>
          </a:xfrm>
          <a:prstGeom prst="rect">
            <a:avLst/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50800">
              <a:schemeClr val="bg1">
                <a:lumMod val="85000"/>
                <a:lumOff val="15000"/>
              </a:scheme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71194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51" y="773376"/>
            <a:ext cx="4263871" cy="1593740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755" y="338299"/>
            <a:ext cx="4778476" cy="6228566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sp>
        <p:nvSpPr>
          <p:cNvPr id="6" name="TextBox 5"/>
          <p:cNvSpPr txBox="1"/>
          <p:nvPr/>
        </p:nvSpPr>
        <p:spPr>
          <a:xfrm>
            <a:off x="442452" y="2875935"/>
            <a:ext cx="4535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técnica más comúnmente utilizada de Redes Neuronales hasta el día de la fecha en procesamiento de ECG es el </a:t>
            </a:r>
            <a:r>
              <a:rPr lang="es-AR" dirty="0" err="1"/>
              <a:t>perceptrón</a:t>
            </a:r>
            <a:r>
              <a:rPr lang="es-AR" dirty="0"/>
              <a:t> multicapa (MLP) entrenada con </a:t>
            </a:r>
            <a:r>
              <a:rPr lang="es-AR" dirty="0" err="1"/>
              <a:t>backpropagation</a:t>
            </a:r>
            <a:r>
              <a:rPr lang="es-AR" dirty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9239" y="5599502"/>
            <a:ext cx="328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 err="1"/>
              <a:t>Rezaul</a:t>
            </a:r>
            <a:r>
              <a:rPr lang="es-AR" dirty="0"/>
              <a:t> </a:t>
            </a:r>
            <a:r>
              <a:rPr lang="es-AR" dirty="0" err="1"/>
              <a:t>Begg</a:t>
            </a:r>
            <a:r>
              <a:rPr lang="es-AR" dirty="0"/>
              <a:t> et al. (2006) </a:t>
            </a:r>
            <a:r>
              <a:rPr lang="es-AR" i="1" dirty="0"/>
              <a:t>“Neural Network In </a:t>
            </a:r>
            <a:r>
              <a:rPr lang="es-AR" i="1" dirty="0" err="1"/>
              <a:t>Healthcare</a:t>
            </a:r>
            <a:r>
              <a:rPr lang="es-AR" i="1" dirty="0"/>
              <a:t>: </a:t>
            </a:r>
            <a:r>
              <a:rPr lang="es-AR" i="1" dirty="0" err="1"/>
              <a:t>Potential</a:t>
            </a:r>
            <a:r>
              <a:rPr lang="es-AR" i="1" dirty="0"/>
              <a:t> and </a:t>
            </a:r>
            <a:r>
              <a:rPr lang="es-AR" i="1" dirty="0" err="1"/>
              <a:t>Challanges</a:t>
            </a:r>
            <a:r>
              <a:rPr lang="es-AR" i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Configuración</a:t>
            </a:r>
            <a:r>
              <a:rPr lang="en-US" dirty="0"/>
              <a:t> MLP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125" y="971577"/>
            <a:ext cx="4552128" cy="4593764"/>
          </a:xfrm>
          <a:prstGeom prst="rect">
            <a:avLst/>
          </a:prstGeom>
          <a:effectLst>
            <a:glow rad="406400">
              <a:schemeClr val="bg2">
                <a:alpha val="40000"/>
              </a:schemeClr>
            </a:glow>
            <a:softEdge rad="38100"/>
          </a:effectLst>
        </p:spPr>
      </p:pic>
      <p:sp>
        <p:nvSpPr>
          <p:cNvPr id="6" name="TextBox 5"/>
          <p:cNvSpPr txBox="1"/>
          <p:nvPr/>
        </p:nvSpPr>
        <p:spPr>
          <a:xfrm>
            <a:off x="1141413" y="2097088"/>
            <a:ext cx="53538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RoT</a:t>
            </a:r>
            <a:r>
              <a:rPr lang="en-US" sz="2400" dirty="0"/>
              <a:t> Rules: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Una sola </a:t>
            </a:r>
            <a:r>
              <a:rPr lang="en-US" dirty="0" err="1"/>
              <a:t>capa</a:t>
            </a:r>
            <a:r>
              <a:rPr lang="en-US" dirty="0"/>
              <a:t> </a:t>
            </a:r>
            <a:r>
              <a:rPr lang="en-US" dirty="0" err="1"/>
              <a:t>oculta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dirty="0"/>
              <a:t>Errar por más y no por menos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dirty="0"/>
              <a:t>Basado en la entrada y la salida</a:t>
            </a:r>
          </a:p>
          <a:p>
            <a:pPr lvl="1"/>
            <a:r>
              <a:rPr lang="en-US" dirty="0"/>
              <a:t>Jeff Heaton </a:t>
            </a:r>
            <a:r>
              <a:rPr lang="en-US" dirty="0" err="1"/>
              <a:t>autor</a:t>
            </a:r>
            <a:r>
              <a:rPr lang="en-US" dirty="0"/>
              <a:t> de </a:t>
            </a:r>
            <a:r>
              <a:rPr lang="en-US" i="1" dirty="0"/>
              <a:t>"Introduction to Neural Networks for Java"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41413" y="4630415"/>
                <a:ext cx="492596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odos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hidden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𝑛𝑜𝑑𝑜𝑠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𝑒𝑛𝑡𝑟𝑎𝑑𝑎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𝑛𝑜𝑑𝑜𝑠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𝑠𝑎𝑙𝑖𝑑𝑎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630415"/>
                <a:ext cx="4925964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06296" y="159133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Librería</a:t>
            </a:r>
            <a:r>
              <a:rPr lang="en-US" dirty="0"/>
              <a:t> NIMBLENET</a:t>
            </a:r>
          </a:p>
        </p:txBody>
      </p:sp>
    </p:spTree>
    <p:extLst>
      <p:ext uri="{BB962C8B-B14F-4D97-AF65-F5344CB8AC3E}">
        <p14:creationId xmlns:p14="http://schemas.microsoft.com/office/powerpoint/2010/main" val="183955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760</TotalTime>
  <Words>773</Words>
  <Application>Microsoft Office PowerPoint</Application>
  <PresentationFormat>Widescreen</PresentationFormat>
  <Paragraphs>188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Trebuchet MS</vt:lpstr>
      <vt:lpstr>Tw Cen MT</vt:lpstr>
      <vt:lpstr>Wingdings</vt:lpstr>
      <vt:lpstr>Circuit</vt:lpstr>
      <vt:lpstr>OpenDocument Text</vt:lpstr>
      <vt:lpstr>Clasificación de ECG usando Redes Neuronales</vt:lpstr>
      <vt:lpstr>PowerPoint Presentation</vt:lpstr>
      <vt:lpstr>Organización del proyecto</vt:lpstr>
      <vt:lpstr>PRINT &gt; logs</vt:lpstr>
      <vt:lpstr>Tipos de Latidos</vt:lpstr>
      <vt:lpstr>wfdb</vt:lpstr>
      <vt:lpstr>Diagrama de la implementación</vt:lpstr>
      <vt:lpstr>PowerPoint Presentation</vt:lpstr>
      <vt:lpstr>Configuración MLP</vt:lpstr>
      <vt:lpstr>Training y test set</vt:lpstr>
      <vt:lpstr>Reducción de Dimensionalidad</vt:lpstr>
      <vt:lpstr>overfitting</vt:lpstr>
      <vt:lpstr>DROPOUT</vt:lpstr>
      <vt:lpstr>EARLY STOP</vt:lpstr>
      <vt:lpstr>Resultados Early stop</vt:lpstr>
      <vt:lpstr>Tabla comparativa</vt:lpstr>
      <vt:lpstr>Resumen de parámetros</vt:lpstr>
      <vt:lpstr>Implementación</vt:lpstr>
      <vt:lpstr>PowerPoint Presentation</vt:lpstr>
      <vt:lpstr>PowerPoint Presentation</vt:lpstr>
      <vt:lpstr>resultados</vt:lpstr>
      <vt:lpstr>Análisis de resultados</vt:lpstr>
      <vt:lpstr>PowerPoint Presentation</vt:lpstr>
      <vt:lpstr>PowerPoint Presentation</vt:lpstr>
      <vt:lpstr>SOM clasification</vt:lpstr>
      <vt:lpstr>PowerPoint Presentation</vt:lpstr>
      <vt:lpstr>PowerPoint Presentation</vt:lpstr>
      <vt:lpstr>Posibles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ECG usando Redes Neuronales</dc:title>
  <dc:creator>Jose Agustin Barrachina</dc:creator>
  <cp:lastModifiedBy>Jose Agustin Barrachina</cp:lastModifiedBy>
  <cp:revision>35</cp:revision>
  <dcterms:created xsi:type="dcterms:W3CDTF">2017-07-02T19:39:25Z</dcterms:created>
  <dcterms:modified xsi:type="dcterms:W3CDTF">2017-07-03T08:19:52Z</dcterms:modified>
</cp:coreProperties>
</file>