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5">
          <p15:clr>
            <a:srgbClr val="A4A3A4"/>
          </p15:clr>
        </p15:guide>
        <p15:guide id="2" pos="673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e Agustin Barrachina" initials="JAB" lastIdx="1" clrIdx="0">
    <p:extLst>
      <p:ext uri="{19B8F6BF-5375-455C-9EA6-DF929625EA0E}">
        <p15:presenceInfo xmlns:p15="http://schemas.microsoft.com/office/powerpoint/2012/main" userId="4f9cf5c26547189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80" autoAdjust="0"/>
  </p:normalViewPr>
  <p:slideViewPr>
    <p:cSldViewPr snapToGrid="0">
      <p:cViewPr>
        <p:scale>
          <a:sx n="50" d="100"/>
          <a:sy n="50" d="100"/>
        </p:scale>
        <p:origin x="370" y="29"/>
      </p:cViewPr>
      <p:guideLst>
        <p:guide orient="horz" pos="9535"/>
        <p:guide pos="67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8-13T17:18:27.311" idx="1">
    <p:pos x="6528" y="5664"/>
    <p:text>Pero aplica mucho a watermarking solo... nosotros no necesariamente aplicamos a eso...</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EB8872-F9E0-4E99-85EE-3CF00760A7C1}" type="datetimeFigureOut">
              <a:rPr lang="es-AR" smtClean="0"/>
              <a:t>13/8/2017</a:t>
            </a:fld>
            <a:endParaRPr lang="es-AR"/>
          </a:p>
        </p:txBody>
      </p:sp>
      <p:sp>
        <p:nvSpPr>
          <p:cNvPr id="4" name="Marcador de imagen de diapositiva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C9CB54-FE89-46E3-AEC9-1444EAC4C5CE}" type="slidenum">
              <a:rPr lang="es-AR" smtClean="0"/>
              <a:t>‹#›</a:t>
            </a:fld>
            <a:endParaRPr lang="es-AR"/>
          </a:p>
        </p:txBody>
      </p:sp>
    </p:spTree>
    <p:extLst>
      <p:ext uri="{BB962C8B-B14F-4D97-AF65-F5344CB8AC3E}">
        <p14:creationId xmlns:p14="http://schemas.microsoft.com/office/powerpoint/2010/main" val="4196462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E5C9CB54-FE89-46E3-AEC9-1444EAC4C5CE}" type="slidenum">
              <a:rPr lang="es-AR" smtClean="0"/>
              <a:t>1</a:t>
            </a:fld>
            <a:endParaRPr lang="es-AR"/>
          </a:p>
        </p:txBody>
      </p:sp>
    </p:spTree>
    <p:extLst>
      <p:ext uri="{BB962C8B-B14F-4D97-AF65-F5344CB8AC3E}">
        <p14:creationId xmlns:p14="http://schemas.microsoft.com/office/powerpoint/2010/main" val="1960647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59CF7B-A558-434A-BC53-3E140A063CFA}" type="datetimeFigureOut">
              <a:rPr lang="es-AR" smtClean="0"/>
              <a:t>13/8/2017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4E1967A-36D0-4D5B-93B8-950D96F2BE69}" type="slidenum">
              <a:rPr lang="es-AR" smtClean="0"/>
              <a:t>‹#›</a:t>
            </a:fld>
            <a:endParaRPr lang="es-AR"/>
          </a:p>
        </p:txBody>
      </p:sp>
    </p:spTree>
    <p:extLst>
      <p:ext uri="{BB962C8B-B14F-4D97-AF65-F5344CB8AC3E}">
        <p14:creationId xmlns:p14="http://schemas.microsoft.com/office/powerpoint/2010/main" val="1770587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9CF7B-A558-434A-BC53-3E140A063CFA}" type="datetimeFigureOut">
              <a:rPr lang="es-AR" smtClean="0"/>
              <a:t>13/8/2017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4E1967A-36D0-4D5B-93B8-950D96F2BE69}" type="slidenum">
              <a:rPr lang="es-AR" smtClean="0"/>
              <a:t>‹#›</a:t>
            </a:fld>
            <a:endParaRPr lang="es-AR"/>
          </a:p>
        </p:txBody>
      </p:sp>
    </p:spTree>
    <p:extLst>
      <p:ext uri="{BB962C8B-B14F-4D97-AF65-F5344CB8AC3E}">
        <p14:creationId xmlns:p14="http://schemas.microsoft.com/office/powerpoint/2010/main" val="1550553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9CF7B-A558-434A-BC53-3E140A063CFA}" type="datetimeFigureOut">
              <a:rPr lang="es-AR" smtClean="0"/>
              <a:t>13/8/2017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4E1967A-36D0-4D5B-93B8-950D96F2BE69}" type="slidenum">
              <a:rPr lang="es-AR" smtClean="0"/>
              <a:t>‹#›</a:t>
            </a:fld>
            <a:endParaRPr lang="es-AR"/>
          </a:p>
        </p:txBody>
      </p:sp>
    </p:spTree>
    <p:extLst>
      <p:ext uri="{BB962C8B-B14F-4D97-AF65-F5344CB8AC3E}">
        <p14:creationId xmlns:p14="http://schemas.microsoft.com/office/powerpoint/2010/main" val="2111434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9CF7B-A558-434A-BC53-3E140A063CFA}" type="datetimeFigureOut">
              <a:rPr lang="es-AR" smtClean="0"/>
              <a:t>13/8/2017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4E1967A-36D0-4D5B-93B8-950D96F2BE69}" type="slidenum">
              <a:rPr lang="es-AR" smtClean="0"/>
              <a:t>‹#›</a:t>
            </a:fld>
            <a:endParaRPr lang="es-AR"/>
          </a:p>
        </p:txBody>
      </p:sp>
    </p:spTree>
    <p:extLst>
      <p:ext uri="{BB962C8B-B14F-4D97-AF65-F5344CB8AC3E}">
        <p14:creationId xmlns:p14="http://schemas.microsoft.com/office/powerpoint/2010/main" val="1166265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59CF7B-A558-434A-BC53-3E140A063CFA}" type="datetimeFigureOut">
              <a:rPr lang="es-AR" smtClean="0"/>
              <a:t>13/8/2017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4E1967A-36D0-4D5B-93B8-950D96F2BE69}" type="slidenum">
              <a:rPr lang="es-AR" smtClean="0"/>
              <a:t>‹#›</a:t>
            </a:fld>
            <a:endParaRPr lang="es-AR"/>
          </a:p>
        </p:txBody>
      </p:sp>
    </p:spTree>
    <p:extLst>
      <p:ext uri="{BB962C8B-B14F-4D97-AF65-F5344CB8AC3E}">
        <p14:creationId xmlns:p14="http://schemas.microsoft.com/office/powerpoint/2010/main" val="1965338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59CF7B-A558-434A-BC53-3E140A063CFA}" type="datetimeFigureOut">
              <a:rPr lang="es-AR" smtClean="0"/>
              <a:t>13/8/2017</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74E1967A-36D0-4D5B-93B8-950D96F2BE69}" type="slidenum">
              <a:rPr lang="es-AR" smtClean="0"/>
              <a:t>‹#›</a:t>
            </a:fld>
            <a:endParaRPr lang="es-AR"/>
          </a:p>
        </p:txBody>
      </p:sp>
    </p:spTree>
    <p:extLst>
      <p:ext uri="{BB962C8B-B14F-4D97-AF65-F5344CB8AC3E}">
        <p14:creationId xmlns:p14="http://schemas.microsoft.com/office/powerpoint/2010/main" val="1682744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59CF7B-A558-434A-BC53-3E140A063CFA}" type="datetimeFigureOut">
              <a:rPr lang="es-AR" smtClean="0"/>
              <a:t>13/8/2017</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74E1967A-36D0-4D5B-93B8-950D96F2BE69}" type="slidenum">
              <a:rPr lang="es-AR" smtClean="0"/>
              <a:t>‹#›</a:t>
            </a:fld>
            <a:endParaRPr lang="es-AR"/>
          </a:p>
        </p:txBody>
      </p:sp>
    </p:spTree>
    <p:extLst>
      <p:ext uri="{BB962C8B-B14F-4D97-AF65-F5344CB8AC3E}">
        <p14:creationId xmlns:p14="http://schemas.microsoft.com/office/powerpoint/2010/main" val="1386846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59CF7B-A558-434A-BC53-3E140A063CFA}" type="datetimeFigureOut">
              <a:rPr lang="es-AR" smtClean="0"/>
              <a:t>13/8/2017</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74E1967A-36D0-4D5B-93B8-950D96F2BE69}" type="slidenum">
              <a:rPr lang="es-AR" smtClean="0"/>
              <a:t>‹#›</a:t>
            </a:fld>
            <a:endParaRPr lang="es-AR"/>
          </a:p>
        </p:txBody>
      </p:sp>
    </p:spTree>
    <p:extLst>
      <p:ext uri="{BB962C8B-B14F-4D97-AF65-F5344CB8AC3E}">
        <p14:creationId xmlns:p14="http://schemas.microsoft.com/office/powerpoint/2010/main" val="930628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59CF7B-A558-434A-BC53-3E140A063CFA}" type="datetimeFigureOut">
              <a:rPr lang="es-AR" smtClean="0"/>
              <a:t>13/8/2017</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74E1967A-36D0-4D5B-93B8-950D96F2BE69}" type="slidenum">
              <a:rPr lang="es-AR" smtClean="0"/>
              <a:t>‹#›</a:t>
            </a:fld>
            <a:endParaRPr lang="es-AR"/>
          </a:p>
        </p:txBody>
      </p:sp>
    </p:spTree>
    <p:extLst>
      <p:ext uri="{BB962C8B-B14F-4D97-AF65-F5344CB8AC3E}">
        <p14:creationId xmlns:p14="http://schemas.microsoft.com/office/powerpoint/2010/main" val="2791465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9059CF7B-A558-434A-BC53-3E140A063CFA}" type="datetimeFigureOut">
              <a:rPr lang="es-AR" smtClean="0"/>
              <a:t>13/8/2017</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74E1967A-36D0-4D5B-93B8-950D96F2BE69}" type="slidenum">
              <a:rPr lang="es-AR" smtClean="0"/>
              <a:t>‹#›</a:t>
            </a:fld>
            <a:endParaRPr lang="es-AR"/>
          </a:p>
        </p:txBody>
      </p:sp>
    </p:spTree>
    <p:extLst>
      <p:ext uri="{BB962C8B-B14F-4D97-AF65-F5344CB8AC3E}">
        <p14:creationId xmlns:p14="http://schemas.microsoft.com/office/powerpoint/2010/main" val="2662593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9059CF7B-A558-434A-BC53-3E140A063CFA}" type="datetimeFigureOut">
              <a:rPr lang="es-AR" smtClean="0"/>
              <a:t>13/8/2017</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74E1967A-36D0-4D5B-93B8-950D96F2BE69}" type="slidenum">
              <a:rPr lang="es-AR" smtClean="0"/>
              <a:t>‹#›</a:t>
            </a:fld>
            <a:endParaRPr lang="es-AR"/>
          </a:p>
        </p:txBody>
      </p:sp>
    </p:spTree>
    <p:extLst>
      <p:ext uri="{BB962C8B-B14F-4D97-AF65-F5344CB8AC3E}">
        <p14:creationId xmlns:p14="http://schemas.microsoft.com/office/powerpoint/2010/main" val="2173675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9059CF7B-A558-434A-BC53-3E140A063CFA}" type="datetimeFigureOut">
              <a:rPr lang="es-AR" smtClean="0"/>
              <a:t>13/8/2017</a:t>
            </a:fld>
            <a:endParaRPr lang="es-AR"/>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74E1967A-36D0-4D5B-93B8-950D96F2BE69}" type="slidenum">
              <a:rPr lang="es-AR" smtClean="0"/>
              <a:t>‹#›</a:t>
            </a:fld>
            <a:endParaRPr lang="es-AR"/>
          </a:p>
        </p:txBody>
      </p:sp>
    </p:spTree>
    <p:extLst>
      <p:ext uri="{BB962C8B-B14F-4D97-AF65-F5344CB8AC3E}">
        <p14:creationId xmlns:p14="http://schemas.microsoft.com/office/powerpoint/2010/main" val="7803058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comments" Target="../comments/comment1.xml"/><Relationship Id="rId4" Type="http://schemas.openxmlformats.org/officeDocument/2006/relationships/image" Target="../media/image2.jpe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4488995" y="1493452"/>
            <a:ext cx="13171989" cy="402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altLang="es-AR" sz="7200" b="1" i="0" u="none" strike="noStrike" cap="none" normalizeH="0" baseline="0" dirty="0" err="1">
                <a:ln>
                  <a:noFill/>
                </a:ln>
                <a:solidFill>
                  <a:srgbClr val="000000"/>
                </a:solidFill>
                <a:effectLst/>
                <a:latin typeface="Garamond" panose="02020404030301010803" pitchFamily="18" charset="0"/>
              </a:rPr>
              <a:t>Esteganografía</a:t>
            </a:r>
            <a:r>
              <a:rPr kumimoji="0" lang="es-AR" altLang="es-AR" sz="7200" b="1" i="0" u="none" strike="noStrike" cap="none" normalizeH="0" dirty="0">
                <a:ln>
                  <a:noFill/>
                </a:ln>
                <a:solidFill>
                  <a:srgbClr val="000000"/>
                </a:solidFill>
                <a:effectLst/>
                <a:latin typeface="Garamond" panose="02020404030301010803" pitchFamily="18" charset="0"/>
              </a:rPr>
              <a:t> en imágenes</a:t>
            </a: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
        <p:nvSpPr>
          <p:cNvPr id="5" name="Text Box 3"/>
          <p:cNvSpPr txBox="1">
            <a:spLocks noChangeArrowheads="1"/>
          </p:cNvSpPr>
          <p:nvPr/>
        </p:nvSpPr>
        <p:spPr bwMode="auto">
          <a:xfrm>
            <a:off x="1119184" y="6146507"/>
            <a:ext cx="19395056" cy="14064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altLang="es-AR" sz="2800" b="1" i="0" u="none" strike="noStrike" cap="none" normalizeH="0" baseline="0" dirty="0">
                <a:ln>
                  <a:noFill/>
                </a:ln>
                <a:solidFill>
                  <a:srgbClr val="000000"/>
                </a:solidFill>
                <a:effectLst/>
                <a:latin typeface="Calibri" panose="020F0502020204030204" pitchFamily="34" charset="0"/>
              </a:rPr>
              <a:t>La </a:t>
            </a:r>
            <a:r>
              <a:rPr kumimoji="0" lang="es-AR" altLang="es-AR" sz="2800" b="1" i="0" u="none" strike="noStrike" cap="none" normalizeH="0" baseline="0" dirty="0" err="1">
                <a:ln>
                  <a:noFill/>
                </a:ln>
                <a:solidFill>
                  <a:srgbClr val="000000"/>
                </a:solidFill>
                <a:effectLst/>
                <a:latin typeface="Calibri" panose="020F0502020204030204" pitchFamily="34" charset="0"/>
              </a:rPr>
              <a:t>esteganografía</a:t>
            </a:r>
            <a:r>
              <a:rPr kumimoji="0" lang="es-AR" altLang="es-AR" sz="2800" b="1" i="0" u="none" strike="noStrike" cap="none" normalizeH="0" dirty="0">
                <a:ln>
                  <a:noFill/>
                </a:ln>
                <a:solidFill>
                  <a:srgbClr val="000000"/>
                </a:solidFill>
                <a:effectLst/>
                <a:latin typeface="Calibri" panose="020F0502020204030204" pitchFamily="34" charset="0"/>
              </a:rPr>
              <a:t> es el acto de ocultar información dentro de un archivo. Se implementó un algoritmo de </a:t>
            </a:r>
            <a:r>
              <a:rPr kumimoji="0" lang="es-AR" altLang="es-AR" sz="2800" b="1" i="0" u="none" strike="noStrike" cap="none" normalizeH="0" dirty="0" err="1">
                <a:ln>
                  <a:noFill/>
                </a:ln>
                <a:solidFill>
                  <a:srgbClr val="000000"/>
                </a:solidFill>
                <a:effectLst/>
                <a:latin typeface="Calibri" panose="020F0502020204030204" pitchFamily="34" charset="0"/>
              </a:rPr>
              <a:t>esteganografía</a:t>
            </a:r>
            <a:r>
              <a:rPr kumimoji="0" lang="es-AR" altLang="es-AR" sz="2800" b="1" i="0" u="none" strike="noStrike" cap="none" normalizeH="0" dirty="0">
                <a:ln>
                  <a:noFill/>
                </a:ln>
                <a:solidFill>
                  <a:srgbClr val="000000"/>
                </a:solidFill>
                <a:effectLst/>
                <a:latin typeface="Calibri" panose="020F0502020204030204" pitchFamily="34" charset="0"/>
              </a:rPr>
              <a:t> en el dominio de frecuencias basado en la compresión JPEG, una de las más utilizadas para compartir imágenes en internet. Se diferencia de la criptografía ya que la información se esconde dentro de los datos del archivo portador, sin llamar la atención.</a:t>
            </a:r>
            <a:endParaRPr kumimoji="0" lang="es-AR" altLang="es-AR" sz="2400" b="1" i="0" u="none" strike="noStrike" cap="none" normalizeH="0" baseline="0" dirty="0">
              <a:ln>
                <a:noFill/>
              </a:ln>
              <a:solidFill>
                <a:schemeClr val="tx1"/>
              </a:solidFill>
              <a:effectLst/>
              <a:latin typeface="Arial" panose="020B0604020202020204" pitchFamily="34" charset="0"/>
            </a:endParaRPr>
          </a:p>
        </p:txBody>
      </p:sp>
      <p:sp>
        <p:nvSpPr>
          <p:cNvPr id="6" name="Text Box 4"/>
          <p:cNvSpPr txBox="1">
            <a:spLocks noChangeArrowheads="1"/>
          </p:cNvSpPr>
          <p:nvPr/>
        </p:nvSpPr>
        <p:spPr bwMode="auto">
          <a:xfrm>
            <a:off x="1165508" y="4423757"/>
            <a:ext cx="19357974" cy="1082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lvl="0" algn="ctr" defTabSz="914400" eaLnBrk="0" fontAlgn="base" hangingPunct="0">
              <a:spcBef>
                <a:spcPct val="0"/>
              </a:spcBef>
              <a:spcAft>
                <a:spcPct val="0"/>
              </a:spcAft>
            </a:pPr>
            <a:r>
              <a:rPr kumimoji="0" lang="es-AR" altLang="es-AR" sz="3200" b="0" i="1" u="none" strike="noStrike" cap="none" normalizeH="0" dirty="0">
                <a:ln>
                  <a:noFill/>
                </a:ln>
                <a:solidFill>
                  <a:srgbClr val="000000"/>
                </a:solidFill>
                <a:effectLst/>
                <a:latin typeface="Calibri" panose="020F0502020204030204" pitchFamily="34" charset="0"/>
              </a:rPr>
              <a:t>Autores:</a:t>
            </a:r>
            <a:r>
              <a:rPr kumimoji="0" lang="es-AR" altLang="es-AR" sz="3200" b="0" i="1" u="none" strike="noStrike" cap="none" normalizeH="0" baseline="0" dirty="0">
                <a:ln>
                  <a:noFill/>
                </a:ln>
                <a:solidFill>
                  <a:srgbClr val="000000"/>
                </a:solidFill>
                <a:effectLst/>
                <a:latin typeface="Calibri" panose="020F0502020204030204" pitchFamily="34" charset="0"/>
              </a:rPr>
              <a:t> Nahuel</a:t>
            </a:r>
            <a:r>
              <a:rPr kumimoji="0" lang="es-AR" altLang="es-AR" sz="3200" b="0" i="1" u="none" strike="noStrike" cap="none" normalizeH="0" dirty="0">
                <a:ln>
                  <a:noFill/>
                </a:ln>
                <a:solidFill>
                  <a:srgbClr val="000000"/>
                </a:solidFill>
                <a:effectLst/>
                <a:latin typeface="Calibri" panose="020F0502020204030204" pitchFamily="34" charset="0"/>
              </a:rPr>
              <a:t> Aguilar</a:t>
            </a:r>
            <a:r>
              <a:rPr kumimoji="0" lang="es-AR" altLang="es-AR" sz="3200" b="0" i="1" u="none" strike="noStrike" cap="none" normalizeH="0" baseline="0" dirty="0">
                <a:ln>
                  <a:noFill/>
                </a:ln>
                <a:solidFill>
                  <a:srgbClr val="000000"/>
                </a:solidFill>
                <a:effectLst/>
                <a:latin typeface="Calibri" panose="020F0502020204030204" pitchFamily="34" charset="0"/>
              </a:rPr>
              <a:t>,</a:t>
            </a:r>
            <a:r>
              <a:rPr kumimoji="0" lang="es-AR" altLang="es-AR" sz="3200" b="0" i="1" u="none" strike="noStrike" cap="none" normalizeH="0" dirty="0">
                <a:ln>
                  <a:noFill/>
                </a:ln>
                <a:solidFill>
                  <a:srgbClr val="000000"/>
                </a:solidFill>
                <a:effectLst/>
                <a:latin typeface="Calibri" panose="020F0502020204030204" pitchFamily="34" charset="0"/>
              </a:rPr>
              <a:t> Agustín </a:t>
            </a:r>
            <a:r>
              <a:rPr kumimoji="0" lang="es-AR" altLang="es-AR" sz="3200" b="0" i="1" u="none" strike="noStrike" cap="none" normalizeH="0" dirty="0" err="1">
                <a:ln>
                  <a:noFill/>
                </a:ln>
                <a:solidFill>
                  <a:srgbClr val="000000"/>
                </a:solidFill>
                <a:effectLst/>
                <a:latin typeface="Calibri" panose="020F0502020204030204" pitchFamily="34" charset="0"/>
              </a:rPr>
              <a:t>Barrachina</a:t>
            </a:r>
            <a:r>
              <a:rPr lang="es-AR" altLang="es-AR" sz="3200" i="1" dirty="0">
                <a:solidFill>
                  <a:srgbClr val="000000"/>
                </a:solidFill>
                <a:latin typeface="Calibri" panose="020F0502020204030204" pitchFamily="34" charset="0"/>
              </a:rPr>
              <a:t>, Gonzalo Castelli, Augusto </a:t>
            </a:r>
            <a:r>
              <a:rPr lang="es-AR" altLang="es-AR" sz="3200" i="1" dirty="0" err="1">
                <a:solidFill>
                  <a:srgbClr val="000000"/>
                </a:solidFill>
                <a:latin typeface="Calibri" panose="020F0502020204030204" pitchFamily="34" charset="0"/>
              </a:rPr>
              <a:t>Viotti</a:t>
            </a:r>
            <a:r>
              <a:rPr lang="es-AR" altLang="es-AR" sz="3200" i="1" dirty="0">
                <a:solidFill>
                  <a:srgbClr val="000000"/>
                </a:solidFill>
                <a:latin typeface="Calibri" panose="020F0502020204030204" pitchFamily="34" charset="0"/>
              </a:rPr>
              <a:t> </a:t>
            </a:r>
            <a:r>
              <a:rPr lang="es-AR" altLang="es-AR" sz="3200" i="1" dirty="0" err="1">
                <a:solidFill>
                  <a:srgbClr val="000000"/>
                </a:solidFill>
                <a:latin typeface="Calibri" panose="020F0502020204030204" pitchFamily="34" charset="0"/>
              </a:rPr>
              <a:t>Bozzini</a:t>
            </a:r>
            <a:endParaRPr kumimoji="0" lang="es-AR" altLang="es-AR" sz="3200" b="0" i="0" u="none" strike="noStrike" cap="none" normalizeH="0" baseline="0" dirty="0">
              <a:ln>
                <a:noFill/>
              </a:ln>
              <a:solidFill>
                <a:schemeClr val="tx1"/>
              </a:solidFill>
              <a:effectLst/>
              <a:latin typeface="Arial" panose="020B0604020202020204" pitchFamily="34" charset="0"/>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568" y="1308452"/>
            <a:ext cx="4076161" cy="1713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
        <p:nvSpPr>
          <p:cNvPr id="7" name="Text Box 7"/>
          <p:cNvSpPr txBox="1">
            <a:spLocks noChangeArrowheads="1"/>
          </p:cNvSpPr>
          <p:nvPr/>
        </p:nvSpPr>
        <p:spPr bwMode="auto">
          <a:xfrm>
            <a:off x="844474" y="8204287"/>
            <a:ext cx="19413537" cy="215848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2" spcCol="360000" anchor="t" anchorCtr="0" compatLnSpc="1">
            <a:prstTxWarp prst="textNoShape">
              <a:avLst/>
            </a:prstTxWarp>
          </a:bodyPr>
          <a:lstStyle/>
          <a:p>
            <a:pPr lvl="0" algn="just" defTabSz="914400" eaLnBrk="0" fontAlgn="base" hangingPunct="0">
              <a:spcBef>
                <a:spcPct val="0"/>
              </a:spcBef>
              <a:spcAft>
                <a:spcPts val="1200"/>
              </a:spcAft>
            </a:pPr>
            <a:r>
              <a:rPr kumimoji="0" lang="es-AR" altLang="es-AR" sz="2000" b="1" i="0" u="none" strike="noStrike" cap="none" normalizeH="0" baseline="0" dirty="0">
                <a:ln>
                  <a:noFill/>
                </a:ln>
                <a:solidFill>
                  <a:srgbClr val="000000"/>
                </a:solidFill>
                <a:effectLst/>
                <a:latin typeface="Calibri" panose="020F0502020204030204" pitchFamily="34" charset="0"/>
              </a:rPr>
              <a:t>Introducción</a:t>
            </a:r>
          </a:p>
          <a:p>
            <a:pPr lvl="0" algn="just" defTabSz="914400" eaLnBrk="0" fontAlgn="base" hangingPunct="0">
              <a:spcBef>
                <a:spcPct val="0"/>
              </a:spcBef>
              <a:spcAft>
                <a:spcPts val="1200"/>
              </a:spcAft>
            </a:pPr>
            <a:r>
              <a:rPr lang="es-AR" altLang="es-AR" sz="2000" b="1" dirty="0">
                <a:solidFill>
                  <a:srgbClr val="000000"/>
                </a:solidFill>
                <a:latin typeface="Calibri" panose="020F0502020204030204" pitchFamily="34" charset="0"/>
              </a:rPr>
              <a:t>	</a:t>
            </a:r>
            <a:r>
              <a:rPr lang="es-AR" altLang="es-AR" sz="2000" dirty="0" err="1">
                <a:solidFill>
                  <a:srgbClr val="000000"/>
                </a:solidFill>
                <a:latin typeface="Calibri" panose="020F0502020204030204" pitchFamily="34" charset="0"/>
              </a:rPr>
              <a:t>Esteganografía</a:t>
            </a:r>
            <a:r>
              <a:rPr lang="es-AR" altLang="es-AR" sz="2000" dirty="0">
                <a:solidFill>
                  <a:srgbClr val="000000"/>
                </a:solidFill>
                <a:latin typeface="Calibri" panose="020F0502020204030204" pitchFamily="34" charset="0"/>
              </a:rPr>
              <a:t> es el acto de ocultar un documento, mensaje o imagen en algún otro archivo. En un mundo donde se comparten grandes cantidades de archivos por internet, la propiedad intelectual y los derechos de autor son difíciles de proteger. La </a:t>
            </a:r>
            <a:r>
              <a:rPr lang="es-AR" altLang="es-AR" sz="2000" dirty="0" err="1">
                <a:solidFill>
                  <a:srgbClr val="000000"/>
                </a:solidFill>
                <a:latin typeface="Calibri" panose="020F0502020204030204" pitchFamily="34" charset="0"/>
              </a:rPr>
              <a:t>esteganografía</a:t>
            </a:r>
            <a:r>
              <a:rPr lang="es-AR" altLang="es-AR" sz="2000" dirty="0">
                <a:solidFill>
                  <a:srgbClr val="000000"/>
                </a:solidFill>
                <a:latin typeface="Calibri" panose="020F0502020204030204" pitchFamily="34" charset="0"/>
              </a:rPr>
              <a:t>, aplicada en el “</a:t>
            </a:r>
            <a:r>
              <a:rPr lang="es-AR" altLang="es-AR" sz="2000" dirty="0" err="1">
                <a:solidFill>
                  <a:srgbClr val="000000"/>
                </a:solidFill>
                <a:latin typeface="Calibri" panose="020F0502020204030204" pitchFamily="34" charset="0"/>
              </a:rPr>
              <a:t>watermarking</a:t>
            </a:r>
            <a:r>
              <a:rPr lang="es-AR" altLang="es-AR" sz="2000" dirty="0">
                <a:solidFill>
                  <a:srgbClr val="000000"/>
                </a:solidFill>
                <a:latin typeface="Calibri" panose="020F0502020204030204" pitchFamily="34" charset="0"/>
              </a:rPr>
              <a:t>”, sirve como una solución práctica y robusta al ocultar información del autor en archivos multimedia.</a:t>
            </a:r>
          </a:p>
          <a:p>
            <a:pPr lvl="0" algn="just" defTabSz="914400" eaLnBrk="0" fontAlgn="base" hangingPunct="0">
              <a:spcBef>
                <a:spcPct val="0"/>
              </a:spcBef>
              <a:spcAft>
                <a:spcPts val="1200"/>
              </a:spcAft>
            </a:pPr>
            <a:endParaRPr kumimoji="0" lang="es-AR" altLang="es-AR" sz="2000" b="1" i="0" u="none" strike="noStrike" cap="none" normalizeH="0" baseline="0" dirty="0">
              <a:ln>
                <a:noFill/>
              </a:ln>
              <a:solidFill>
                <a:srgbClr val="000000"/>
              </a:solidFill>
              <a:effectLst/>
              <a:latin typeface="Calibri" panose="020F0502020204030204" pitchFamily="34" charset="0"/>
            </a:endParaRPr>
          </a:p>
          <a:p>
            <a:pPr lvl="0" algn="just" defTabSz="914400" eaLnBrk="0" fontAlgn="base" hangingPunct="0">
              <a:spcBef>
                <a:spcPct val="0"/>
              </a:spcBef>
              <a:spcAft>
                <a:spcPts val="1200"/>
              </a:spcAft>
            </a:pPr>
            <a:r>
              <a:rPr kumimoji="0" lang="es-AR" altLang="es-AR" sz="2000" b="1" i="0" u="none" strike="noStrike" cap="none" normalizeH="0" baseline="0" dirty="0">
                <a:ln>
                  <a:noFill/>
                </a:ln>
                <a:solidFill>
                  <a:srgbClr val="000000"/>
                </a:solidFill>
                <a:effectLst/>
                <a:latin typeface="Calibri" panose="020F0502020204030204" pitchFamily="34" charset="0"/>
              </a:rPr>
              <a:t>Objetivos</a:t>
            </a:r>
          </a:p>
          <a:p>
            <a:pPr algn="just" defTabSz="914400" eaLnBrk="0" fontAlgn="base" hangingPunct="0">
              <a:spcBef>
                <a:spcPct val="0"/>
              </a:spcBef>
              <a:spcAft>
                <a:spcPts val="1200"/>
              </a:spcAft>
            </a:pPr>
            <a:r>
              <a:rPr lang="es-AR" altLang="es-AR" sz="2000" dirty="0">
                <a:solidFill>
                  <a:srgbClr val="000000"/>
                </a:solidFill>
                <a:latin typeface="Calibri" panose="020F0502020204030204" pitchFamily="34" charset="0"/>
              </a:rPr>
              <a:t>	Se busca ocultar información (texto, fotos u otros archivos) dentro de una imagen en formato JPG mediante métodos de </a:t>
            </a:r>
            <a:r>
              <a:rPr lang="es-AR" altLang="es-AR" sz="2000" dirty="0" err="1">
                <a:solidFill>
                  <a:srgbClr val="000000"/>
                </a:solidFill>
                <a:latin typeface="Calibri" panose="020F0502020204030204" pitchFamily="34" charset="0"/>
              </a:rPr>
              <a:t>esteganografía</a:t>
            </a:r>
            <a:r>
              <a:rPr lang="es-AR" altLang="es-AR" sz="2000" dirty="0">
                <a:solidFill>
                  <a:srgbClr val="000000"/>
                </a:solidFill>
                <a:latin typeface="Calibri" panose="020F0502020204030204" pitchFamily="34" charset="0"/>
              </a:rPr>
              <a:t>. Se desea que el método sea [2]:</a:t>
            </a:r>
          </a:p>
          <a:p>
            <a:pPr marL="342900" indent="-342900" algn="just" defTabSz="914400" eaLnBrk="0" fontAlgn="base" hangingPunct="0">
              <a:spcBef>
                <a:spcPct val="0"/>
              </a:spcBef>
              <a:buFont typeface="Arial" panose="020B0604020202020204" pitchFamily="34" charset="0"/>
              <a:buChar char="•"/>
            </a:pPr>
            <a:r>
              <a:rPr lang="es-AR" altLang="es-AR" sz="2000" dirty="0">
                <a:solidFill>
                  <a:srgbClr val="000000"/>
                </a:solidFill>
                <a:latin typeface="Calibri" panose="020F0502020204030204" pitchFamily="34" charset="0"/>
              </a:rPr>
              <a:t>Imperceptible al ojo human </a:t>
            </a:r>
            <a:endParaRPr lang="es-AR" altLang="es-AR" sz="2000" b="1" dirty="0">
              <a:solidFill>
                <a:srgbClr val="000000"/>
              </a:solidFill>
              <a:latin typeface="Calibri" panose="020F0502020204030204" pitchFamily="34" charset="0"/>
            </a:endParaRPr>
          </a:p>
          <a:p>
            <a:pPr marL="342900" indent="-342900" algn="just" defTabSz="914400" eaLnBrk="0" fontAlgn="base" hangingPunct="0">
              <a:spcBef>
                <a:spcPct val="0"/>
              </a:spcBef>
              <a:buFont typeface="Arial" panose="020B0604020202020204" pitchFamily="34" charset="0"/>
              <a:buChar char="•"/>
            </a:pPr>
            <a:r>
              <a:rPr lang="es-AR" altLang="es-AR" sz="2000" dirty="0">
                <a:solidFill>
                  <a:srgbClr val="000000"/>
                </a:solidFill>
                <a:latin typeface="Calibri" panose="020F0502020204030204" pitchFamily="34" charset="0"/>
              </a:rPr>
              <a:t>Robusto frente al </a:t>
            </a:r>
            <a:r>
              <a:rPr lang="es-AR" altLang="es-AR" sz="2000" dirty="0" err="1">
                <a:solidFill>
                  <a:srgbClr val="000000"/>
                </a:solidFill>
                <a:latin typeface="Calibri" panose="020F0502020204030204" pitchFamily="34" charset="0"/>
              </a:rPr>
              <a:t>esteganálisis</a:t>
            </a:r>
            <a:r>
              <a:rPr lang="es-AR" altLang="es-AR" sz="2000" dirty="0">
                <a:solidFill>
                  <a:srgbClr val="000000"/>
                </a:solidFill>
                <a:latin typeface="Calibri" panose="020F0502020204030204" pitchFamily="34" charset="0"/>
              </a:rPr>
              <a:t> </a:t>
            </a:r>
          </a:p>
          <a:p>
            <a:pPr marL="342900" indent="-342900" algn="just" defTabSz="914400" eaLnBrk="0" fontAlgn="base" hangingPunct="0">
              <a:spcBef>
                <a:spcPct val="0"/>
              </a:spcBef>
              <a:buFont typeface="Arial" panose="020B0604020202020204" pitchFamily="34" charset="0"/>
              <a:buChar char="•"/>
            </a:pPr>
            <a:r>
              <a:rPr lang="es-AR" altLang="es-AR" sz="2000" dirty="0">
                <a:solidFill>
                  <a:srgbClr val="000000"/>
                </a:solidFill>
                <a:latin typeface="Calibri" panose="020F0502020204030204" pitchFamily="34" charset="0"/>
              </a:rPr>
              <a:t>Resistente a manipulaciones sobre la imagen</a:t>
            </a:r>
          </a:p>
          <a:p>
            <a:pPr marL="342900" indent="-342900" algn="just" defTabSz="914400" eaLnBrk="0" fontAlgn="base" hangingPunct="0">
              <a:spcBef>
                <a:spcPct val="0"/>
              </a:spcBef>
              <a:buFont typeface="Arial" panose="020B0604020202020204" pitchFamily="34" charset="0"/>
              <a:buChar char="•"/>
            </a:pPr>
            <a:r>
              <a:rPr lang="es-AR" altLang="es-AR" sz="2000" dirty="0">
                <a:solidFill>
                  <a:srgbClr val="000000"/>
                </a:solidFill>
                <a:latin typeface="Calibri" panose="020F0502020204030204" pitchFamily="34" charset="0"/>
              </a:rPr>
              <a:t>Permita almacenar la mayor cantidad de información posible.</a:t>
            </a:r>
            <a:endParaRPr kumimoji="0" lang="es-AR" altLang="es-AR" sz="2000" b="1" i="0" u="none" strike="noStrike" cap="none" normalizeH="0" baseline="0" dirty="0">
              <a:ln>
                <a:noFill/>
              </a:ln>
              <a:solidFill>
                <a:srgbClr val="000000"/>
              </a:solidFill>
              <a:effectLst/>
              <a:latin typeface="Calibri" panose="020F0502020204030204" pitchFamily="34" charset="0"/>
            </a:endParaRPr>
          </a:p>
          <a:p>
            <a:pPr lvl="0" algn="just" defTabSz="914400" eaLnBrk="0" fontAlgn="base" hangingPunct="0">
              <a:spcBef>
                <a:spcPct val="0"/>
              </a:spcBef>
              <a:spcAft>
                <a:spcPts val="1200"/>
              </a:spcAft>
            </a:pPr>
            <a:endParaRPr kumimoji="0" lang="es-AR" altLang="es-AR" sz="2000" b="1" i="0" u="none" strike="noStrike" cap="none" normalizeH="0" baseline="0" dirty="0">
              <a:ln>
                <a:noFill/>
              </a:ln>
              <a:solidFill>
                <a:srgbClr val="000000"/>
              </a:solidFill>
              <a:effectLst/>
              <a:latin typeface="Calibri" panose="020F0502020204030204" pitchFamily="34" charset="0"/>
            </a:endParaRPr>
          </a:p>
          <a:p>
            <a:pPr lvl="0" algn="just" defTabSz="914400" eaLnBrk="0" fontAlgn="base" hangingPunct="0">
              <a:spcBef>
                <a:spcPct val="0"/>
              </a:spcBef>
              <a:spcAft>
                <a:spcPts val="1200"/>
              </a:spcAft>
            </a:pPr>
            <a:endParaRPr kumimoji="0" lang="es-AR" altLang="es-AR" sz="2000" b="1" i="0" u="none" strike="noStrike" cap="none" normalizeH="0" baseline="0" dirty="0">
              <a:ln>
                <a:noFill/>
              </a:ln>
              <a:solidFill>
                <a:srgbClr val="000000"/>
              </a:solidFill>
              <a:effectLst/>
              <a:latin typeface="Calibri" panose="020F0502020204030204" pitchFamily="34" charset="0"/>
            </a:endParaRPr>
          </a:p>
          <a:p>
            <a:pPr lvl="0" algn="just" defTabSz="914400" eaLnBrk="0" fontAlgn="base" hangingPunct="0">
              <a:spcBef>
                <a:spcPct val="0"/>
              </a:spcBef>
              <a:spcAft>
                <a:spcPts val="1200"/>
              </a:spcAft>
            </a:pPr>
            <a:endParaRPr lang="es-AR" altLang="es-AR" sz="2000" b="1"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kumimoji="0" lang="es-AR" altLang="es-AR" sz="2000" b="1" i="0" u="none" strike="noStrike" cap="none" normalizeH="0" baseline="0" dirty="0">
              <a:ln>
                <a:noFill/>
              </a:ln>
              <a:solidFill>
                <a:srgbClr val="000000"/>
              </a:solidFill>
              <a:effectLst/>
              <a:latin typeface="Calibri" panose="020F0502020204030204" pitchFamily="34" charset="0"/>
            </a:endParaRPr>
          </a:p>
          <a:p>
            <a:pPr lvl="0" algn="just" defTabSz="914400" eaLnBrk="0" fontAlgn="base" hangingPunct="0">
              <a:spcBef>
                <a:spcPct val="0"/>
              </a:spcBef>
              <a:spcAft>
                <a:spcPts val="1200"/>
              </a:spcAft>
            </a:pPr>
            <a:endParaRPr lang="es-AR" altLang="es-AR" sz="2000" b="1"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kumimoji="0" lang="es-AR" altLang="es-AR" sz="2000" b="1" i="0" u="none" strike="noStrike" cap="none" normalizeH="0" baseline="0" dirty="0">
              <a:ln>
                <a:noFill/>
              </a:ln>
              <a:solidFill>
                <a:srgbClr val="000000"/>
              </a:solidFill>
              <a:effectLst/>
              <a:latin typeface="Calibri" panose="020F0502020204030204" pitchFamily="34" charset="0"/>
            </a:endParaRPr>
          </a:p>
          <a:p>
            <a:pPr lvl="0" algn="just" defTabSz="914400" eaLnBrk="0" fontAlgn="base" hangingPunct="0">
              <a:spcBef>
                <a:spcPct val="0"/>
              </a:spcBef>
              <a:spcAft>
                <a:spcPts val="1200"/>
              </a:spcAft>
            </a:pPr>
            <a:endParaRPr lang="es-AR" altLang="es-AR" sz="2000" b="1"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kumimoji="0" lang="es-AR" altLang="es-AR" sz="2000" b="1" i="0" u="none" strike="noStrike" cap="none" normalizeH="0" baseline="0" dirty="0">
              <a:ln>
                <a:noFill/>
              </a:ln>
              <a:solidFill>
                <a:srgbClr val="000000"/>
              </a:solidFill>
              <a:effectLst/>
              <a:latin typeface="Calibri" panose="020F0502020204030204" pitchFamily="34" charset="0"/>
            </a:endParaRPr>
          </a:p>
          <a:p>
            <a:pPr lvl="0" algn="just" defTabSz="914400" eaLnBrk="0" fontAlgn="base" hangingPunct="0">
              <a:spcBef>
                <a:spcPct val="0"/>
              </a:spcBef>
              <a:spcAft>
                <a:spcPts val="1200"/>
              </a:spcAft>
            </a:pPr>
            <a:endParaRPr lang="es-AR" altLang="es-AR" sz="2000" b="1" dirty="0">
              <a:solidFill>
                <a:srgbClr val="000000"/>
              </a:solidFill>
              <a:latin typeface="Calibri" panose="020F0502020204030204" pitchFamily="34" charset="0"/>
            </a:endParaRPr>
          </a:p>
          <a:p>
            <a:pPr lvl="0" algn="just" defTabSz="914400" eaLnBrk="0" fontAlgn="base" hangingPunct="0">
              <a:spcBef>
                <a:spcPct val="0"/>
              </a:spcBef>
              <a:spcAft>
                <a:spcPts val="1200"/>
              </a:spcAft>
            </a:pPr>
            <a:r>
              <a:rPr kumimoji="0" lang="es-AR" altLang="es-AR" sz="2000" b="1" i="0" u="none" strike="noStrike" cap="none" normalizeH="0" baseline="0" dirty="0">
                <a:ln>
                  <a:noFill/>
                </a:ln>
                <a:solidFill>
                  <a:srgbClr val="000000"/>
                </a:solidFill>
                <a:effectLst/>
                <a:latin typeface="Calibri" panose="020F0502020204030204" pitchFamily="34" charset="0"/>
              </a:rPr>
              <a:t>Método</a:t>
            </a:r>
          </a:p>
          <a:p>
            <a:pPr lvl="0" algn="just" defTabSz="914400" eaLnBrk="0" fontAlgn="base" hangingPunct="0">
              <a:spcBef>
                <a:spcPct val="0"/>
              </a:spcBef>
              <a:spcAft>
                <a:spcPts val="1200"/>
              </a:spcAft>
            </a:pPr>
            <a:r>
              <a:rPr lang="es-AR" altLang="es-AR" sz="2000" dirty="0">
                <a:solidFill>
                  <a:srgbClr val="000000"/>
                </a:solidFill>
                <a:latin typeface="Calibri" panose="020F0502020204030204" pitchFamily="34" charset="0"/>
              </a:rPr>
              <a:t>	Para realizar la </a:t>
            </a:r>
            <a:r>
              <a:rPr lang="es-AR" altLang="es-AR" sz="2000" dirty="0" err="1">
                <a:solidFill>
                  <a:srgbClr val="000000"/>
                </a:solidFill>
                <a:latin typeface="Calibri" panose="020F0502020204030204" pitchFamily="34" charset="0"/>
              </a:rPr>
              <a:t>esteganografía</a:t>
            </a:r>
            <a:r>
              <a:rPr lang="es-AR" altLang="es-AR" sz="2000" dirty="0">
                <a:solidFill>
                  <a:srgbClr val="000000"/>
                </a:solidFill>
                <a:latin typeface="Calibri" panose="020F0502020204030204" pitchFamily="34" charset="0"/>
              </a:rPr>
              <a:t>, se comienza transformando el mapa RGB a </a:t>
            </a:r>
            <a:r>
              <a:rPr lang="es-AR" altLang="es-AR" sz="2000" dirty="0" err="1">
                <a:solidFill>
                  <a:srgbClr val="000000"/>
                </a:solidFill>
                <a:latin typeface="Calibri" panose="020F0502020204030204" pitchFamily="34" charset="0"/>
              </a:rPr>
              <a:t>YCbCr</a:t>
            </a:r>
            <a:r>
              <a:rPr lang="es-AR" altLang="es-AR" sz="2000" dirty="0">
                <a:solidFill>
                  <a:srgbClr val="000000"/>
                </a:solidFill>
                <a:latin typeface="Calibri" panose="020F0502020204030204" pitchFamily="34" charset="0"/>
              </a:rPr>
              <a:t>. Sobre las componentes de </a:t>
            </a:r>
            <a:r>
              <a:rPr lang="es-AR" altLang="es-AR" sz="2000" dirty="0" err="1">
                <a:solidFill>
                  <a:srgbClr val="000000"/>
                </a:solidFill>
                <a:latin typeface="Calibri" panose="020F0502020204030204" pitchFamily="34" charset="0"/>
              </a:rPr>
              <a:t>crominancia</a:t>
            </a:r>
            <a:r>
              <a:rPr lang="es-AR" altLang="es-AR" sz="2000" dirty="0">
                <a:solidFill>
                  <a:srgbClr val="000000"/>
                </a:solidFill>
                <a:latin typeface="Calibri" panose="020F0502020204030204" pitchFamily="34" charset="0"/>
              </a:rPr>
              <a:t>, se divide la imagen en bloques de pixeles de 8x8. Se realiza la transformada de coseno discreta (DCT) sobre los bloques y se obtienen 64 coeficientes enteros, que son luego divididos por una tabla de </a:t>
            </a:r>
            <a:r>
              <a:rPr lang="es-AR" altLang="es-AR" sz="2000" dirty="0" err="1">
                <a:solidFill>
                  <a:srgbClr val="000000"/>
                </a:solidFill>
                <a:latin typeface="Calibri" panose="020F0502020204030204" pitchFamily="34" charset="0"/>
              </a:rPr>
              <a:t>cuantización</a:t>
            </a:r>
            <a:r>
              <a:rPr lang="es-AR" altLang="es-AR" sz="2000" dirty="0">
                <a:solidFill>
                  <a:srgbClr val="000000"/>
                </a:solidFill>
                <a:latin typeface="Calibri" panose="020F0502020204030204" pitchFamily="34" charset="0"/>
              </a:rPr>
              <a:t> y posteriormente redondeados. Es aquí donde se sufre la pérdida de calidad asociada a la compresión JPEG.</a:t>
            </a:r>
          </a:p>
          <a:p>
            <a:pPr lvl="0" algn="just" defTabSz="914400" eaLnBrk="0" fontAlgn="base" hangingPunct="0">
              <a:spcBef>
                <a:spcPct val="0"/>
              </a:spcBef>
              <a:spcAft>
                <a:spcPts val="1200"/>
              </a:spcAft>
            </a:pPr>
            <a:endParaRPr lang="es-AR" altLang="es-AR" sz="2000"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lang="es-AR" altLang="es-AR" sz="2000"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lang="es-AR" altLang="es-AR" sz="2000"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lang="es-AR" altLang="es-AR" sz="2000"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lang="es-AR" altLang="es-AR" sz="2000"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lang="es-AR" altLang="es-AR" sz="2000"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lang="es-AR" altLang="es-AR" sz="2000" dirty="0">
              <a:solidFill>
                <a:srgbClr val="000000"/>
              </a:solidFill>
              <a:latin typeface="Calibri" panose="020F0502020204030204" pitchFamily="34" charset="0"/>
            </a:endParaRPr>
          </a:p>
          <a:p>
            <a:pPr algn="ctr" defTabSz="914400" eaLnBrk="0" fontAlgn="base" hangingPunct="0">
              <a:spcBef>
                <a:spcPct val="0"/>
              </a:spcBef>
              <a:spcAft>
                <a:spcPts val="1200"/>
              </a:spcAft>
            </a:pPr>
            <a:endParaRPr lang="es-AR" altLang="es-AR" sz="2000" i="1" dirty="0">
              <a:solidFill>
                <a:srgbClr val="000000"/>
              </a:solidFill>
              <a:latin typeface="Calibri" panose="020F0502020204030204" pitchFamily="34" charset="0"/>
            </a:endParaRPr>
          </a:p>
          <a:p>
            <a:pPr algn="ctr" defTabSz="914400" eaLnBrk="0" fontAlgn="base" hangingPunct="0">
              <a:spcBef>
                <a:spcPct val="0"/>
              </a:spcBef>
              <a:spcAft>
                <a:spcPts val="1200"/>
              </a:spcAft>
            </a:pPr>
            <a:endParaRPr lang="es-AR" altLang="es-AR" sz="2000" i="1" dirty="0">
              <a:solidFill>
                <a:srgbClr val="000000"/>
              </a:solidFill>
              <a:latin typeface="Calibri" panose="020F0502020204030204" pitchFamily="34" charset="0"/>
            </a:endParaRPr>
          </a:p>
          <a:p>
            <a:pPr algn="ctr" defTabSz="914400" eaLnBrk="0" fontAlgn="base" hangingPunct="0">
              <a:spcBef>
                <a:spcPct val="0"/>
              </a:spcBef>
              <a:spcAft>
                <a:spcPts val="1200"/>
              </a:spcAft>
            </a:pPr>
            <a:r>
              <a:rPr lang="es-AR" altLang="es-AR" sz="2000" i="1" dirty="0">
                <a:solidFill>
                  <a:srgbClr val="000000"/>
                </a:solidFill>
                <a:latin typeface="Calibri" panose="020F0502020204030204" pitchFamily="34" charset="0"/>
              </a:rPr>
              <a:t>Figura 1: Ejemplo de matriz resultante después de la DCT. Remarcados, los coeficientes sobre los cuales se oculta información en LSB</a:t>
            </a:r>
            <a:endParaRPr lang="es-AR" altLang="es-AR" sz="2000" dirty="0">
              <a:solidFill>
                <a:srgbClr val="000000"/>
              </a:solidFill>
              <a:latin typeface="Calibri" panose="020F0502020204030204" pitchFamily="34" charset="0"/>
            </a:endParaRPr>
          </a:p>
          <a:p>
            <a:pPr lvl="0" algn="just" defTabSz="914400" eaLnBrk="0" fontAlgn="base" hangingPunct="0">
              <a:spcBef>
                <a:spcPct val="0"/>
              </a:spcBef>
              <a:spcAft>
                <a:spcPts val="1200"/>
              </a:spcAft>
            </a:pPr>
            <a:r>
              <a:rPr lang="es-AR" altLang="es-AR" sz="2000" dirty="0">
                <a:solidFill>
                  <a:srgbClr val="000000"/>
                </a:solidFill>
                <a:latin typeface="Calibri" panose="020F0502020204030204" pitchFamily="34" charset="0"/>
              </a:rPr>
              <a:t>	Como se muestra en la figura 1, la </a:t>
            </a:r>
            <a:r>
              <a:rPr lang="es-AR" altLang="es-AR" sz="2000" dirty="0" err="1">
                <a:solidFill>
                  <a:srgbClr val="000000"/>
                </a:solidFill>
                <a:latin typeface="Calibri" panose="020F0502020204030204" pitchFamily="34" charset="0"/>
              </a:rPr>
              <a:t>esteganografía</a:t>
            </a:r>
            <a:r>
              <a:rPr lang="es-AR" altLang="es-AR" sz="2000" dirty="0">
                <a:solidFill>
                  <a:srgbClr val="000000"/>
                </a:solidFill>
                <a:latin typeface="Calibri" panose="020F0502020204030204" pitchFamily="34" charset="0"/>
              </a:rPr>
              <a:t> se realiza en los LSB de los ocho primeros coeficientes, exceptuando el de continua. Al aplicar la IDCT y el resto de los pasos en orden inverso, se obtiene una imagen que porta la información escondida y cuya diferencia con la original es imperceptible al ojo humano.</a:t>
            </a:r>
            <a:endParaRPr kumimoji="0" lang="es-AR" altLang="es-AR" sz="2000" i="0" u="none" strike="noStrike" cap="none" normalizeH="0" baseline="0" dirty="0">
              <a:ln>
                <a:noFill/>
              </a:ln>
              <a:solidFill>
                <a:srgbClr val="000000"/>
              </a:solidFill>
              <a:effectLst/>
              <a:latin typeface="Calibri" panose="020F0502020204030204" pitchFamily="34" charset="0"/>
            </a:endParaRPr>
          </a:p>
          <a:p>
            <a:pPr lvl="0" algn="just" defTabSz="914400" eaLnBrk="0" fontAlgn="base" hangingPunct="0">
              <a:spcBef>
                <a:spcPct val="0"/>
              </a:spcBef>
              <a:spcAft>
                <a:spcPts val="1200"/>
              </a:spcAft>
            </a:pPr>
            <a:r>
              <a:rPr kumimoji="0" lang="es-AR" altLang="es-AR" sz="2000" b="1" i="0" u="none" strike="noStrike" cap="none" normalizeH="0" baseline="0" dirty="0">
                <a:ln>
                  <a:noFill/>
                </a:ln>
                <a:solidFill>
                  <a:srgbClr val="000000"/>
                </a:solidFill>
                <a:effectLst/>
                <a:latin typeface="Calibri" panose="020F0502020204030204" pitchFamily="34" charset="0"/>
              </a:rPr>
              <a:t>Resultados</a:t>
            </a:r>
          </a:p>
          <a:p>
            <a:pPr lvl="0" algn="just" defTabSz="914400" eaLnBrk="0" fontAlgn="base" hangingPunct="0">
              <a:spcBef>
                <a:spcPct val="0"/>
              </a:spcBef>
              <a:spcAft>
                <a:spcPts val="1200"/>
              </a:spcAft>
            </a:pPr>
            <a:r>
              <a:rPr lang="es-AR" altLang="es-AR" sz="2000" dirty="0">
                <a:solidFill>
                  <a:srgbClr val="000000"/>
                </a:solidFill>
                <a:latin typeface="Calibri" panose="020F0502020204030204" pitchFamily="34" charset="0"/>
              </a:rPr>
              <a:t>Se muestra un ejemplo en la figura 2.</a:t>
            </a:r>
            <a:endParaRPr kumimoji="0" lang="es-AR" altLang="es-AR" sz="2000" i="0" u="none" strike="noStrike" cap="none" normalizeH="0" baseline="0" dirty="0">
              <a:ln>
                <a:noFill/>
              </a:ln>
              <a:solidFill>
                <a:srgbClr val="000000"/>
              </a:solidFill>
              <a:effectLst/>
              <a:latin typeface="Calibri" panose="020F0502020204030204" pitchFamily="34" charset="0"/>
            </a:endParaRPr>
          </a:p>
          <a:p>
            <a:pPr algn="ctr" defTabSz="914400" eaLnBrk="0" fontAlgn="base" hangingPunct="0">
              <a:spcBef>
                <a:spcPct val="0"/>
              </a:spcBef>
              <a:spcAft>
                <a:spcPts val="1200"/>
              </a:spcAft>
            </a:pPr>
            <a:endParaRPr lang="es-AR" altLang="es-AR" sz="2000" i="1" dirty="0">
              <a:solidFill>
                <a:srgbClr val="000000"/>
              </a:solidFill>
              <a:latin typeface="Calibri" panose="020F0502020204030204" pitchFamily="34" charset="0"/>
            </a:endParaRPr>
          </a:p>
          <a:p>
            <a:pPr algn="ctr" defTabSz="914400" eaLnBrk="0" fontAlgn="base" hangingPunct="0">
              <a:spcBef>
                <a:spcPct val="0"/>
              </a:spcBef>
              <a:spcAft>
                <a:spcPts val="1200"/>
              </a:spcAft>
            </a:pPr>
            <a:endParaRPr lang="es-AR" altLang="es-AR" sz="2000" i="1" dirty="0">
              <a:solidFill>
                <a:srgbClr val="000000"/>
              </a:solidFill>
              <a:latin typeface="Calibri" panose="020F0502020204030204" pitchFamily="34" charset="0"/>
            </a:endParaRPr>
          </a:p>
          <a:p>
            <a:pPr algn="ctr" defTabSz="914400" eaLnBrk="0" fontAlgn="base" hangingPunct="0">
              <a:spcBef>
                <a:spcPct val="0"/>
              </a:spcBef>
              <a:spcAft>
                <a:spcPts val="1200"/>
              </a:spcAft>
            </a:pPr>
            <a:endParaRPr lang="es-AR" altLang="es-AR" sz="2000" i="1" dirty="0">
              <a:solidFill>
                <a:srgbClr val="000000"/>
              </a:solidFill>
              <a:latin typeface="Calibri" panose="020F0502020204030204" pitchFamily="34" charset="0"/>
            </a:endParaRPr>
          </a:p>
          <a:p>
            <a:pPr algn="ctr" defTabSz="914400" eaLnBrk="0" fontAlgn="base" hangingPunct="0">
              <a:spcBef>
                <a:spcPct val="0"/>
              </a:spcBef>
              <a:spcAft>
                <a:spcPts val="1200"/>
              </a:spcAft>
            </a:pPr>
            <a:endParaRPr lang="es-AR" altLang="es-AR" sz="2000" i="1" dirty="0">
              <a:solidFill>
                <a:srgbClr val="000000"/>
              </a:solidFill>
              <a:latin typeface="Calibri" panose="020F0502020204030204" pitchFamily="34" charset="0"/>
            </a:endParaRPr>
          </a:p>
          <a:p>
            <a:pPr algn="ctr" defTabSz="914400" eaLnBrk="0" fontAlgn="base" hangingPunct="0">
              <a:spcBef>
                <a:spcPct val="0"/>
              </a:spcBef>
              <a:spcAft>
                <a:spcPts val="1200"/>
              </a:spcAft>
            </a:pPr>
            <a:endParaRPr lang="es-AR" altLang="es-AR" sz="2000" i="1" dirty="0">
              <a:solidFill>
                <a:srgbClr val="000000"/>
              </a:solidFill>
              <a:latin typeface="Calibri" panose="020F0502020204030204" pitchFamily="34" charset="0"/>
            </a:endParaRPr>
          </a:p>
          <a:p>
            <a:pPr algn="ctr" defTabSz="914400" eaLnBrk="0" fontAlgn="base" hangingPunct="0">
              <a:spcBef>
                <a:spcPct val="0"/>
              </a:spcBef>
              <a:spcAft>
                <a:spcPts val="1200"/>
              </a:spcAft>
            </a:pPr>
            <a:endParaRPr lang="es-AR" altLang="es-AR" sz="2000" i="1" dirty="0">
              <a:solidFill>
                <a:srgbClr val="000000"/>
              </a:solidFill>
              <a:latin typeface="Calibri" panose="020F0502020204030204" pitchFamily="34" charset="0"/>
            </a:endParaRPr>
          </a:p>
          <a:p>
            <a:pPr algn="ctr" defTabSz="914400" eaLnBrk="0" fontAlgn="base" hangingPunct="0">
              <a:spcBef>
                <a:spcPct val="0"/>
              </a:spcBef>
              <a:spcAft>
                <a:spcPts val="1200"/>
              </a:spcAft>
            </a:pPr>
            <a:endParaRPr lang="es-AR" altLang="es-AR" sz="2000" i="1" dirty="0">
              <a:solidFill>
                <a:srgbClr val="000000"/>
              </a:solidFill>
              <a:latin typeface="Calibri" panose="020F0502020204030204" pitchFamily="34" charset="0"/>
            </a:endParaRPr>
          </a:p>
          <a:p>
            <a:pPr algn="ctr" defTabSz="914400" eaLnBrk="0" fontAlgn="base" hangingPunct="0">
              <a:spcBef>
                <a:spcPct val="0"/>
              </a:spcBef>
              <a:spcAft>
                <a:spcPts val="1200"/>
              </a:spcAft>
            </a:pPr>
            <a:endParaRPr lang="es-AR" altLang="es-AR" sz="2000" i="1" dirty="0">
              <a:solidFill>
                <a:srgbClr val="000000"/>
              </a:solidFill>
              <a:latin typeface="Calibri" panose="020F0502020204030204" pitchFamily="34" charset="0"/>
            </a:endParaRPr>
          </a:p>
          <a:p>
            <a:pPr algn="ctr" defTabSz="914400" eaLnBrk="0" fontAlgn="base" hangingPunct="0">
              <a:spcBef>
                <a:spcPct val="0"/>
              </a:spcBef>
              <a:spcAft>
                <a:spcPts val="1200"/>
              </a:spcAft>
            </a:pPr>
            <a:r>
              <a:rPr lang="es-AR" altLang="es-AR" sz="2000" i="1" dirty="0">
                <a:solidFill>
                  <a:srgbClr val="000000"/>
                </a:solidFill>
                <a:latin typeface="Calibri" panose="020F0502020204030204" pitchFamily="34" charset="0"/>
              </a:rPr>
              <a:t>Figura 2: imagen original (izquierda) y la que presenta </a:t>
            </a:r>
            <a:r>
              <a:rPr lang="es-AR" altLang="es-AR" sz="2000" i="1" dirty="0" err="1">
                <a:solidFill>
                  <a:srgbClr val="000000"/>
                </a:solidFill>
                <a:latin typeface="Calibri" panose="020F0502020204030204" pitchFamily="34" charset="0"/>
              </a:rPr>
              <a:t>esteganografía</a:t>
            </a:r>
            <a:r>
              <a:rPr lang="es-AR" altLang="es-AR" sz="2000" i="1" dirty="0">
                <a:solidFill>
                  <a:srgbClr val="000000"/>
                </a:solidFill>
                <a:latin typeface="Calibri" panose="020F0502020204030204" pitchFamily="34" charset="0"/>
              </a:rPr>
              <a:t> (derecha)</a:t>
            </a:r>
            <a:endParaRPr lang="es-AR" altLang="es-AR" sz="2000" dirty="0">
              <a:solidFill>
                <a:srgbClr val="000000"/>
              </a:solidFill>
              <a:latin typeface="Calibri" panose="020F0502020204030204" pitchFamily="34" charset="0"/>
            </a:endParaRPr>
          </a:p>
          <a:p>
            <a:pPr algn="just" defTabSz="914400" eaLnBrk="0" fontAlgn="base" hangingPunct="0">
              <a:spcBef>
                <a:spcPct val="0"/>
              </a:spcBef>
              <a:spcAft>
                <a:spcPts val="1200"/>
              </a:spcAft>
            </a:pPr>
            <a:r>
              <a:rPr kumimoji="0" lang="es-AR" altLang="es-AR" sz="2000" i="0" u="none" strike="noStrike" cap="none" normalizeH="0" baseline="0" dirty="0">
                <a:ln>
                  <a:noFill/>
                </a:ln>
                <a:solidFill>
                  <a:srgbClr val="000000"/>
                </a:solidFill>
                <a:effectLst/>
                <a:latin typeface="Calibri" panose="020F0502020204030204" pitchFamily="34" charset="0"/>
              </a:rPr>
              <a:t>	Para</a:t>
            </a:r>
            <a:r>
              <a:rPr kumimoji="0" lang="es-AR" altLang="es-AR" sz="2000" i="0" u="none" strike="noStrike" cap="none" normalizeH="0" dirty="0">
                <a:ln>
                  <a:noFill/>
                </a:ln>
                <a:solidFill>
                  <a:srgbClr val="000000"/>
                </a:solidFill>
                <a:effectLst/>
                <a:latin typeface="Calibri" panose="020F0502020204030204" pitchFamily="34" charset="0"/>
              </a:rPr>
              <a:t> estudiar las diferencias entre la imagen original y la que presenta la </a:t>
            </a:r>
            <a:r>
              <a:rPr kumimoji="0" lang="es-AR" altLang="es-AR" sz="2000" i="0" u="none" strike="noStrike" cap="none" normalizeH="0" dirty="0" err="1">
                <a:ln>
                  <a:noFill/>
                </a:ln>
                <a:solidFill>
                  <a:srgbClr val="000000"/>
                </a:solidFill>
                <a:effectLst/>
                <a:latin typeface="Calibri" panose="020F0502020204030204" pitchFamily="34" charset="0"/>
              </a:rPr>
              <a:t>esteganografía</a:t>
            </a:r>
            <a:r>
              <a:rPr kumimoji="0" lang="es-AR" altLang="es-AR" sz="2000" i="0" u="none" strike="noStrike" cap="none" normalizeH="0" dirty="0">
                <a:ln>
                  <a:noFill/>
                </a:ln>
                <a:solidFill>
                  <a:srgbClr val="000000"/>
                </a:solidFill>
                <a:effectLst/>
                <a:latin typeface="Calibri" panose="020F0502020204030204" pitchFamily="34" charset="0"/>
              </a:rPr>
              <a:t> se recurrió a análisis PSNR y SSIM. PSNR (</a:t>
            </a:r>
            <a:r>
              <a:rPr kumimoji="0" lang="es-AR" altLang="es-AR" sz="2000" i="0" u="none" strike="noStrike" cap="none" normalizeH="0" dirty="0" err="1">
                <a:ln>
                  <a:noFill/>
                </a:ln>
                <a:solidFill>
                  <a:srgbClr val="000000"/>
                </a:solidFill>
                <a:effectLst/>
                <a:latin typeface="Calibri" panose="020F0502020204030204" pitchFamily="34" charset="0"/>
              </a:rPr>
              <a:t>Peak</a:t>
            </a:r>
            <a:r>
              <a:rPr kumimoji="0" lang="es-AR" altLang="es-AR" sz="2000" i="0" u="none" strike="noStrike" cap="none" normalizeH="0" dirty="0">
                <a:ln>
                  <a:noFill/>
                </a:ln>
                <a:solidFill>
                  <a:srgbClr val="000000"/>
                </a:solidFill>
                <a:effectLst/>
                <a:latin typeface="Calibri" panose="020F0502020204030204" pitchFamily="34" charset="0"/>
              </a:rPr>
              <a:t> </a:t>
            </a:r>
            <a:r>
              <a:rPr kumimoji="0" lang="es-AR" altLang="es-AR" sz="2000" i="0" u="none" strike="noStrike" cap="none" normalizeH="0" dirty="0" err="1">
                <a:ln>
                  <a:noFill/>
                </a:ln>
                <a:solidFill>
                  <a:srgbClr val="000000"/>
                </a:solidFill>
                <a:effectLst/>
                <a:latin typeface="Calibri" panose="020F0502020204030204" pitchFamily="34" charset="0"/>
              </a:rPr>
              <a:t>Signal</a:t>
            </a:r>
            <a:r>
              <a:rPr kumimoji="0" lang="es-AR" altLang="es-AR" sz="2000" i="0" u="none" strike="noStrike" cap="none" normalizeH="0" dirty="0">
                <a:ln>
                  <a:noFill/>
                </a:ln>
                <a:solidFill>
                  <a:srgbClr val="000000"/>
                </a:solidFill>
                <a:effectLst/>
                <a:latin typeface="Calibri" panose="020F0502020204030204" pitchFamily="34" charset="0"/>
              </a:rPr>
              <a:t> to </a:t>
            </a:r>
            <a:r>
              <a:rPr kumimoji="0" lang="es-AR" altLang="es-AR" sz="2000" i="0" u="none" strike="noStrike" cap="none" normalizeH="0" dirty="0" err="1">
                <a:ln>
                  <a:noFill/>
                </a:ln>
                <a:solidFill>
                  <a:srgbClr val="000000"/>
                </a:solidFill>
                <a:effectLst/>
                <a:latin typeface="Calibri" panose="020F0502020204030204" pitchFamily="34" charset="0"/>
              </a:rPr>
              <a:t>Noise</a:t>
            </a:r>
            <a:r>
              <a:rPr kumimoji="0" lang="es-AR" altLang="es-AR" sz="2000" i="0" u="none" strike="noStrike" cap="none" normalizeH="0" dirty="0">
                <a:ln>
                  <a:noFill/>
                </a:ln>
                <a:solidFill>
                  <a:srgbClr val="000000"/>
                </a:solidFill>
                <a:effectLst/>
                <a:latin typeface="Calibri" panose="020F0502020204030204" pitchFamily="34" charset="0"/>
              </a:rPr>
              <a:t> Ratio) define la relación en dB entre la máxima energía posible de una señal y el ruido que afecta a su representación fidedigna. </a:t>
            </a:r>
            <a:r>
              <a:rPr lang="es-AR" altLang="es-AR" sz="2000" dirty="0">
                <a:solidFill>
                  <a:srgbClr val="000000"/>
                </a:solidFill>
                <a:latin typeface="Calibri" panose="020F0502020204030204" pitchFamily="34" charset="0"/>
              </a:rPr>
              <a:t>Por otro lado, SSIM (</a:t>
            </a:r>
            <a:r>
              <a:rPr lang="es-AR" altLang="es-AR" sz="2000" dirty="0" err="1">
                <a:solidFill>
                  <a:srgbClr val="000000"/>
                </a:solidFill>
                <a:latin typeface="Calibri" panose="020F0502020204030204" pitchFamily="34" charset="0"/>
              </a:rPr>
              <a:t>Structural</a:t>
            </a:r>
            <a:r>
              <a:rPr lang="es-AR" altLang="es-AR" sz="2000" dirty="0">
                <a:solidFill>
                  <a:srgbClr val="000000"/>
                </a:solidFill>
                <a:latin typeface="Calibri" panose="020F0502020204030204" pitchFamily="34" charset="0"/>
              </a:rPr>
              <a:t> </a:t>
            </a:r>
            <a:r>
              <a:rPr lang="es-AR" altLang="es-AR" sz="2000" dirty="0" err="1">
                <a:solidFill>
                  <a:srgbClr val="000000"/>
                </a:solidFill>
                <a:latin typeface="Calibri" panose="020F0502020204030204" pitchFamily="34" charset="0"/>
              </a:rPr>
              <a:t>Similarity</a:t>
            </a:r>
            <a:r>
              <a:rPr lang="es-AR" altLang="es-AR" sz="2000" dirty="0">
                <a:solidFill>
                  <a:srgbClr val="000000"/>
                </a:solidFill>
                <a:latin typeface="Calibri" panose="020F0502020204030204" pitchFamily="34" charset="0"/>
              </a:rPr>
              <a:t> </a:t>
            </a:r>
            <a:r>
              <a:rPr lang="es-AR" altLang="es-AR" sz="2000" dirty="0" err="1">
                <a:solidFill>
                  <a:srgbClr val="000000"/>
                </a:solidFill>
                <a:latin typeface="Calibri" panose="020F0502020204030204" pitchFamily="34" charset="0"/>
              </a:rPr>
              <a:t>Index</a:t>
            </a:r>
            <a:r>
              <a:rPr lang="es-AR" altLang="es-AR" sz="2000" dirty="0">
                <a:solidFill>
                  <a:srgbClr val="000000"/>
                </a:solidFill>
                <a:latin typeface="Calibri" panose="020F0502020204030204" pitchFamily="34" charset="0"/>
              </a:rPr>
              <a:t>) incorpora fenómenos estructurales como el </a:t>
            </a:r>
            <a:r>
              <a:rPr lang="es-AR" altLang="es-AR" sz="2000" dirty="0" err="1">
                <a:solidFill>
                  <a:srgbClr val="000000"/>
                </a:solidFill>
                <a:latin typeface="Calibri" panose="020F0502020204030204" pitchFamily="34" charset="0"/>
              </a:rPr>
              <a:t>lumus</a:t>
            </a:r>
            <a:r>
              <a:rPr lang="es-AR" altLang="es-AR" sz="2000" dirty="0">
                <a:solidFill>
                  <a:srgbClr val="000000"/>
                </a:solidFill>
                <a:latin typeface="Calibri" panose="020F0502020204030204" pitchFamily="34" charset="0"/>
              </a:rPr>
              <a:t> o el contraste, considerando la idea de que los pixeles tienen una fuerte dependencia con los que están cercanos a ellos. Es un índice entre 0 y 1, donde la unidad representa imágenes idénticas.</a:t>
            </a:r>
          </a:p>
          <a:p>
            <a:pPr lvl="0" algn="ctr" defTabSz="914400" eaLnBrk="0" fontAlgn="base" hangingPunct="0">
              <a:spcBef>
                <a:spcPct val="0"/>
              </a:spcBef>
              <a:spcAft>
                <a:spcPct val="0"/>
              </a:spcAft>
            </a:pPr>
            <a:endParaRPr lang="es-AR" altLang="es-AR" sz="2000" i="1" dirty="0">
              <a:solidFill>
                <a:srgbClr val="000000"/>
              </a:solidFill>
              <a:latin typeface="Calibri" panose="020F0502020204030204" pitchFamily="34" charset="0"/>
            </a:endParaRPr>
          </a:p>
          <a:p>
            <a:pPr lvl="0" algn="ctr" defTabSz="914400" eaLnBrk="0" fontAlgn="base" hangingPunct="0">
              <a:spcBef>
                <a:spcPct val="0"/>
              </a:spcBef>
              <a:spcAft>
                <a:spcPct val="0"/>
              </a:spcAft>
            </a:pPr>
            <a:endParaRPr lang="es-AR" altLang="es-AR" sz="2000" i="1" dirty="0">
              <a:solidFill>
                <a:srgbClr val="000000"/>
              </a:solidFill>
              <a:latin typeface="Calibri" panose="020F0502020204030204" pitchFamily="34" charset="0"/>
            </a:endParaRPr>
          </a:p>
          <a:p>
            <a:pPr lvl="0" algn="ctr" defTabSz="914400" eaLnBrk="0" fontAlgn="base" hangingPunct="0">
              <a:spcBef>
                <a:spcPct val="0"/>
              </a:spcBef>
              <a:spcAft>
                <a:spcPct val="0"/>
              </a:spcAft>
            </a:pPr>
            <a:endParaRPr lang="es-AR" altLang="es-AR" sz="2000" i="1" dirty="0">
              <a:solidFill>
                <a:srgbClr val="000000"/>
              </a:solidFill>
              <a:latin typeface="Calibri" panose="020F0502020204030204" pitchFamily="34" charset="0"/>
            </a:endParaRPr>
          </a:p>
          <a:p>
            <a:pPr lvl="0" algn="ctr" defTabSz="914400" eaLnBrk="0" fontAlgn="base" hangingPunct="0">
              <a:spcBef>
                <a:spcPct val="0"/>
              </a:spcBef>
              <a:spcAft>
                <a:spcPct val="0"/>
              </a:spcAft>
            </a:pPr>
            <a:endParaRPr lang="es-AR" altLang="es-AR" sz="2000" i="1" dirty="0">
              <a:solidFill>
                <a:srgbClr val="000000"/>
              </a:solidFill>
              <a:latin typeface="Calibri" panose="020F0502020204030204" pitchFamily="34" charset="0"/>
            </a:endParaRPr>
          </a:p>
          <a:p>
            <a:pPr lvl="0" algn="ctr" defTabSz="914400" eaLnBrk="0" fontAlgn="base" hangingPunct="0">
              <a:spcBef>
                <a:spcPct val="0"/>
              </a:spcBef>
              <a:spcAft>
                <a:spcPct val="0"/>
              </a:spcAft>
            </a:pPr>
            <a:endParaRPr lang="es-AR" altLang="es-AR" sz="2000" i="1" dirty="0">
              <a:solidFill>
                <a:srgbClr val="000000"/>
              </a:solidFill>
              <a:latin typeface="Calibri" panose="020F0502020204030204" pitchFamily="34" charset="0"/>
            </a:endParaRPr>
          </a:p>
          <a:p>
            <a:pPr lvl="0" algn="ctr" defTabSz="914400" eaLnBrk="0" fontAlgn="base" hangingPunct="0">
              <a:spcBef>
                <a:spcPct val="0"/>
              </a:spcBef>
              <a:spcAft>
                <a:spcPct val="0"/>
              </a:spcAft>
            </a:pPr>
            <a:endParaRPr lang="es-AR" altLang="es-AR" sz="2000" i="1" dirty="0">
              <a:solidFill>
                <a:srgbClr val="000000"/>
              </a:solidFill>
              <a:latin typeface="Calibri" panose="020F0502020204030204" pitchFamily="34" charset="0"/>
            </a:endParaRPr>
          </a:p>
          <a:p>
            <a:pPr lvl="0" algn="ctr" defTabSz="914400" eaLnBrk="0" fontAlgn="base" hangingPunct="0">
              <a:spcBef>
                <a:spcPct val="0"/>
              </a:spcBef>
              <a:spcAft>
                <a:spcPct val="0"/>
              </a:spcAft>
            </a:pPr>
            <a:endParaRPr lang="es-AR" altLang="es-AR" sz="2000" i="1" dirty="0">
              <a:solidFill>
                <a:srgbClr val="000000"/>
              </a:solidFill>
              <a:latin typeface="Calibri" panose="020F0502020204030204" pitchFamily="34" charset="0"/>
            </a:endParaRPr>
          </a:p>
          <a:p>
            <a:pPr lvl="0" algn="ctr" defTabSz="914400" eaLnBrk="0" fontAlgn="base" hangingPunct="0">
              <a:spcBef>
                <a:spcPct val="0"/>
              </a:spcBef>
              <a:spcAft>
                <a:spcPct val="0"/>
              </a:spcAft>
            </a:pPr>
            <a:endParaRPr lang="es-AR" altLang="es-AR" sz="2000" i="1" dirty="0">
              <a:solidFill>
                <a:srgbClr val="000000"/>
              </a:solidFill>
              <a:latin typeface="Calibri" panose="020F0502020204030204" pitchFamily="34" charset="0"/>
            </a:endParaRPr>
          </a:p>
          <a:p>
            <a:pPr lvl="0" algn="ctr" defTabSz="914400" eaLnBrk="0" fontAlgn="base" hangingPunct="0">
              <a:spcBef>
                <a:spcPct val="0"/>
              </a:spcBef>
              <a:spcAft>
                <a:spcPct val="0"/>
              </a:spcAft>
            </a:pPr>
            <a:endParaRPr lang="es-AR" altLang="es-AR" sz="2000" i="1" dirty="0">
              <a:solidFill>
                <a:srgbClr val="000000"/>
              </a:solidFill>
              <a:latin typeface="Calibri" panose="020F0502020204030204" pitchFamily="34" charset="0"/>
            </a:endParaRPr>
          </a:p>
          <a:p>
            <a:pPr lvl="0" algn="ctr" defTabSz="914400" eaLnBrk="0" fontAlgn="base" hangingPunct="0">
              <a:spcBef>
                <a:spcPct val="0"/>
              </a:spcBef>
              <a:spcAft>
                <a:spcPct val="0"/>
              </a:spcAft>
            </a:pPr>
            <a:endParaRPr lang="es-AR" altLang="es-AR" sz="2000" i="1" dirty="0">
              <a:solidFill>
                <a:srgbClr val="000000"/>
              </a:solidFill>
              <a:latin typeface="Calibri" panose="020F0502020204030204" pitchFamily="34" charset="0"/>
            </a:endParaRPr>
          </a:p>
          <a:p>
            <a:pPr lvl="0" algn="ctr" defTabSz="914400" eaLnBrk="0" fontAlgn="base" hangingPunct="0">
              <a:spcBef>
                <a:spcPct val="0"/>
              </a:spcBef>
              <a:spcAft>
                <a:spcPct val="0"/>
              </a:spcAft>
            </a:pPr>
            <a:endParaRPr lang="es-AR" altLang="es-AR" sz="2000" i="1" dirty="0">
              <a:solidFill>
                <a:srgbClr val="000000"/>
              </a:solidFill>
              <a:latin typeface="Calibri" panose="020F0502020204030204" pitchFamily="34" charset="0"/>
            </a:endParaRPr>
          </a:p>
          <a:p>
            <a:pPr lvl="0" algn="ctr" defTabSz="914400" eaLnBrk="0" fontAlgn="base" hangingPunct="0">
              <a:spcBef>
                <a:spcPct val="0"/>
              </a:spcBef>
              <a:spcAft>
                <a:spcPct val="0"/>
              </a:spcAft>
            </a:pPr>
            <a:endParaRPr lang="es-AR" altLang="es-AR" sz="2000" i="1" dirty="0">
              <a:solidFill>
                <a:srgbClr val="000000"/>
              </a:solidFill>
              <a:latin typeface="Calibri" panose="020F0502020204030204" pitchFamily="34" charset="0"/>
            </a:endParaRPr>
          </a:p>
          <a:p>
            <a:pPr lvl="0" algn="ctr" defTabSz="914400" eaLnBrk="0" fontAlgn="base" hangingPunct="0">
              <a:spcBef>
                <a:spcPct val="0"/>
              </a:spcBef>
              <a:spcAft>
                <a:spcPct val="0"/>
              </a:spcAft>
            </a:pPr>
            <a:endParaRPr lang="es-AR" altLang="es-AR" sz="2000" i="1" dirty="0">
              <a:solidFill>
                <a:srgbClr val="000000"/>
              </a:solidFill>
              <a:latin typeface="Calibri" panose="020F0502020204030204" pitchFamily="34" charset="0"/>
            </a:endParaRPr>
          </a:p>
          <a:p>
            <a:pPr lvl="0" algn="ctr" defTabSz="914400" eaLnBrk="0" fontAlgn="base" hangingPunct="0">
              <a:spcBef>
                <a:spcPct val="0"/>
              </a:spcBef>
              <a:spcAft>
                <a:spcPct val="0"/>
              </a:spcAft>
            </a:pPr>
            <a:endParaRPr lang="es-AR" altLang="es-AR" sz="2000" i="1" dirty="0">
              <a:solidFill>
                <a:srgbClr val="000000"/>
              </a:solidFill>
              <a:latin typeface="Calibri" panose="020F0502020204030204" pitchFamily="34" charset="0"/>
            </a:endParaRPr>
          </a:p>
          <a:p>
            <a:pPr lvl="0" algn="ctr" defTabSz="914400" eaLnBrk="0" fontAlgn="base" hangingPunct="0">
              <a:spcBef>
                <a:spcPct val="0"/>
              </a:spcBef>
              <a:spcAft>
                <a:spcPct val="0"/>
              </a:spcAft>
            </a:pPr>
            <a:endParaRPr lang="es-AR" altLang="es-AR" sz="2000" i="1" dirty="0">
              <a:solidFill>
                <a:srgbClr val="000000"/>
              </a:solidFill>
              <a:latin typeface="Calibri" panose="020F0502020204030204" pitchFamily="34" charset="0"/>
            </a:endParaRPr>
          </a:p>
          <a:p>
            <a:pPr lvl="0" algn="ctr" defTabSz="914400" eaLnBrk="0" fontAlgn="base" hangingPunct="0">
              <a:spcBef>
                <a:spcPct val="0"/>
              </a:spcBef>
              <a:spcAft>
                <a:spcPct val="0"/>
              </a:spcAft>
            </a:pPr>
            <a:endParaRPr lang="es-AR" altLang="es-AR" sz="2000" i="1" dirty="0">
              <a:solidFill>
                <a:srgbClr val="000000"/>
              </a:solidFill>
              <a:latin typeface="Calibri" panose="020F0502020204030204" pitchFamily="34" charset="0"/>
            </a:endParaRPr>
          </a:p>
          <a:p>
            <a:pPr lvl="0" algn="ctr" defTabSz="914400" eaLnBrk="0" fontAlgn="base" hangingPunct="0">
              <a:spcBef>
                <a:spcPct val="0"/>
              </a:spcBef>
              <a:spcAft>
                <a:spcPct val="0"/>
              </a:spcAft>
            </a:pPr>
            <a:r>
              <a:rPr lang="es-AR" altLang="es-AR" sz="2000" i="1" dirty="0">
                <a:solidFill>
                  <a:srgbClr val="000000"/>
                </a:solidFill>
                <a:latin typeface="Calibri" panose="020F0502020204030204" pitchFamily="34" charset="0"/>
              </a:rPr>
              <a:t>Figura 2: mapa SSIM y análisis PSNR para una imagen que presenta </a:t>
            </a:r>
            <a:r>
              <a:rPr lang="es-AR" altLang="es-AR" sz="2000" i="1" dirty="0" err="1">
                <a:solidFill>
                  <a:srgbClr val="000000"/>
                </a:solidFill>
                <a:latin typeface="Calibri" panose="020F0502020204030204" pitchFamily="34" charset="0"/>
              </a:rPr>
              <a:t>esteganografía</a:t>
            </a:r>
            <a:endParaRPr lang="es-AR" altLang="es-AR" sz="2000" dirty="0">
              <a:solidFill>
                <a:srgbClr val="000000"/>
              </a:solidFill>
              <a:latin typeface="Calibri" panose="020F0502020204030204" pitchFamily="34" charset="0"/>
            </a:endParaRPr>
          </a:p>
          <a:p>
            <a:pPr lvl="0" algn="just" defTabSz="914400" eaLnBrk="0" fontAlgn="base" hangingPunct="0">
              <a:spcBef>
                <a:spcPts val="600"/>
              </a:spcBef>
              <a:spcAft>
                <a:spcPts val="600"/>
              </a:spcAft>
            </a:pPr>
            <a:r>
              <a:rPr lang="es-AR" altLang="es-AR" sz="2000" dirty="0">
                <a:solidFill>
                  <a:srgbClr val="000000"/>
                </a:solidFill>
                <a:latin typeface="Calibri" panose="020F0502020204030204" pitchFamily="34" charset="0"/>
              </a:rPr>
              <a:t>En la figura 2 se puede observar que el mayor error se encuentra en las altas frecuencias ya que se puede ver la figura del personaje y el contorno de los objetos. Sin embargo, el error es menor en el cielo del fondo (bajas frecuencias).</a:t>
            </a:r>
          </a:p>
          <a:p>
            <a:pPr lvl="0" algn="just" defTabSz="914400" eaLnBrk="0" fontAlgn="base" hangingPunct="0">
              <a:spcBef>
                <a:spcPct val="0"/>
              </a:spcBef>
              <a:spcAft>
                <a:spcPts val="1200"/>
              </a:spcAft>
            </a:pPr>
            <a:endParaRPr lang="es-AR" altLang="es-AR" sz="2000"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lang="es-AR" altLang="es-AR" sz="2000" b="1"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lang="es-AR" altLang="es-AR" sz="2000" b="1"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lang="es-AR" altLang="es-AR" sz="2000" b="1"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lang="es-AR" altLang="es-AR" sz="2000" b="1"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lang="es-AR" altLang="es-AR" sz="2000" b="1"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lang="es-AR" altLang="es-AR" sz="2000" b="1"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lang="es-AR" altLang="es-AR" sz="2000" b="1"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lang="es-AR" altLang="es-AR" sz="2000" b="1"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lang="es-AR" altLang="es-AR" sz="2000" b="1"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lang="es-AR" altLang="es-AR" sz="2000" b="1"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lang="es-AR" altLang="es-AR" sz="2000" b="1"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lang="es-AR" altLang="es-AR" sz="2000" b="1" dirty="0">
              <a:solidFill>
                <a:srgbClr val="000000"/>
              </a:solidFill>
              <a:latin typeface="Calibri" panose="020F0502020204030204" pitchFamily="34" charset="0"/>
            </a:endParaRPr>
          </a:p>
          <a:p>
            <a:pPr lvl="0" algn="just" defTabSz="914400" eaLnBrk="0" fontAlgn="base" hangingPunct="0">
              <a:spcBef>
                <a:spcPct val="0"/>
              </a:spcBef>
              <a:spcAft>
                <a:spcPts val="1200"/>
              </a:spcAft>
            </a:pPr>
            <a:r>
              <a:rPr lang="es-AR" altLang="es-AR" sz="2000" b="1" dirty="0">
                <a:solidFill>
                  <a:srgbClr val="000000"/>
                </a:solidFill>
                <a:latin typeface="Calibri" panose="020F0502020204030204" pitchFamily="34" charset="0"/>
              </a:rPr>
              <a:t>Conclusiones</a:t>
            </a:r>
          </a:p>
          <a:p>
            <a:pPr lvl="0" algn="just" defTabSz="914400" eaLnBrk="0" fontAlgn="base" hangingPunct="0">
              <a:spcBef>
                <a:spcPct val="0"/>
              </a:spcBef>
              <a:spcAft>
                <a:spcPts val="1200"/>
              </a:spcAft>
            </a:pPr>
            <a:r>
              <a:rPr lang="es-AR" altLang="es-AR" sz="2000" dirty="0">
                <a:solidFill>
                  <a:srgbClr val="000000"/>
                </a:solidFill>
                <a:latin typeface="Calibri" panose="020F0502020204030204" pitchFamily="34" charset="0"/>
              </a:rPr>
              <a:t>	Se realizó </a:t>
            </a:r>
            <a:r>
              <a:rPr lang="es-AR" altLang="es-AR" sz="2000" dirty="0" err="1">
                <a:solidFill>
                  <a:srgbClr val="000000"/>
                </a:solidFill>
                <a:latin typeface="Calibri" panose="020F0502020204030204" pitchFamily="34" charset="0"/>
              </a:rPr>
              <a:t>esteganografía</a:t>
            </a:r>
            <a:r>
              <a:rPr lang="es-AR" altLang="es-AR" sz="2000" dirty="0">
                <a:solidFill>
                  <a:srgbClr val="000000"/>
                </a:solidFill>
                <a:latin typeface="Calibri" panose="020F0502020204030204" pitchFamily="34" charset="0"/>
              </a:rPr>
              <a:t> de texto e imágenes usando LSB y DCT. La </a:t>
            </a:r>
            <a:r>
              <a:rPr lang="es-AR" altLang="es-AR" sz="2000" dirty="0" err="1">
                <a:solidFill>
                  <a:srgbClr val="000000"/>
                </a:solidFill>
                <a:latin typeface="Calibri" panose="020F0502020204030204" pitchFamily="34" charset="0"/>
              </a:rPr>
              <a:t>esteganografía</a:t>
            </a:r>
            <a:r>
              <a:rPr lang="es-AR" altLang="es-AR" sz="2000" dirty="0">
                <a:solidFill>
                  <a:srgbClr val="000000"/>
                </a:solidFill>
                <a:latin typeface="Calibri" panose="020F0502020204030204" pitchFamily="34" charset="0"/>
              </a:rPr>
              <a:t> DCT probó ser resistente a la compresión. Se comprobó que para la conservación del mensaje es preferible utilizar calidades bajas para su escritura y calidades altas para su compresión. También se notó un problema al utilizar calidades muy altas de compresión debido a un problema con el mapeo de </a:t>
            </a:r>
            <a:r>
              <a:rPr lang="es-AR" altLang="es-AR" sz="2000" dirty="0" err="1">
                <a:solidFill>
                  <a:srgbClr val="000000"/>
                </a:solidFill>
                <a:latin typeface="Calibri" panose="020F0502020204030204" pitchFamily="34" charset="0"/>
              </a:rPr>
              <a:t>YCbCr</a:t>
            </a:r>
            <a:r>
              <a:rPr lang="es-AR" altLang="es-AR" sz="2000" dirty="0">
                <a:solidFill>
                  <a:srgbClr val="000000"/>
                </a:solidFill>
                <a:latin typeface="Calibri" panose="020F0502020204030204" pitchFamily="34" charset="0"/>
              </a:rPr>
              <a:t> y RGB.</a:t>
            </a:r>
          </a:p>
          <a:p>
            <a:pPr lvl="0" algn="just" defTabSz="914400" eaLnBrk="0" fontAlgn="base" hangingPunct="0">
              <a:spcBef>
                <a:spcPct val="0"/>
              </a:spcBef>
              <a:spcAft>
                <a:spcPts val="1200"/>
              </a:spcAft>
            </a:pPr>
            <a:r>
              <a:rPr lang="es-AR" altLang="es-AR" sz="2000" dirty="0">
                <a:solidFill>
                  <a:srgbClr val="000000"/>
                </a:solidFill>
                <a:latin typeface="Calibri" panose="020F0502020204030204" pitchFamily="34" charset="0"/>
              </a:rPr>
              <a:t>	Fue interesante poder trabajar con tecnologías nuevas (toda la bibliografía es de ésta época) además de aprender sobre un tema que nos resultó intrigante a todos los integrantes del grupo.</a:t>
            </a:r>
          </a:p>
          <a:p>
            <a:pPr lvl="0" algn="just" defTabSz="914400" eaLnBrk="0" fontAlgn="base" hangingPunct="0">
              <a:spcBef>
                <a:spcPct val="0"/>
              </a:spcBef>
              <a:spcAft>
                <a:spcPts val="1200"/>
              </a:spcAft>
            </a:pPr>
            <a:r>
              <a:rPr kumimoji="0" lang="es-AR" altLang="es-AR" sz="2000" b="1" i="0" u="none" strike="noStrike" cap="none" normalizeH="0" baseline="0" dirty="0">
                <a:ln>
                  <a:noFill/>
                </a:ln>
                <a:solidFill>
                  <a:srgbClr val="000000"/>
                </a:solidFill>
                <a:effectLst/>
                <a:latin typeface="Calibri" panose="020F0502020204030204" pitchFamily="34" charset="0"/>
              </a:rPr>
              <a:t>Referencias / Bibliografía</a:t>
            </a:r>
          </a:p>
          <a:p>
            <a:pPr lvl="0" algn="just" defTabSz="914400" eaLnBrk="0" fontAlgn="base" hangingPunct="0">
              <a:spcBef>
                <a:spcPct val="0"/>
              </a:spcBef>
              <a:spcAft>
                <a:spcPts val="1200"/>
              </a:spcAft>
            </a:pPr>
            <a:r>
              <a:rPr lang="es-AR" altLang="es-AR" sz="2000" dirty="0">
                <a:solidFill>
                  <a:srgbClr val="000000"/>
                </a:solidFill>
                <a:latin typeface="Calibri" panose="020F0502020204030204" pitchFamily="34" charset="0"/>
              </a:rPr>
              <a:t>[1] R. </a:t>
            </a:r>
            <a:r>
              <a:rPr lang="es-AR" altLang="es-AR" sz="2000" dirty="0" err="1">
                <a:solidFill>
                  <a:srgbClr val="000000"/>
                </a:solidFill>
                <a:latin typeface="Calibri" panose="020F0502020204030204" pitchFamily="34" charset="0"/>
              </a:rPr>
              <a:t>Poornima</a:t>
            </a:r>
            <a:r>
              <a:rPr lang="es-AR" altLang="es-AR" sz="2000" dirty="0">
                <a:solidFill>
                  <a:srgbClr val="000000"/>
                </a:solidFill>
                <a:latin typeface="Calibri" panose="020F0502020204030204" pitchFamily="34" charset="0"/>
              </a:rPr>
              <a:t> &amp; R. J. </a:t>
            </a:r>
            <a:r>
              <a:rPr lang="es-AR" altLang="es-AR" sz="2000" dirty="0" err="1">
                <a:solidFill>
                  <a:srgbClr val="000000"/>
                </a:solidFill>
                <a:latin typeface="Calibri" panose="020F0502020204030204" pitchFamily="34" charset="0"/>
              </a:rPr>
              <a:t>Iswarya</a:t>
            </a:r>
            <a:r>
              <a:rPr lang="es-AR" altLang="es-AR" sz="2000" dirty="0">
                <a:solidFill>
                  <a:srgbClr val="000000"/>
                </a:solidFill>
                <a:latin typeface="Calibri" panose="020F0502020204030204" pitchFamily="34" charset="0"/>
              </a:rPr>
              <a:t> </a:t>
            </a:r>
            <a:r>
              <a:rPr lang="es-AR" altLang="es-AR" sz="2000" i="1" dirty="0" err="1">
                <a:solidFill>
                  <a:srgbClr val="000000"/>
                </a:solidFill>
                <a:latin typeface="Calibri" panose="020F0502020204030204" pitchFamily="34" charset="0"/>
              </a:rPr>
              <a:t>An</a:t>
            </a:r>
            <a:r>
              <a:rPr lang="es-AR" altLang="es-AR" sz="2000" i="1" dirty="0">
                <a:solidFill>
                  <a:srgbClr val="000000"/>
                </a:solidFill>
                <a:latin typeface="Calibri" panose="020F0502020204030204" pitchFamily="34" charset="0"/>
              </a:rPr>
              <a:t> </a:t>
            </a:r>
            <a:r>
              <a:rPr lang="es-AR" altLang="es-AR" sz="2000" i="1" dirty="0" err="1">
                <a:solidFill>
                  <a:srgbClr val="000000"/>
                </a:solidFill>
                <a:latin typeface="Calibri" panose="020F0502020204030204" pitchFamily="34" charset="0"/>
              </a:rPr>
              <a:t>Overview</a:t>
            </a:r>
            <a:r>
              <a:rPr lang="es-AR" altLang="es-AR" sz="2000" i="1" dirty="0">
                <a:solidFill>
                  <a:srgbClr val="000000"/>
                </a:solidFill>
                <a:latin typeface="Calibri" panose="020F0502020204030204" pitchFamily="34" charset="0"/>
              </a:rPr>
              <a:t> of Digital </a:t>
            </a:r>
            <a:r>
              <a:rPr lang="es-AR" altLang="es-AR" sz="2000" i="1" dirty="0" err="1">
                <a:solidFill>
                  <a:srgbClr val="000000"/>
                </a:solidFill>
                <a:latin typeface="Calibri" panose="020F0502020204030204" pitchFamily="34" charset="0"/>
              </a:rPr>
              <a:t>Image</a:t>
            </a:r>
            <a:r>
              <a:rPr lang="es-AR" altLang="es-AR" sz="2000" i="1" dirty="0">
                <a:solidFill>
                  <a:srgbClr val="000000"/>
                </a:solidFill>
                <a:latin typeface="Calibri" panose="020F0502020204030204" pitchFamily="34" charset="0"/>
              </a:rPr>
              <a:t> </a:t>
            </a:r>
            <a:r>
              <a:rPr lang="es-AR" altLang="es-AR" sz="2000" i="1" dirty="0" err="1">
                <a:solidFill>
                  <a:srgbClr val="000000"/>
                </a:solidFill>
                <a:latin typeface="Calibri" panose="020F0502020204030204" pitchFamily="34" charset="0"/>
              </a:rPr>
              <a:t>Steganography</a:t>
            </a:r>
            <a:r>
              <a:rPr lang="es-AR" altLang="es-AR" sz="2000" dirty="0">
                <a:solidFill>
                  <a:srgbClr val="000000"/>
                </a:solidFill>
                <a:latin typeface="Calibri" panose="020F0502020204030204" pitchFamily="34" charset="0"/>
              </a:rPr>
              <a:t>. 2013.</a:t>
            </a:r>
          </a:p>
          <a:p>
            <a:pPr lvl="0" algn="just" defTabSz="914400" eaLnBrk="0" fontAlgn="base" hangingPunct="0">
              <a:spcBef>
                <a:spcPct val="0"/>
              </a:spcBef>
              <a:spcAft>
                <a:spcPts val="1200"/>
              </a:spcAft>
            </a:pPr>
            <a:r>
              <a:rPr lang="es-AR" altLang="es-AR" sz="2000" dirty="0">
                <a:solidFill>
                  <a:srgbClr val="000000"/>
                </a:solidFill>
                <a:latin typeface="Calibri" panose="020F0502020204030204" pitchFamily="34" charset="0"/>
              </a:rPr>
              <a:t>[2] T. </a:t>
            </a:r>
            <a:r>
              <a:rPr lang="es-AR" altLang="es-AR" sz="2000" dirty="0" err="1">
                <a:solidFill>
                  <a:srgbClr val="000000"/>
                </a:solidFill>
                <a:latin typeface="Calibri" panose="020F0502020204030204" pitchFamily="34" charset="0"/>
              </a:rPr>
              <a:t>Morkel</a:t>
            </a:r>
            <a:r>
              <a:rPr lang="es-AR" altLang="es-AR" sz="2000" dirty="0">
                <a:solidFill>
                  <a:srgbClr val="000000"/>
                </a:solidFill>
                <a:latin typeface="Calibri" panose="020F0502020204030204" pitchFamily="34" charset="0"/>
              </a:rPr>
              <a:t>, J. H. P. </a:t>
            </a:r>
            <a:r>
              <a:rPr lang="es-AR" altLang="es-AR" sz="2000" dirty="0" err="1">
                <a:solidFill>
                  <a:srgbClr val="000000"/>
                </a:solidFill>
                <a:latin typeface="Calibri" panose="020F0502020204030204" pitchFamily="34" charset="0"/>
              </a:rPr>
              <a:t>Eloff</a:t>
            </a:r>
            <a:r>
              <a:rPr lang="es-AR" altLang="es-AR" sz="2000" dirty="0">
                <a:solidFill>
                  <a:srgbClr val="000000"/>
                </a:solidFill>
                <a:latin typeface="Calibri" panose="020F0502020204030204" pitchFamily="34" charset="0"/>
              </a:rPr>
              <a:t> &amp; M. S. Olivier. </a:t>
            </a:r>
            <a:r>
              <a:rPr lang="es-AR" altLang="es-AR" sz="2000" i="1" dirty="0" err="1">
                <a:solidFill>
                  <a:srgbClr val="000000"/>
                </a:solidFill>
                <a:latin typeface="Calibri" panose="020F0502020204030204" pitchFamily="34" charset="0"/>
              </a:rPr>
              <a:t>An</a:t>
            </a:r>
            <a:r>
              <a:rPr lang="es-AR" altLang="es-AR" sz="2000" i="1" dirty="0">
                <a:solidFill>
                  <a:srgbClr val="000000"/>
                </a:solidFill>
                <a:latin typeface="Calibri" panose="020F0502020204030204" pitchFamily="34" charset="0"/>
              </a:rPr>
              <a:t> </a:t>
            </a:r>
            <a:r>
              <a:rPr lang="es-AR" altLang="es-AR" sz="2000" i="1" dirty="0" err="1">
                <a:solidFill>
                  <a:srgbClr val="000000"/>
                </a:solidFill>
                <a:latin typeface="Calibri" panose="020F0502020204030204" pitchFamily="34" charset="0"/>
              </a:rPr>
              <a:t>Overview</a:t>
            </a:r>
            <a:r>
              <a:rPr lang="es-AR" altLang="es-AR" sz="2000" i="1" dirty="0">
                <a:solidFill>
                  <a:srgbClr val="000000"/>
                </a:solidFill>
                <a:latin typeface="Calibri" panose="020F0502020204030204" pitchFamily="34" charset="0"/>
              </a:rPr>
              <a:t> of </a:t>
            </a:r>
            <a:r>
              <a:rPr lang="es-AR" altLang="es-AR" sz="2000" i="1" dirty="0" err="1">
                <a:solidFill>
                  <a:srgbClr val="000000"/>
                </a:solidFill>
                <a:latin typeface="Calibri" panose="020F0502020204030204" pitchFamily="34" charset="0"/>
              </a:rPr>
              <a:t>Image</a:t>
            </a:r>
            <a:r>
              <a:rPr lang="es-AR" altLang="es-AR" sz="2000" i="1" dirty="0">
                <a:solidFill>
                  <a:srgbClr val="000000"/>
                </a:solidFill>
                <a:latin typeface="Calibri" panose="020F0502020204030204" pitchFamily="34" charset="0"/>
              </a:rPr>
              <a:t> </a:t>
            </a:r>
            <a:r>
              <a:rPr lang="es-AR" altLang="es-AR" sz="2000" i="1" dirty="0" err="1">
                <a:solidFill>
                  <a:srgbClr val="000000"/>
                </a:solidFill>
                <a:latin typeface="Calibri" panose="020F0502020204030204" pitchFamily="34" charset="0"/>
              </a:rPr>
              <a:t>Steganography</a:t>
            </a:r>
            <a:r>
              <a:rPr lang="es-AR" altLang="es-AR" sz="2000" i="1" dirty="0">
                <a:solidFill>
                  <a:srgbClr val="000000"/>
                </a:solidFill>
                <a:latin typeface="Calibri" panose="020F0502020204030204" pitchFamily="34" charset="0"/>
              </a:rPr>
              <a:t>.</a:t>
            </a:r>
            <a:endParaRPr lang="es-AR" altLang="es-AR" sz="2000" dirty="0">
              <a:solidFill>
                <a:srgbClr val="000000"/>
              </a:solidFill>
              <a:latin typeface="Calibri" panose="020F0502020204030204" pitchFamily="34" charset="0"/>
            </a:endParaRPr>
          </a:p>
          <a:p>
            <a:pPr lvl="0" algn="just" defTabSz="914400" eaLnBrk="0" fontAlgn="base" hangingPunct="0">
              <a:spcBef>
                <a:spcPct val="0"/>
              </a:spcBef>
              <a:spcAft>
                <a:spcPts val="1200"/>
              </a:spcAft>
            </a:pPr>
            <a:r>
              <a:rPr lang="es-AR" altLang="es-AR" sz="2000" dirty="0">
                <a:solidFill>
                  <a:srgbClr val="000000"/>
                </a:solidFill>
                <a:latin typeface="Calibri" panose="020F0502020204030204" pitchFamily="34" charset="0"/>
              </a:rPr>
              <a:t>[3] </a:t>
            </a:r>
            <a:r>
              <a:rPr lang="en-US" sz="2000" dirty="0"/>
              <a:t>N. F.  </a:t>
            </a:r>
            <a:r>
              <a:rPr lang="en-US" sz="2000" dirty="0" err="1"/>
              <a:t>Johonson</a:t>
            </a:r>
            <a:r>
              <a:rPr lang="en-US" sz="2000" dirty="0"/>
              <a:t> &amp; S. </a:t>
            </a:r>
            <a:r>
              <a:rPr lang="en-US" sz="2000" dirty="0" err="1"/>
              <a:t>Jajodia</a:t>
            </a:r>
            <a:r>
              <a:rPr lang="en-US" sz="2000" dirty="0"/>
              <a:t>. </a:t>
            </a:r>
            <a:r>
              <a:rPr lang="en-US" sz="2000" i="1" dirty="0"/>
              <a:t>Exploring Steganography Seeing the Unseen. 2014.</a:t>
            </a:r>
            <a:endParaRPr lang="en-US" sz="2000" dirty="0"/>
          </a:p>
          <a:p>
            <a:pPr lvl="0" algn="just" defTabSz="914400" eaLnBrk="0" fontAlgn="base" hangingPunct="0">
              <a:spcBef>
                <a:spcPct val="0"/>
              </a:spcBef>
              <a:spcAft>
                <a:spcPts val="1200"/>
              </a:spcAft>
            </a:pPr>
            <a:r>
              <a:rPr lang="en-US" altLang="es-AR" sz="2000" dirty="0">
                <a:solidFill>
                  <a:srgbClr val="000000"/>
                </a:solidFill>
                <a:latin typeface="Calibri" panose="020F0502020204030204" pitchFamily="34" charset="0"/>
              </a:rPr>
              <a:t>[4] </a:t>
            </a:r>
            <a:r>
              <a:rPr lang="en-US" altLang="es-AR" sz="2000" dirty="0" err="1">
                <a:solidFill>
                  <a:srgbClr val="000000"/>
                </a:solidFill>
                <a:latin typeface="Calibri" panose="020F0502020204030204" pitchFamily="34" charset="0"/>
              </a:rPr>
              <a:t>Sherif</a:t>
            </a:r>
            <a:r>
              <a:rPr lang="en-US" altLang="es-AR" sz="2000" dirty="0">
                <a:solidFill>
                  <a:srgbClr val="000000"/>
                </a:solidFill>
                <a:latin typeface="Calibri" panose="020F0502020204030204" pitchFamily="34" charset="0"/>
              </a:rPr>
              <a:t> M. </a:t>
            </a:r>
            <a:r>
              <a:rPr lang="en-US" altLang="es-AR" sz="2000" dirty="0" err="1">
                <a:solidFill>
                  <a:srgbClr val="000000"/>
                </a:solidFill>
                <a:latin typeface="Calibri" panose="020F0502020204030204" pitchFamily="34" charset="0"/>
              </a:rPr>
              <a:t>Badr</a:t>
            </a:r>
            <a:r>
              <a:rPr lang="en-US" altLang="es-AR" sz="2000" dirty="0">
                <a:solidFill>
                  <a:srgbClr val="000000"/>
                </a:solidFill>
                <a:latin typeface="Calibri" panose="020F0502020204030204" pitchFamily="34" charset="0"/>
              </a:rPr>
              <a:t>, Gouda I. </a:t>
            </a:r>
            <a:r>
              <a:rPr lang="en-US" altLang="es-AR" sz="2000" dirty="0" err="1">
                <a:solidFill>
                  <a:srgbClr val="000000"/>
                </a:solidFill>
                <a:latin typeface="Calibri" panose="020F0502020204030204" pitchFamily="34" charset="0"/>
              </a:rPr>
              <a:t>Salama</a:t>
            </a:r>
            <a:r>
              <a:rPr lang="en-US" altLang="es-AR" sz="2000" dirty="0">
                <a:solidFill>
                  <a:srgbClr val="000000"/>
                </a:solidFill>
                <a:latin typeface="Calibri" panose="020F0502020204030204" pitchFamily="34" charset="0"/>
              </a:rPr>
              <a:t>, Gamal M. I. Selim &amp; </a:t>
            </a:r>
            <a:r>
              <a:rPr lang="en-US" altLang="es-AR" sz="2000" dirty="0" err="1">
                <a:solidFill>
                  <a:srgbClr val="000000"/>
                </a:solidFill>
                <a:latin typeface="Calibri" panose="020F0502020204030204" pitchFamily="34" charset="0"/>
              </a:rPr>
              <a:t>Ashgan</a:t>
            </a:r>
            <a:r>
              <a:rPr lang="en-US" altLang="es-AR" sz="2000" dirty="0">
                <a:solidFill>
                  <a:srgbClr val="000000"/>
                </a:solidFill>
                <a:latin typeface="Calibri" panose="020F0502020204030204" pitchFamily="34" charset="0"/>
              </a:rPr>
              <a:t> H. Khalil. </a:t>
            </a:r>
            <a:r>
              <a:rPr lang="en-US" altLang="es-AR" sz="2000" i="1" dirty="0">
                <a:solidFill>
                  <a:srgbClr val="000000"/>
                </a:solidFill>
                <a:latin typeface="Calibri" panose="020F0502020204030204" pitchFamily="34" charset="0"/>
              </a:rPr>
              <a:t>A review of Steganalysis </a:t>
            </a:r>
            <a:r>
              <a:rPr lang="en-US" altLang="es-AR" sz="2000" i="1" dirty="0" err="1">
                <a:solidFill>
                  <a:srgbClr val="000000"/>
                </a:solidFill>
                <a:latin typeface="Calibri" panose="020F0502020204030204" pitchFamily="34" charset="0"/>
              </a:rPr>
              <a:t>Techinques</a:t>
            </a:r>
            <a:r>
              <a:rPr lang="en-US" altLang="es-AR" sz="2000" i="1" dirty="0">
                <a:solidFill>
                  <a:srgbClr val="000000"/>
                </a:solidFill>
                <a:latin typeface="Calibri" panose="020F0502020204030204" pitchFamily="34" charset="0"/>
              </a:rPr>
              <a:t>: From Image Format Point of View. </a:t>
            </a:r>
            <a:r>
              <a:rPr lang="en-US" altLang="es-AR" sz="2000" dirty="0">
                <a:solidFill>
                  <a:srgbClr val="000000"/>
                </a:solidFill>
                <a:latin typeface="Calibri" panose="020F0502020204030204" pitchFamily="34" charset="0"/>
              </a:rPr>
              <a:t>2014</a:t>
            </a:r>
          </a:p>
          <a:p>
            <a:pPr lvl="0" algn="just" defTabSz="914400" eaLnBrk="0" fontAlgn="base" hangingPunct="0">
              <a:spcBef>
                <a:spcPct val="0"/>
              </a:spcBef>
              <a:spcAft>
                <a:spcPts val="1200"/>
              </a:spcAft>
            </a:pPr>
            <a:endParaRPr lang="es-AR" altLang="es-AR" sz="2000" dirty="0">
              <a:solidFill>
                <a:srgbClr val="000000"/>
              </a:solidFill>
              <a:latin typeface="Calibri" panose="020F0502020204030204" pitchFamily="34" charset="0"/>
            </a:endParaRPr>
          </a:p>
        </p:txBody>
      </p:sp>
      <p:sp>
        <p:nvSpPr>
          <p:cNvPr id="9" name="Control 9"/>
          <p:cNvSpPr>
            <a:spLocks noChangeArrowheads="1" noChangeShapeType="1"/>
          </p:cNvSpPr>
          <p:nvPr/>
        </p:nvSpPr>
        <p:spPr bwMode="auto">
          <a:xfrm>
            <a:off x="6251575" y="39584493"/>
            <a:ext cx="6269038" cy="579437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0" tIns="0" rIns="0" bIns="0" numCol="1" anchor="t" anchorCtr="0" compatLnSpc="1">
            <a:prstTxWarp prst="textNoShape">
              <a:avLst/>
            </a:prstTxWarp>
          </a:bodyPr>
          <a:lstStyle/>
          <a:p>
            <a:endParaRPr lang="es-AR"/>
          </a:p>
        </p:txBody>
      </p:sp>
      <p:cxnSp>
        <p:nvCxnSpPr>
          <p:cNvPr id="12" name="Straight Connector 11"/>
          <p:cNvCxnSpPr/>
          <p:nvPr/>
        </p:nvCxnSpPr>
        <p:spPr>
          <a:xfrm flipH="1" flipV="1">
            <a:off x="319314" y="918029"/>
            <a:ext cx="202134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flipV="1">
            <a:off x="310073" y="3508326"/>
            <a:ext cx="202134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319314" y="765629"/>
            <a:ext cx="20213409" cy="0"/>
          </a:xfrm>
          <a:prstGeom prst="line">
            <a:avLst/>
          </a:prstGeom>
        </p:spPr>
        <p:style>
          <a:lnRef idx="1">
            <a:schemeClr val="accent1"/>
          </a:lnRef>
          <a:fillRef idx="0">
            <a:schemeClr val="accent1"/>
          </a:fillRef>
          <a:effectRef idx="0">
            <a:schemeClr val="accent1"/>
          </a:effectRef>
          <a:fontRef idx="minor">
            <a:schemeClr val="tx1"/>
          </a:fontRef>
        </p:style>
      </p:cxnSp>
      <p:pic>
        <p:nvPicPr>
          <p:cNvPr id="2" name="1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47249" y="1086260"/>
            <a:ext cx="2710762" cy="2422066"/>
          </a:xfrm>
          <a:prstGeom prst="rect">
            <a:avLst/>
          </a:prstGeom>
        </p:spPr>
      </p:pic>
      <p:pic>
        <p:nvPicPr>
          <p:cNvPr id="17" name="Imagen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86823" y="19878217"/>
            <a:ext cx="5438930" cy="3716886"/>
          </a:xfrm>
          <a:prstGeom prst="rect">
            <a:avLst/>
          </a:prstGeom>
        </p:spPr>
      </p:pic>
      <p:pic>
        <p:nvPicPr>
          <p:cNvPr id="20" name="Imagen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4474" y="26337797"/>
            <a:ext cx="9771492" cy="3720792"/>
          </a:xfrm>
          <a:prstGeom prst="rect">
            <a:avLst/>
          </a:prstGeom>
        </p:spPr>
      </p:pic>
      <p:pic>
        <p:nvPicPr>
          <p:cNvPr id="22" name="Imagen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868196" y="11388535"/>
            <a:ext cx="6034434" cy="4859698"/>
          </a:xfrm>
          <a:prstGeom prst="rect">
            <a:avLst/>
          </a:prstGeom>
        </p:spPr>
      </p:pic>
      <p:pic>
        <p:nvPicPr>
          <p:cNvPr id="24" name="Imagen 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904772" y="17741494"/>
            <a:ext cx="7961281" cy="5780754"/>
          </a:xfrm>
          <a:prstGeom prst="rect">
            <a:avLst/>
          </a:prstGeom>
        </p:spPr>
      </p:pic>
      <p:pic>
        <p:nvPicPr>
          <p:cNvPr id="26" name="Imagen 2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4581" y="13818384"/>
            <a:ext cx="9463415" cy="3263636"/>
          </a:xfrm>
          <a:prstGeom prst="rect">
            <a:avLst/>
          </a:prstGeom>
        </p:spPr>
      </p:pic>
    </p:spTree>
    <p:extLst>
      <p:ext uri="{BB962C8B-B14F-4D97-AF65-F5344CB8AC3E}">
        <p14:creationId xmlns:p14="http://schemas.microsoft.com/office/powerpoint/2010/main" val="5599506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417</TotalTime>
  <Words>84</Words>
  <Application>Microsoft Office PowerPoint</Application>
  <PresentationFormat>Custom</PresentationFormat>
  <Paragraphs>86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Garamond</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Nicolás Nemirovsky</dc:creator>
  <cp:lastModifiedBy>Jose Agustin Barrachina</cp:lastModifiedBy>
  <cp:revision>41</cp:revision>
  <dcterms:created xsi:type="dcterms:W3CDTF">2016-08-22T18:10:19Z</dcterms:created>
  <dcterms:modified xsi:type="dcterms:W3CDTF">2017-08-13T20:46:41Z</dcterms:modified>
</cp:coreProperties>
</file>