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9535">
          <p15:clr>
            <a:srgbClr val="A4A3A4"/>
          </p15:clr>
        </p15:guide>
        <p15:guide id="2"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414" y="1158"/>
      </p:cViewPr>
      <p:guideLst>
        <p:guide orient="horz" pos="9535"/>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59CF7B-A558-434A-BC53-3E140A063CFA}" type="datetimeFigureOut">
              <a:rPr lang="es-AR" smtClean="0"/>
              <a:t>04/08/2017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4E1967A-36D0-4D5B-93B8-950D96F2BE69}" type="slidenum">
              <a:rPr lang="es-AR" smtClean="0"/>
              <a:t>‹Nº›</a:t>
            </a:fld>
            <a:endParaRPr lang="es-AR"/>
          </a:p>
        </p:txBody>
      </p:sp>
    </p:spTree>
    <p:extLst>
      <p:ext uri="{BB962C8B-B14F-4D97-AF65-F5344CB8AC3E}">
        <p14:creationId xmlns:p14="http://schemas.microsoft.com/office/powerpoint/2010/main" val="1770587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9CF7B-A558-434A-BC53-3E140A063CFA}" type="datetimeFigureOut">
              <a:rPr lang="es-AR" smtClean="0"/>
              <a:t>04/08/2017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4E1967A-36D0-4D5B-93B8-950D96F2BE69}" type="slidenum">
              <a:rPr lang="es-AR" smtClean="0"/>
              <a:t>‹Nº›</a:t>
            </a:fld>
            <a:endParaRPr lang="es-AR"/>
          </a:p>
        </p:txBody>
      </p:sp>
    </p:spTree>
    <p:extLst>
      <p:ext uri="{BB962C8B-B14F-4D97-AF65-F5344CB8AC3E}">
        <p14:creationId xmlns:p14="http://schemas.microsoft.com/office/powerpoint/2010/main" val="155055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9CF7B-A558-434A-BC53-3E140A063CFA}" type="datetimeFigureOut">
              <a:rPr lang="es-AR" smtClean="0"/>
              <a:t>04/08/2017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4E1967A-36D0-4D5B-93B8-950D96F2BE69}" type="slidenum">
              <a:rPr lang="es-AR" smtClean="0"/>
              <a:t>‹Nº›</a:t>
            </a:fld>
            <a:endParaRPr lang="es-AR"/>
          </a:p>
        </p:txBody>
      </p:sp>
    </p:spTree>
    <p:extLst>
      <p:ext uri="{BB962C8B-B14F-4D97-AF65-F5344CB8AC3E}">
        <p14:creationId xmlns:p14="http://schemas.microsoft.com/office/powerpoint/2010/main" val="211143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9CF7B-A558-434A-BC53-3E140A063CFA}" type="datetimeFigureOut">
              <a:rPr lang="es-AR" smtClean="0"/>
              <a:t>04/08/2017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4E1967A-36D0-4D5B-93B8-950D96F2BE69}" type="slidenum">
              <a:rPr lang="es-AR" smtClean="0"/>
              <a:t>‹Nº›</a:t>
            </a:fld>
            <a:endParaRPr lang="es-AR"/>
          </a:p>
        </p:txBody>
      </p:sp>
    </p:spTree>
    <p:extLst>
      <p:ext uri="{BB962C8B-B14F-4D97-AF65-F5344CB8AC3E}">
        <p14:creationId xmlns:p14="http://schemas.microsoft.com/office/powerpoint/2010/main" val="116626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59CF7B-A558-434A-BC53-3E140A063CFA}" type="datetimeFigureOut">
              <a:rPr lang="es-AR" smtClean="0"/>
              <a:t>04/08/2017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4E1967A-36D0-4D5B-93B8-950D96F2BE69}" type="slidenum">
              <a:rPr lang="es-AR" smtClean="0"/>
              <a:t>‹Nº›</a:t>
            </a:fld>
            <a:endParaRPr lang="es-AR"/>
          </a:p>
        </p:txBody>
      </p:sp>
    </p:spTree>
    <p:extLst>
      <p:ext uri="{BB962C8B-B14F-4D97-AF65-F5344CB8AC3E}">
        <p14:creationId xmlns:p14="http://schemas.microsoft.com/office/powerpoint/2010/main" val="196533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59CF7B-A558-434A-BC53-3E140A063CFA}" type="datetimeFigureOut">
              <a:rPr lang="es-AR" smtClean="0"/>
              <a:t>04/08/2017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4E1967A-36D0-4D5B-93B8-950D96F2BE69}" type="slidenum">
              <a:rPr lang="es-AR" smtClean="0"/>
              <a:t>‹Nº›</a:t>
            </a:fld>
            <a:endParaRPr lang="es-AR"/>
          </a:p>
        </p:txBody>
      </p:sp>
    </p:spTree>
    <p:extLst>
      <p:ext uri="{BB962C8B-B14F-4D97-AF65-F5344CB8AC3E}">
        <p14:creationId xmlns:p14="http://schemas.microsoft.com/office/powerpoint/2010/main" val="1682744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59CF7B-A558-434A-BC53-3E140A063CFA}" type="datetimeFigureOut">
              <a:rPr lang="es-AR" smtClean="0"/>
              <a:t>04/08/2017</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74E1967A-36D0-4D5B-93B8-950D96F2BE69}" type="slidenum">
              <a:rPr lang="es-AR" smtClean="0"/>
              <a:t>‹Nº›</a:t>
            </a:fld>
            <a:endParaRPr lang="es-AR"/>
          </a:p>
        </p:txBody>
      </p:sp>
    </p:spTree>
    <p:extLst>
      <p:ext uri="{BB962C8B-B14F-4D97-AF65-F5344CB8AC3E}">
        <p14:creationId xmlns:p14="http://schemas.microsoft.com/office/powerpoint/2010/main" val="138684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59CF7B-A558-434A-BC53-3E140A063CFA}" type="datetimeFigureOut">
              <a:rPr lang="es-AR" smtClean="0"/>
              <a:t>04/08/2017</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74E1967A-36D0-4D5B-93B8-950D96F2BE69}" type="slidenum">
              <a:rPr lang="es-AR" smtClean="0"/>
              <a:t>‹Nº›</a:t>
            </a:fld>
            <a:endParaRPr lang="es-AR"/>
          </a:p>
        </p:txBody>
      </p:sp>
    </p:spTree>
    <p:extLst>
      <p:ext uri="{BB962C8B-B14F-4D97-AF65-F5344CB8AC3E}">
        <p14:creationId xmlns:p14="http://schemas.microsoft.com/office/powerpoint/2010/main" val="93062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9CF7B-A558-434A-BC53-3E140A063CFA}" type="datetimeFigureOut">
              <a:rPr lang="es-AR" smtClean="0"/>
              <a:t>04/08/2017</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74E1967A-36D0-4D5B-93B8-950D96F2BE69}" type="slidenum">
              <a:rPr lang="es-AR" smtClean="0"/>
              <a:t>‹Nº›</a:t>
            </a:fld>
            <a:endParaRPr lang="es-AR"/>
          </a:p>
        </p:txBody>
      </p:sp>
    </p:spTree>
    <p:extLst>
      <p:ext uri="{BB962C8B-B14F-4D97-AF65-F5344CB8AC3E}">
        <p14:creationId xmlns:p14="http://schemas.microsoft.com/office/powerpoint/2010/main" val="279146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059CF7B-A558-434A-BC53-3E140A063CFA}" type="datetimeFigureOut">
              <a:rPr lang="es-AR" smtClean="0"/>
              <a:t>04/08/2017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4E1967A-36D0-4D5B-93B8-950D96F2BE69}" type="slidenum">
              <a:rPr lang="es-AR" smtClean="0"/>
              <a:t>‹Nº›</a:t>
            </a:fld>
            <a:endParaRPr lang="es-AR"/>
          </a:p>
        </p:txBody>
      </p:sp>
    </p:spTree>
    <p:extLst>
      <p:ext uri="{BB962C8B-B14F-4D97-AF65-F5344CB8AC3E}">
        <p14:creationId xmlns:p14="http://schemas.microsoft.com/office/powerpoint/2010/main" val="266259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059CF7B-A558-434A-BC53-3E140A063CFA}" type="datetimeFigureOut">
              <a:rPr lang="es-AR" smtClean="0"/>
              <a:t>04/08/2017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4E1967A-36D0-4D5B-93B8-950D96F2BE69}" type="slidenum">
              <a:rPr lang="es-AR" smtClean="0"/>
              <a:t>‹Nº›</a:t>
            </a:fld>
            <a:endParaRPr lang="es-AR"/>
          </a:p>
        </p:txBody>
      </p:sp>
    </p:spTree>
    <p:extLst>
      <p:ext uri="{BB962C8B-B14F-4D97-AF65-F5344CB8AC3E}">
        <p14:creationId xmlns:p14="http://schemas.microsoft.com/office/powerpoint/2010/main" val="217367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059CF7B-A558-434A-BC53-3E140A063CFA}" type="datetimeFigureOut">
              <a:rPr lang="es-AR" smtClean="0"/>
              <a:t>04/08/2017</a:t>
            </a:fld>
            <a:endParaRPr lang="es-A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74E1967A-36D0-4D5B-93B8-950D96F2BE69}" type="slidenum">
              <a:rPr lang="es-AR" smtClean="0"/>
              <a:t>‹Nº›</a:t>
            </a:fld>
            <a:endParaRPr lang="es-AR"/>
          </a:p>
        </p:txBody>
      </p:sp>
    </p:spTree>
    <p:extLst>
      <p:ext uri="{BB962C8B-B14F-4D97-AF65-F5344CB8AC3E}">
        <p14:creationId xmlns:p14="http://schemas.microsoft.com/office/powerpoint/2010/main" val="780305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514127" y="1086260"/>
            <a:ext cx="13171989" cy="402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s-AR" sz="7200" b="1" i="0" u="none" strike="noStrike" cap="none" normalizeH="0" baseline="0" dirty="0">
                <a:ln>
                  <a:noFill/>
                </a:ln>
                <a:solidFill>
                  <a:srgbClr val="000000"/>
                </a:solidFill>
                <a:effectLst/>
                <a:latin typeface="Garamond" panose="02020404030301010803" pitchFamily="18" charset="0"/>
              </a:rPr>
              <a:t>Título del Trabajo (Garamond 72)</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5" name="Text Box 3"/>
          <p:cNvSpPr txBox="1">
            <a:spLocks noChangeArrowheads="1"/>
          </p:cNvSpPr>
          <p:nvPr/>
        </p:nvSpPr>
        <p:spPr bwMode="auto">
          <a:xfrm>
            <a:off x="1119184" y="6146507"/>
            <a:ext cx="19395056" cy="1406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800" b="1" i="0" u="none" strike="noStrike" cap="none" normalizeH="0" baseline="0" dirty="0">
                <a:ln>
                  <a:noFill/>
                </a:ln>
                <a:solidFill>
                  <a:srgbClr val="000000"/>
                </a:solidFill>
                <a:effectLst/>
                <a:latin typeface="Calibri" panose="020F0502020204030204" pitchFamily="34" charset="0"/>
              </a:rPr>
              <a:t>Descripción del proyecto (Calibri, negrita 28). Aquí se</a:t>
            </a:r>
            <a:r>
              <a:rPr kumimoji="0" lang="es-AR" altLang="es-AR" sz="2800" b="1" i="0" u="none" strike="noStrike" cap="none" normalizeH="0" dirty="0">
                <a:ln>
                  <a:noFill/>
                </a:ln>
                <a:solidFill>
                  <a:srgbClr val="000000"/>
                </a:solidFill>
                <a:effectLst/>
                <a:latin typeface="Calibri" panose="020F0502020204030204" pitchFamily="34" charset="0"/>
              </a:rPr>
              <a:t> desarrolla brevemente (no más de 3 líneas) lo que es el proyecto presentado. Es lo primero que los visitantes verán del póster, con lo cuál además de ser breve y conciso (sin adornar), es preferible que diga los puntos más importantes o llamativos del proyecto.</a:t>
            </a:r>
            <a:endParaRPr kumimoji="0" lang="es-AR" altLang="es-AR" sz="2400" b="1" i="0" u="none" strike="noStrike" cap="none" normalizeH="0" baseline="0" dirty="0">
              <a:ln>
                <a:noFill/>
              </a:ln>
              <a:solidFill>
                <a:schemeClr val="tx1"/>
              </a:solidFill>
              <a:effectLst/>
              <a:latin typeface="Arial" panose="020B0604020202020204" pitchFamily="34" charset="0"/>
            </a:endParaRPr>
          </a:p>
        </p:txBody>
      </p:sp>
      <p:sp>
        <p:nvSpPr>
          <p:cNvPr id="6" name="Text Box 4"/>
          <p:cNvSpPr txBox="1">
            <a:spLocks noChangeArrowheads="1"/>
          </p:cNvSpPr>
          <p:nvPr/>
        </p:nvSpPr>
        <p:spPr bwMode="auto">
          <a:xfrm>
            <a:off x="1165508" y="4423757"/>
            <a:ext cx="19357974"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lvl="0" algn="ctr" defTabSz="914400" eaLnBrk="0" fontAlgn="base" hangingPunct="0">
              <a:spcBef>
                <a:spcPct val="0"/>
              </a:spcBef>
              <a:spcAft>
                <a:spcPct val="0"/>
              </a:spcAft>
            </a:pPr>
            <a:r>
              <a:rPr kumimoji="0" lang="es-AR" altLang="es-AR" sz="3200" b="0" i="1" u="none" strike="noStrike" cap="none" normalizeH="0" dirty="0">
                <a:ln>
                  <a:noFill/>
                </a:ln>
                <a:solidFill>
                  <a:srgbClr val="000000"/>
                </a:solidFill>
                <a:effectLst/>
                <a:latin typeface="Calibri" panose="020F0502020204030204" pitchFamily="34" charset="0"/>
              </a:rPr>
              <a:t>Autores (Calibri itálica 32):</a:t>
            </a:r>
            <a:r>
              <a:rPr kumimoji="0" lang="es-AR" altLang="es-AR" sz="3200" b="0" i="1" u="none" strike="noStrike" cap="none" normalizeH="0" baseline="0" dirty="0">
                <a:ln>
                  <a:noFill/>
                </a:ln>
                <a:solidFill>
                  <a:srgbClr val="000000"/>
                </a:solidFill>
                <a:effectLst/>
                <a:latin typeface="Calibri" panose="020F0502020204030204" pitchFamily="34" charset="0"/>
              </a:rPr>
              <a:t> Nombre 1 </a:t>
            </a:r>
            <a:r>
              <a:rPr lang="es-AR" altLang="es-AR" sz="3200" i="1" dirty="0">
                <a:solidFill>
                  <a:srgbClr val="000000"/>
                </a:solidFill>
                <a:latin typeface="Calibri" panose="020F0502020204030204" pitchFamily="34" charset="0"/>
              </a:rPr>
              <a:t>Apellido 1</a:t>
            </a:r>
            <a:r>
              <a:rPr kumimoji="0" lang="es-AR" altLang="es-AR" sz="3200" b="0" i="1" u="none" strike="noStrike" cap="none" normalizeH="0" baseline="0" dirty="0">
                <a:ln>
                  <a:noFill/>
                </a:ln>
                <a:solidFill>
                  <a:srgbClr val="000000"/>
                </a:solidFill>
                <a:effectLst/>
                <a:latin typeface="Calibri" panose="020F0502020204030204" pitchFamily="34" charset="0"/>
              </a:rPr>
              <a:t>, Nombre 2 </a:t>
            </a:r>
            <a:r>
              <a:rPr lang="es-AR" altLang="es-AR" sz="3200" i="1" dirty="0">
                <a:solidFill>
                  <a:srgbClr val="000000"/>
                </a:solidFill>
                <a:latin typeface="Calibri" panose="020F0502020204030204" pitchFamily="34" charset="0"/>
              </a:rPr>
              <a:t>Apellido 2,</a:t>
            </a:r>
            <a:r>
              <a:rPr kumimoji="0" lang="es-AR" altLang="es-AR" sz="3200" b="0" i="1" u="none" strike="noStrike" cap="none" normalizeH="0" baseline="0" dirty="0">
                <a:ln>
                  <a:noFill/>
                </a:ln>
                <a:solidFill>
                  <a:srgbClr val="000000"/>
                </a:solidFill>
                <a:effectLst/>
                <a:latin typeface="Calibri" panose="020F0502020204030204" pitchFamily="34" charset="0"/>
              </a:rPr>
              <a:t> Nombre 3 </a:t>
            </a:r>
            <a:r>
              <a:rPr lang="es-AR" altLang="es-AR" sz="3200" i="1" dirty="0">
                <a:solidFill>
                  <a:srgbClr val="000000"/>
                </a:solidFill>
                <a:latin typeface="Calibri" panose="020F0502020204030204" pitchFamily="34" charset="0"/>
              </a:rPr>
              <a:t>Apellido 3,</a:t>
            </a:r>
            <a:r>
              <a:rPr kumimoji="0" lang="es-AR" altLang="es-AR" sz="3200" b="0" i="1" u="none" strike="noStrike" cap="none" normalizeH="0" baseline="0" dirty="0">
                <a:ln>
                  <a:noFill/>
                </a:ln>
                <a:solidFill>
                  <a:srgbClr val="000000"/>
                </a:solidFill>
                <a:effectLst/>
                <a:latin typeface="Calibri" panose="020F0502020204030204" pitchFamily="34" charset="0"/>
              </a:rPr>
              <a:t> etc. Se pueden usar iniciales para los nombres si así se desea. No debe ocupar más de dos renglones.</a:t>
            </a:r>
            <a:endParaRPr kumimoji="0" lang="es-AR" altLang="es-AR" sz="3200" b="0" i="0" u="none" strike="noStrike" cap="none" normalizeH="0" baseline="0" dirty="0">
              <a:ln>
                <a:noFill/>
              </a:ln>
              <a:solidFill>
                <a:schemeClr val="tx1"/>
              </a:solidFill>
              <a:effectLst/>
              <a:latin typeface="Arial" panose="020B0604020202020204" pitchFamily="34"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68" y="1308452"/>
            <a:ext cx="4076161" cy="1713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7" name="Text Box 7"/>
          <p:cNvSpPr txBox="1">
            <a:spLocks noChangeArrowheads="1"/>
          </p:cNvSpPr>
          <p:nvPr/>
        </p:nvSpPr>
        <p:spPr bwMode="auto">
          <a:xfrm>
            <a:off x="844474" y="8204287"/>
            <a:ext cx="19413537" cy="21230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2" spcCol="360000" anchor="t" anchorCtr="0" compatLnSpc="1">
            <a:prstTxWarp prst="textNoShape">
              <a:avLst/>
            </a:prstTxWarp>
          </a:bodyPr>
          <a:lstStyle/>
          <a:p>
            <a:pPr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Cuerpo del trabajo: </a:t>
            </a:r>
          </a:p>
          <a:p>
            <a:pPr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El texto con el contenido del trabajo deberá estar en letra Calibri 20, justificado. El interlineado deberá ser sencillo, y el espacio entre párrafos en 12 puntos. El contenido deberá asimismo estar en dos columnas, con 1cm de separación entre ellas. No es necesario dejar sangría. Antes de cada título deberá haber una línea completa de espacio. La estructura </a:t>
            </a:r>
            <a:r>
              <a:rPr lang="es-AR" altLang="es-AR" sz="2000" i="1" u="sng" dirty="0">
                <a:solidFill>
                  <a:srgbClr val="000000"/>
                </a:solidFill>
                <a:latin typeface="Calibri" panose="020F0502020204030204" pitchFamily="34" charset="0"/>
              </a:rPr>
              <a:t>sugerida </a:t>
            </a:r>
            <a:r>
              <a:rPr lang="es-AR" altLang="es-AR" sz="2000" dirty="0">
                <a:solidFill>
                  <a:srgbClr val="000000"/>
                </a:solidFill>
                <a:latin typeface="Calibri" panose="020F0502020204030204" pitchFamily="34" charset="0"/>
              </a:rPr>
              <a:t>contiene:</a:t>
            </a: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r>
              <a:rPr kumimoji="0" lang="es-AR" altLang="es-AR" sz="2000" b="1" i="0" u="none" strike="noStrike" cap="none" normalizeH="0" baseline="0" dirty="0">
                <a:ln>
                  <a:noFill/>
                </a:ln>
                <a:solidFill>
                  <a:srgbClr val="000000"/>
                </a:solidFill>
                <a:effectLst/>
                <a:latin typeface="Calibri" panose="020F0502020204030204" pitchFamily="34" charset="0"/>
              </a:rPr>
              <a:t>Introducción</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Aquí se describe el contexto del proyecto; la problemática en la sociedad, los contenidos de la materia que apoyó/auspició el proyecto, etc.</a:t>
            </a:r>
          </a:p>
          <a:p>
            <a:pPr lvl="0" algn="just" defTabSz="914400" eaLnBrk="0" fontAlgn="base" hangingPunct="0">
              <a:spcBef>
                <a:spcPct val="0"/>
              </a:spcBef>
              <a:spcAft>
                <a:spcPts val="1200"/>
              </a:spcAft>
            </a:pP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r>
              <a:rPr kumimoji="0" lang="es-AR" altLang="es-AR" sz="2000" b="1" i="0" u="none" strike="noStrike" cap="none" normalizeH="0" baseline="0" dirty="0">
                <a:ln>
                  <a:noFill/>
                </a:ln>
                <a:solidFill>
                  <a:srgbClr val="000000"/>
                </a:solidFill>
                <a:effectLst/>
                <a:latin typeface="Calibri" panose="020F0502020204030204" pitchFamily="34" charset="0"/>
              </a:rPr>
              <a:t>Objetivos</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Aquí se describen los objetivos del proyecto; lo que se intenta obtener con el mismo, a lo que se quiere llegar. </a:t>
            </a: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r>
              <a:rPr kumimoji="0" lang="es-AR" altLang="es-AR" sz="2000" b="1" i="0" u="none" strike="noStrike" cap="none" normalizeH="0" baseline="0" dirty="0">
                <a:ln>
                  <a:noFill/>
                </a:ln>
                <a:solidFill>
                  <a:srgbClr val="000000"/>
                </a:solidFill>
                <a:effectLst/>
                <a:latin typeface="Calibri" panose="020F0502020204030204" pitchFamily="34" charset="0"/>
              </a:rPr>
              <a:t>Materiales/Métodos</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Aquí se describe la forma de llegar a los resultados finales; los métodos utilizados, los materiales, las consideraciones realizando el prototipo, las dificultades principales, o todo aquello que sirva como descripción concreta de lo que se intentó hacer.</a:t>
            </a: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ctr" defTabSz="914400" eaLnBrk="0" fontAlgn="base" hangingPunct="0">
              <a:spcBef>
                <a:spcPct val="0"/>
              </a:spcBef>
              <a:spcAft>
                <a:spcPct val="0"/>
              </a:spcAft>
            </a:pPr>
            <a:r>
              <a:rPr lang="es-AR" altLang="es-AR" sz="2000" i="1" dirty="0">
                <a:solidFill>
                  <a:srgbClr val="000000"/>
                </a:solidFill>
                <a:latin typeface="Calibri" panose="020F0502020204030204" pitchFamily="34" charset="0"/>
              </a:rPr>
              <a:t>Tabla x: (ejemplo) Conversión de unidades y prefijos según cifras significativas</a:t>
            </a: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ct val="0"/>
              </a:spcAft>
            </a:pPr>
            <a:endParaRPr lang="es-AR" altLang="es-AR" sz="2000" dirty="0">
              <a:solidFill>
                <a:srgbClr val="000000"/>
              </a:solidFill>
              <a:latin typeface="Calibri" panose="020F0502020204030204" pitchFamily="34" charset="0"/>
            </a:endParaRPr>
          </a:p>
          <a:p>
            <a:pPr algn="just" defTabSz="914400" eaLnBrk="0" fontAlgn="base" hangingPunct="0">
              <a:spcBef>
                <a:spcPts val="600"/>
              </a:spcBef>
              <a:spcAft>
                <a:spcPts val="600"/>
              </a:spcAft>
            </a:pPr>
            <a:r>
              <a:rPr lang="es-AR" altLang="es-AR" sz="2000" dirty="0">
                <a:solidFill>
                  <a:srgbClr val="000000"/>
                </a:solidFill>
                <a:latin typeface="Calibri" panose="020F0502020204030204" pitchFamily="34" charset="0"/>
              </a:rPr>
              <a:t>Todas las tablas deberán estar  correctamente rotuladas  y las mismas deberán estar centradas y sin texto a los costados.  Además, deberá indicarse el título de la tabla o una reseña de una línea máximo, por debajo de la misma y precedida por la palabra “Tabla” y una numeración, en itálica. El tamaño de letra en la tabla deberá ser de no menos de 16 puntos.</a:t>
            </a:r>
          </a:p>
          <a:p>
            <a:pPr algn="just" defTabSz="914400" eaLnBrk="0" fontAlgn="base" hangingPunct="0">
              <a:spcBef>
                <a:spcPts val="600"/>
              </a:spcBef>
              <a:spcAft>
                <a:spcPts val="600"/>
              </a:spcAft>
            </a:pPr>
            <a:endParaRPr lang="es-AR" altLang="es-AR" sz="2000" dirty="0">
              <a:solidFill>
                <a:srgbClr val="000000"/>
              </a:solidFill>
              <a:latin typeface="Calibri" panose="020F0502020204030204" pitchFamily="34" charset="0"/>
            </a:endParaRPr>
          </a:p>
          <a:p>
            <a:pPr algn="r" defTabSz="914400" eaLnBrk="0" fontAlgn="base" hangingPunct="0">
              <a:spcBef>
                <a:spcPts val="600"/>
              </a:spcBef>
              <a:spcAft>
                <a:spcPts val="600"/>
              </a:spcAft>
            </a:pPr>
            <a:r>
              <a:rPr lang="es-AR" altLang="es-AR" sz="2000" i="1" dirty="0">
                <a:solidFill>
                  <a:srgbClr val="000000"/>
                </a:solidFill>
                <a:latin typeface="Calibri" panose="020F0502020204030204" pitchFamily="34" charset="0"/>
              </a:rPr>
              <a:t>Ecuación</a:t>
            </a:r>
            <a:r>
              <a:rPr lang="es-AR" altLang="es-AR" sz="2000" dirty="0">
                <a:solidFill>
                  <a:srgbClr val="000000"/>
                </a:solidFill>
                <a:latin typeface="Calibri" panose="020F0502020204030204" pitchFamily="34" charset="0"/>
              </a:rPr>
              <a:t> (1)</a:t>
            </a:r>
          </a:p>
          <a:p>
            <a:pPr algn="r" defTabSz="914400" eaLnBrk="0" fontAlgn="base" hangingPunct="0">
              <a:spcBef>
                <a:spcPts val="600"/>
              </a:spcBef>
              <a:spcAft>
                <a:spcPts val="600"/>
              </a:spcAft>
            </a:pPr>
            <a:endParaRPr lang="es-AR" altLang="es-AR" sz="2000" dirty="0">
              <a:solidFill>
                <a:srgbClr val="000000"/>
              </a:solidFill>
              <a:latin typeface="Calibri" panose="020F0502020204030204" pitchFamily="34" charset="0"/>
            </a:endParaRPr>
          </a:p>
          <a:p>
            <a:pPr algn="just" defTabSz="914400" eaLnBrk="0" fontAlgn="base" hangingPunct="0">
              <a:spcBef>
                <a:spcPts val="600"/>
              </a:spcBef>
              <a:spcAft>
                <a:spcPts val="600"/>
              </a:spcAft>
            </a:pPr>
            <a:r>
              <a:rPr lang="es-AR" altLang="es-AR" sz="2000" dirty="0">
                <a:solidFill>
                  <a:srgbClr val="000000"/>
                </a:solidFill>
                <a:latin typeface="Calibri" panose="020F0502020204030204" pitchFamily="34" charset="0"/>
              </a:rPr>
              <a:t>Las ecuaciones deberán estar identificadas sobre el margen derecho, con el número en corchetes y precedido por la palabra “Ecuación” en itálica. </a:t>
            </a:r>
          </a:p>
          <a:p>
            <a:pPr lvl="0" algn="just" defTabSz="914400" eaLnBrk="0" fontAlgn="base" hangingPunct="0">
              <a:spcBef>
                <a:spcPct val="0"/>
              </a:spcBef>
              <a:spcAft>
                <a:spcPts val="1200"/>
              </a:spcAft>
            </a:pPr>
            <a:r>
              <a:rPr kumimoji="0" lang="es-AR" altLang="es-AR" sz="2000" b="1" i="0" u="none" strike="noStrike" cap="none" normalizeH="0" baseline="0" dirty="0">
                <a:ln>
                  <a:noFill/>
                </a:ln>
                <a:solidFill>
                  <a:srgbClr val="000000"/>
                </a:solidFill>
                <a:effectLst/>
                <a:latin typeface="Calibri" panose="020F0502020204030204" pitchFamily="34" charset="0"/>
              </a:rPr>
              <a:t>Resultados</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Aquí se muestran los resultados medidos/simulados/obtenidos del proyecto. Pueden ser fotos, gráficos, etc. </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Esto abarca resultados tanto positivos como negativos, pero no deben tener ningún análisis cualitativo o subjetivo sobre los mismos.</a:t>
            </a: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ctr" defTabSz="914400" eaLnBrk="0" fontAlgn="base" hangingPunct="0">
              <a:spcBef>
                <a:spcPct val="0"/>
              </a:spcBef>
              <a:spcAft>
                <a:spcPct val="0"/>
              </a:spcAft>
            </a:pPr>
            <a:r>
              <a:rPr lang="es-AR" altLang="es-AR" sz="2000" i="1" dirty="0">
                <a:solidFill>
                  <a:srgbClr val="000000"/>
                </a:solidFill>
                <a:latin typeface="Calibri" panose="020F0502020204030204" pitchFamily="34" charset="0"/>
              </a:rPr>
              <a:t>Figura x: (ejemplo)Curva de tensión corriente fotovoltaica genérica</a:t>
            </a:r>
            <a:endParaRPr lang="es-AR" altLang="es-AR" sz="2000" dirty="0">
              <a:solidFill>
                <a:srgbClr val="000000"/>
              </a:solidFill>
              <a:latin typeface="Calibri" panose="020F0502020204030204" pitchFamily="34" charset="0"/>
            </a:endParaRPr>
          </a:p>
          <a:p>
            <a:pPr lvl="0" algn="just" defTabSz="914400" eaLnBrk="0" fontAlgn="base" hangingPunct="0">
              <a:spcBef>
                <a:spcPts val="600"/>
              </a:spcBef>
              <a:spcAft>
                <a:spcPts val="600"/>
              </a:spcAft>
            </a:pPr>
            <a:endParaRPr lang="es-AR" altLang="es-AR" sz="2000" dirty="0">
              <a:solidFill>
                <a:srgbClr val="000000"/>
              </a:solidFill>
              <a:latin typeface="Calibri" panose="020F0502020204030204" pitchFamily="34" charset="0"/>
            </a:endParaRPr>
          </a:p>
          <a:p>
            <a:pPr lvl="0" algn="just" defTabSz="914400" eaLnBrk="0" fontAlgn="base" hangingPunct="0">
              <a:spcBef>
                <a:spcPts val="600"/>
              </a:spcBef>
              <a:spcAft>
                <a:spcPts val="600"/>
              </a:spcAft>
            </a:pPr>
            <a:r>
              <a:rPr lang="es-AR" altLang="es-AR" sz="2000" dirty="0">
                <a:solidFill>
                  <a:srgbClr val="000000"/>
                </a:solidFill>
                <a:latin typeface="Calibri" panose="020F0502020204030204" pitchFamily="34" charset="0"/>
              </a:rPr>
              <a:t>Todos los gráficos deberán tener los ejes correctamente rotulados  y con unidades y los mismos deberán estar centrados y sin texto a los costados. Además, deberá indicarse el título de la figura o una reseña de una línea máximo, por debajo de la misma y precedida por la palabra “Figura” y una numeración, en itálica.</a:t>
            </a: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r>
              <a:rPr lang="es-AR" altLang="es-AR" sz="2000" b="1" dirty="0">
                <a:solidFill>
                  <a:srgbClr val="000000"/>
                </a:solidFill>
                <a:latin typeface="Calibri" panose="020F0502020204030204" pitchFamily="34" charset="0"/>
              </a:rPr>
              <a:t>Conclusiones</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En esta sección se realiza un análisis cualitativo de los resultados, así como también el grado de cumplimiento de los objetivos, y el aprendizaje logrado a lo largo del proyecto cuando este fuera de relevancia. </a:t>
            </a: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r>
              <a:rPr kumimoji="0" lang="es-AR" altLang="es-AR" sz="2000" b="1" i="0" u="none" strike="noStrike" cap="none" normalizeH="0" baseline="0" dirty="0">
                <a:ln>
                  <a:noFill/>
                </a:ln>
                <a:solidFill>
                  <a:srgbClr val="000000"/>
                </a:solidFill>
                <a:effectLst/>
                <a:latin typeface="Calibri" panose="020F0502020204030204" pitchFamily="34" charset="0"/>
              </a:rPr>
              <a:t>Referencias / Bibliografía</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La bibliografía deberá ser una lista numerada, con el número entre corchetes, y la línea conteniendo: Autores, </a:t>
            </a:r>
            <a:r>
              <a:rPr lang="es-AR" altLang="es-AR" sz="2000" i="1" dirty="0">
                <a:solidFill>
                  <a:srgbClr val="000000"/>
                </a:solidFill>
                <a:latin typeface="Calibri" panose="020F0502020204030204" pitchFamily="34" charset="0"/>
              </a:rPr>
              <a:t>Título. </a:t>
            </a:r>
            <a:r>
              <a:rPr lang="es-AR" altLang="es-AR" sz="2000" dirty="0">
                <a:solidFill>
                  <a:srgbClr val="000000"/>
                </a:solidFill>
                <a:latin typeface="Calibri" panose="020F0502020204030204" pitchFamily="34" charset="0"/>
              </a:rPr>
              <a:t>Ciudad de la edición, Editorial, año, otros campos. Ejemplos:</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[1] J. </a:t>
            </a:r>
            <a:r>
              <a:rPr lang="es-AR" altLang="es-AR" sz="2000" dirty="0" err="1">
                <a:solidFill>
                  <a:srgbClr val="000000"/>
                </a:solidFill>
                <a:latin typeface="Calibri" panose="020F0502020204030204" pitchFamily="34" charset="0"/>
              </a:rPr>
              <a:t>Momoh</a:t>
            </a:r>
            <a:r>
              <a:rPr lang="es-AR" altLang="es-AR" sz="2000" dirty="0">
                <a:solidFill>
                  <a:srgbClr val="000000"/>
                </a:solidFill>
                <a:latin typeface="Calibri" panose="020F0502020204030204" pitchFamily="34" charset="0"/>
              </a:rPr>
              <a:t>, </a:t>
            </a:r>
            <a:r>
              <a:rPr lang="es-AR" altLang="es-AR" sz="2000" i="1" dirty="0">
                <a:solidFill>
                  <a:srgbClr val="000000"/>
                </a:solidFill>
                <a:latin typeface="Calibri" panose="020F0502020204030204" pitchFamily="34" charset="0"/>
              </a:rPr>
              <a:t>Smart Grid: Fundamentals of </a:t>
            </a:r>
            <a:r>
              <a:rPr lang="es-AR" altLang="es-AR" sz="2000" i="1" dirty="0" err="1">
                <a:solidFill>
                  <a:srgbClr val="000000"/>
                </a:solidFill>
                <a:latin typeface="Calibri" panose="020F0502020204030204" pitchFamily="34" charset="0"/>
              </a:rPr>
              <a:t>Design</a:t>
            </a:r>
            <a:r>
              <a:rPr lang="es-AR" altLang="es-AR" sz="2000" i="1" dirty="0">
                <a:solidFill>
                  <a:srgbClr val="000000"/>
                </a:solidFill>
                <a:latin typeface="Calibri" panose="020F0502020204030204" pitchFamily="34" charset="0"/>
              </a:rPr>
              <a:t> and </a:t>
            </a:r>
            <a:r>
              <a:rPr lang="es-AR" altLang="es-AR" sz="2000" i="1" dirty="0" err="1">
                <a:solidFill>
                  <a:srgbClr val="000000"/>
                </a:solidFill>
                <a:latin typeface="Calibri" panose="020F0502020204030204" pitchFamily="34" charset="0"/>
              </a:rPr>
              <a:t>Analysis</a:t>
            </a:r>
            <a:r>
              <a:rPr lang="es-AR" altLang="es-AR" sz="2000" dirty="0">
                <a:solidFill>
                  <a:srgbClr val="000000"/>
                </a:solidFill>
                <a:latin typeface="Calibri" panose="020F0502020204030204" pitchFamily="34" charset="0"/>
              </a:rPr>
              <a:t>. NJ, </a:t>
            </a:r>
            <a:r>
              <a:rPr lang="es-AR" altLang="es-AR" sz="2000" dirty="0" err="1">
                <a:solidFill>
                  <a:srgbClr val="000000"/>
                </a:solidFill>
                <a:latin typeface="Calibri" panose="020F0502020204030204" pitchFamily="34" charset="0"/>
              </a:rPr>
              <a:t>Wiley</a:t>
            </a:r>
            <a:r>
              <a:rPr lang="es-AR" altLang="es-AR" sz="2000" dirty="0">
                <a:solidFill>
                  <a:srgbClr val="000000"/>
                </a:solidFill>
                <a:latin typeface="Calibri" panose="020F0502020204030204" pitchFamily="34" charset="0"/>
              </a:rPr>
              <a:t>, 2012.</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[2] </a:t>
            </a:r>
            <a:r>
              <a:rPr lang="en-US" sz="2000" dirty="0"/>
              <a:t>B. Klaus and P. Horn, </a:t>
            </a:r>
            <a:r>
              <a:rPr lang="en-US" sz="2000" i="1" dirty="0"/>
              <a:t>Robot Vision</a:t>
            </a:r>
            <a:r>
              <a:rPr lang="en-US" sz="2000" dirty="0"/>
              <a:t>. Cambridge, MA: MIT Press, 1986. </a:t>
            </a: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[3] </a:t>
            </a:r>
            <a:r>
              <a:rPr lang="en-US" sz="2000" dirty="0"/>
              <a:t>L. Stein, “Random patterns,” in </a:t>
            </a:r>
            <a:r>
              <a:rPr lang="en-US" sz="2000" i="1" dirty="0"/>
              <a:t>Computers and You</a:t>
            </a:r>
            <a:r>
              <a:rPr lang="en-US" sz="2000" dirty="0"/>
              <a:t>, J. S. Brake, Ed. New York: Wiley, 1994, pp. 55-70. </a:t>
            </a: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ct val="0"/>
              </a:spcAft>
            </a:pPr>
            <a:r>
              <a:rPr lang="es-AR" altLang="es-AR" sz="2000" dirty="0">
                <a:solidFill>
                  <a:srgbClr val="000000"/>
                </a:solidFill>
                <a:latin typeface="Calibri" panose="020F0502020204030204" pitchFamily="34" charset="0"/>
              </a:rPr>
              <a:t>Para que sea válida una referencia, esta deberá estar citada en el cuerpo del póster utilizando el mismo llamado de esta sección (el número entre corchetes).</a:t>
            </a:r>
          </a:p>
          <a:p>
            <a:pPr lvl="0" algn="just" defTabSz="914400" eaLnBrk="0" fontAlgn="base" hangingPunct="0">
              <a:spcBef>
                <a:spcPct val="0"/>
              </a:spcBef>
              <a:spcAft>
                <a:spcPct val="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ct val="0"/>
              </a:spcAft>
            </a:pPr>
            <a:r>
              <a:rPr lang="es-AR" altLang="es-AR" sz="2000" b="1" dirty="0">
                <a:solidFill>
                  <a:srgbClr val="000000"/>
                </a:solidFill>
                <a:latin typeface="Calibri" panose="020F0502020204030204" pitchFamily="34" charset="0"/>
              </a:rPr>
              <a:t>Agradecimientos</a:t>
            </a:r>
          </a:p>
          <a:p>
            <a:pPr lvl="0" algn="just" defTabSz="914400" eaLnBrk="0" fontAlgn="base" hangingPunct="0">
              <a:spcBef>
                <a:spcPct val="0"/>
              </a:spcBef>
              <a:spcAft>
                <a:spcPct val="0"/>
              </a:spcAft>
            </a:pPr>
            <a:r>
              <a:rPr lang="es-AR" altLang="es-AR" sz="2000" dirty="0">
                <a:solidFill>
                  <a:srgbClr val="000000"/>
                </a:solidFill>
                <a:latin typeface="Calibri" panose="020F0502020204030204" pitchFamily="34" charset="0"/>
              </a:rPr>
              <a:t>En esta sección se pueden realizar los agradecimientos correspondientes a instituciones, docentes, o cualquiera que haya colaborado con el proyecto y que no sea un autor del mismo.</a:t>
            </a:r>
          </a:p>
          <a:p>
            <a:pPr lvl="0" algn="just" defTabSz="914400" eaLnBrk="0" fontAlgn="base" hangingPunct="0">
              <a:spcBef>
                <a:spcPct val="0"/>
              </a:spcBef>
              <a:spcAft>
                <a:spcPct val="0"/>
              </a:spcAft>
            </a:pPr>
            <a:endParaRPr lang="es-AR" altLang="es-AR" sz="2000" dirty="0">
              <a:solidFill>
                <a:srgbClr val="000000"/>
              </a:solidFill>
              <a:latin typeface="Calibri" panose="020F0502020204030204" pitchFamily="34" charset="0"/>
            </a:endParaRPr>
          </a:p>
          <a:p>
            <a:pPr algn="just" defTabSz="914400" eaLnBrk="0" fontAlgn="base" hangingPunct="0">
              <a:spcBef>
                <a:spcPct val="0"/>
              </a:spcBef>
              <a:spcAft>
                <a:spcPct val="0"/>
              </a:spcAft>
            </a:pPr>
            <a:r>
              <a:rPr lang="es-AR" altLang="es-AR" sz="2000" dirty="0">
                <a:solidFill>
                  <a:srgbClr val="000000"/>
                </a:solidFill>
                <a:latin typeface="Calibri" panose="020F0502020204030204" pitchFamily="34" charset="0"/>
              </a:rPr>
              <a:t>Otros consejos para el armado del poster. </a:t>
            </a:r>
          </a:p>
          <a:p>
            <a:pPr algn="just" defTabSz="914400" eaLnBrk="0" fontAlgn="base" hangingPunct="0">
              <a:spcBef>
                <a:spcPct val="0"/>
              </a:spcBef>
              <a:spcAft>
                <a:spcPct val="0"/>
              </a:spcAft>
            </a:pPr>
            <a:r>
              <a:rPr lang="es-AR" sz="2000" dirty="0">
                <a:solidFill>
                  <a:srgbClr val="000000"/>
                </a:solidFill>
                <a:latin typeface="Calibri" panose="020F0502020204030204" pitchFamily="34" charset="0"/>
              </a:rPr>
              <a:t>Evitar mucho texto.  Idealmente debería haber un 20% de texto, 40% de figuras, 40% de espacio. </a:t>
            </a:r>
          </a:p>
          <a:p>
            <a:pPr algn="just" defTabSz="914400" eaLnBrk="0" fontAlgn="base" hangingPunct="0">
              <a:spcBef>
                <a:spcPct val="0"/>
              </a:spcBef>
              <a:spcAft>
                <a:spcPct val="0"/>
              </a:spcAft>
            </a:pPr>
            <a:r>
              <a:rPr lang="es-AR" sz="2000" dirty="0">
                <a:solidFill>
                  <a:srgbClr val="000000"/>
                </a:solidFill>
                <a:latin typeface="Calibri" panose="020F0502020204030204" pitchFamily="34" charset="0"/>
              </a:rPr>
              <a:t>El texto y las figuras deberán ser legibles desde no menos de 1.5m. </a:t>
            </a:r>
          </a:p>
          <a:p>
            <a:pPr algn="just" defTabSz="914400" eaLnBrk="0" fontAlgn="base" hangingPunct="0">
              <a:spcBef>
                <a:spcPct val="0"/>
              </a:spcBef>
              <a:spcAft>
                <a:spcPct val="0"/>
              </a:spcAft>
            </a:pPr>
            <a:r>
              <a:rPr lang="es-AR" sz="2000" dirty="0">
                <a:solidFill>
                  <a:srgbClr val="000000"/>
                </a:solidFill>
                <a:latin typeface="Calibri" panose="020F0502020204030204" pitchFamily="34" charset="0"/>
              </a:rPr>
              <a:t>Nunca usar TODAS MAYÚSCULAS. Puede hacerlo difícil de leer. </a:t>
            </a:r>
          </a:p>
          <a:p>
            <a:pPr algn="just" defTabSz="914400" eaLnBrk="0" fontAlgn="base" hangingPunct="0">
              <a:spcBef>
                <a:spcPct val="0"/>
              </a:spcBef>
              <a:spcAft>
                <a:spcPct val="0"/>
              </a:spcAft>
            </a:pPr>
            <a:r>
              <a:rPr lang="es-AR" sz="2000" dirty="0">
                <a:solidFill>
                  <a:srgbClr val="000000"/>
                </a:solidFill>
                <a:latin typeface="Calibri" panose="020F0502020204030204" pitchFamily="34" charset="0"/>
              </a:rPr>
              <a:t>Se puede usar </a:t>
            </a:r>
            <a:r>
              <a:rPr lang="es-AR" sz="2000" b="1" dirty="0">
                <a:solidFill>
                  <a:srgbClr val="000000"/>
                </a:solidFill>
                <a:latin typeface="Calibri" panose="020F0502020204030204" pitchFamily="34" charset="0"/>
              </a:rPr>
              <a:t>negrita</a:t>
            </a:r>
            <a:r>
              <a:rPr lang="es-AR" sz="2000" dirty="0">
                <a:solidFill>
                  <a:srgbClr val="000000"/>
                </a:solidFill>
                <a:latin typeface="Calibri" panose="020F0502020204030204" pitchFamily="34" charset="0"/>
              </a:rPr>
              <a:t> o </a:t>
            </a:r>
            <a:r>
              <a:rPr lang="es-AR" sz="2000" i="1" dirty="0">
                <a:solidFill>
                  <a:srgbClr val="000000"/>
                </a:solidFill>
                <a:latin typeface="Calibri" panose="020F0502020204030204" pitchFamily="34" charset="0"/>
              </a:rPr>
              <a:t>itálica</a:t>
            </a:r>
            <a:r>
              <a:rPr lang="es-AR" sz="2000" dirty="0">
                <a:solidFill>
                  <a:srgbClr val="000000"/>
                </a:solidFill>
                <a:latin typeface="Calibri" panose="020F0502020204030204" pitchFamily="34" charset="0"/>
              </a:rPr>
              <a:t> para énfasis. </a:t>
            </a:r>
          </a:p>
          <a:p>
            <a:pPr lvl="0" algn="just" defTabSz="914400" eaLnBrk="0" fontAlgn="base" hangingPunct="0">
              <a:spcBef>
                <a:spcPct val="0"/>
              </a:spcBef>
              <a:spcAft>
                <a:spcPct val="0"/>
              </a:spcAft>
            </a:pPr>
            <a:endParaRPr lang="es-AR" altLang="es-AR" dirty="0">
              <a:solidFill>
                <a:srgbClr val="000000"/>
              </a:solidFill>
              <a:latin typeface="Calibri" panose="020F0502020204030204" pitchFamily="34" charset="0"/>
            </a:endParaRPr>
          </a:p>
          <a:p>
            <a:pPr lvl="0" algn="just" defTabSz="914400" eaLnBrk="0" fontAlgn="base" hangingPunct="0">
              <a:spcBef>
                <a:spcPct val="0"/>
              </a:spcBef>
              <a:spcAft>
                <a:spcPct val="0"/>
              </a:spcAft>
            </a:pPr>
            <a:r>
              <a:rPr lang="es-AR" altLang="es-AR" dirty="0">
                <a:solidFill>
                  <a:srgbClr val="000000"/>
                </a:solidFill>
                <a:latin typeface="Calibri" panose="020F0502020204030204" pitchFamily="34" charset="0"/>
              </a:rPr>
              <a:t>Bla </a:t>
            </a:r>
            <a:r>
              <a:rPr lang="es-AR" altLang="es-AR" dirty="0" err="1">
                <a:solidFill>
                  <a:srgbClr val="000000"/>
                </a:solidFill>
                <a:latin typeface="Calibri" panose="020F0502020204030204" pitchFamily="34" charset="0"/>
              </a:rPr>
              <a:t>bla</a:t>
            </a:r>
            <a:r>
              <a:rPr lang="es-AR" altLang="es-AR" dirty="0">
                <a:solidFill>
                  <a:srgbClr val="000000"/>
                </a:solidFill>
                <a:latin typeface="Calibri" panose="020F0502020204030204" pitchFamily="34" charset="0"/>
              </a:rPr>
              <a:t> </a:t>
            </a:r>
            <a:r>
              <a:rPr lang="es-AR" altLang="es-AR" dirty="0" err="1">
                <a:solidFill>
                  <a:srgbClr val="000000"/>
                </a:solidFill>
                <a:latin typeface="Calibri" panose="020F0502020204030204" pitchFamily="34" charset="0"/>
              </a:rPr>
              <a:t>bla</a:t>
            </a:r>
            <a:endParaRPr lang="es-AR" altLang="es-AR" dirty="0">
              <a:solidFill>
                <a:srgbClr val="000000"/>
              </a:solidFill>
              <a:latin typeface="Calibri" panose="020F0502020204030204" pitchFamily="34" charset="0"/>
            </a:endParaRPr>
          </a:p>
          <a:p>
            <a:pPr lvl="0" algn="just" defTabSz="914400" eaLnBrk="0" fontAlgn="base" hangingPunct="0">
              <a:spcBef>
                <a:spcPct val="0"/>
              </a:spcBef>
              <a:spcAft>
                <a:spcPct val="0"/>
              </a:spcAft>
            </a:pPr>
            <a:endParaRPr lang="es-AR" altLang="es-AR" dirty="0">
              <a:solidFill>
                <a:srgbClr val="000000"/>
              </a:solidFill>
              <a:latin typeface="Calibri" panose="020F0502020204030204" pitchFamily="34" charset="0"/>
            </a:endParaRPr>
          </a:p>
          <a:p>
            <a:pPr algn="just" defTabSz="914400" eaLnBrk="0" fontAlgn="base" hangingPunct="0">
              <a:spcBef>
                <a:spcPct val="0"/>
              </a:spcBef>
              <a:spcAft>
                <a:spcPct val="0"/>
              </a:spcAft>
            </a:pPr>
            <a:r>
              <a:rPr lang="es-AR" altLang="es-AR" dirty="0">
                <a:solidFill>
                  <a:srgbClr val="000000"/>
                </a:solidFill>
                <a:latin typeface="Calibri" panose="020F0502020204030204" pitchFamily="34" charset="0"/>
              </a:rPr>
              <a:t>Bla </a:t>
            </a:r>
            <a:r>
              <a:rPr lang="es-AR" altLang="es-AR" dirty="0" err="1">
                <a:solidFill>
                  <a:srgbClr val="000000"/>
                </a:solidFill>
                <a:latin typeface="Calibri" panose="020F0502020204030204" pitchFamily="34" charset="0"/>
              </a:rPr>
              <a:t>bla</a:t>
            </a:r>
            <a:r>
              <a:rPr lang="es-AR" altLang="es-AR" dirty="0">
                <a:solidFill>
                  <a:srgbClr val="000000"/>
                </a:solidFill>
                <a:latin typeface="Calibri" panose="020F0502020204030204" pitchFamily="34" charset="0"/>
              </a:rPr>
              <a:t> </a:t>
            </a:r>
            <a:r>
              <a:rPr lang="es-AR" altLang="es-AR" dirty="0" err="1">
                <a:solidFill>
                  <a:srgbClr val="000000"/>
                </a:solidFill>
                <a:latin typeface="Calibri" panose="020F0502020204030204" pitchFamily="34" charset="0"/>
              </a:rPr>
              <a:t>bla</a:t>
            </a:r>
            <a:endParaRPr lang="es-AR" altLang="es-AR" dirty="0">
              <a:solidFill>
                <a:srgbClr val="000000"/>
              </a:solidFill>
              <a:latin typeface="Calibri" panose="020F0502020204030204" pitchFamily="34" charset="0"/>
            </a:endParaRPr>
          </a:p>
          <a:p>
            <a:pPr lvl="0" algn="just" defTabSz="914400" eaLnBrk="0" fontAlgn="base" hangingPunct="0">
              <a:spcBef>
                <a:spcPct val="0"/>
              </a:spcBef>
              <a:spcAft>
                <a:spcPct val="0"/>
              </a:spcAft>
            </a:pPr>
            <a:endParaRPr lang="es-AR" altLang="es-AR" dirty="0">
              <a:solidFill>
                <a:srgbClr val="000000"/>
              </a:solidFill>
              <a:latin typeface="Calibri" panose="020F0502020204030204" pitchFamily="34" charset="0"/>
            </a:endParaRPr>
          </a:p>
          <a:p>
            <a:pPr lvl="0" algn="just" defTabSz="914400" eaLnBrk="0" fontAlgn="base" hangingPunct="0">
              <a:spcBef>
                <a:spcPct val="0"/>
              </a:spcBef>
              <a:spcAft>
                <a:spcPct val="0"/>
              </a:spcAft>
            </a:pPr>
            <a:endParaRPr lang="es-AR" altLang="es-AR" dirty="0">
              <a:solidFill>
                <a:srgbClr val="000000"/>
              </a:solidFill>
              <a:latin typeface="Calibri" panose="020F0502020204030204" pitchFamily="34" charset="0"/>
            </a:endParaRPr>
          </a:p>
          <a:p>
            <a:pPr algn="just" defTabSz="914400" eaLnBrk="0" fontAlgn="base" hangingPunct="0">
              <a:spcBef>
                <a:spcPct val="0"/>
              </a:spcBef>
              <a:spcAft>
                <a:spcPct val="0"/>
              </a:spcAft>
            </a:pPr>
            <a:r>
              <a:rPr lang="es-AR" altLang="es-AR" dirty="0">
                <a:solidFill>
                  <a:srgbClr val="000000"/>
                </a:solidFill>
                <a:latin typeface="Calibri" panose="020F0502020204030204" pitchFamily="34" charset="0"/>
              </a:rPr>
              <a:t>Bla </a:t>
            </a:r>
            <a:r>
              <a:rPr lang="es-AR" altLang="es-AR" dirty="0" err="1">
                <a:solidFill>
                  <a:srgbClr val="000000"/>
                </a:solidFill>
                <a:latin typeface="Calibri" panose="020F0502020204030204" pitchFamily="34" charset="0"/>
              </a:rPr>
              <a:t>bla</a:t>
            </a:r>
            <a:r>
              <a:rPr lang="es-AR" altLang="es-AR" dirty="0">
                <a:solidFill>
                  <a:srgbClr val="000000"/>
                </a:solidFill>
                <a:latin typeface="Calibri" panose="020F0502020204030204" pitchFamily="34" charset="0"/>
              </a:rPr>
              <a:t> </a:t>
            </a:r>
            <a:r>
              <a:rPr lang="es-AR" altLang="es-AR" dirty="0" err="1">
                <a:solidFill>
                  <a:srgbClr val="000000"/>
                </a:solidFill>
                <a:latin typeface="Calibri" panose="020F0502020204030204" pitchFamily="34" charset="0"/>
              </a:rPr>
              <a:t>bla</a:t>
            </a:r>
            <a:endParaRPr lang="es-AR" altLang="es-AR" dirty="0">
              <a:solidFill>
                <a:srgbClr val="000000"/>
              </a:solidFill>
              <a:latin typeface="Calibri" panose="020F0502020204030204" pitchFamily="34" charset="0"/>
            </a:endParaRPr>
          </a:p>
          <a:p>
            <a:pPr lvl="0" algn="just" defTabSz="914400" eaLnBrk="0" fontAlgn="base" hangingPunct="0">
              <a:spcBef>
                <a:spcPct val="0"/>
              </a:spcBef>
              <a:spcAft>
                <a:spcPct val="0"/>
              </a:spcAft>
            </a:pPr>
            <a:endParaRPr lang="es-AR" altLang="es-AR" dirty="0">
              <a:solidFill>
                <a:srgbClr val="000000"/>
              </a:solidFill>
              <a:latin typeface="Calibri" panose="020F0502020204030204" pitchFamily="34" charset="0"/>
            </a:endParaRPr>
          </a:p>
          <a:p>
            <a:pPr lvl="0" algn="just" defTabSz="914400" eaLnBrk="0" fontAlgn="base" hangingPunct="0">
              <a:spcBef>
                <a:spcPct val="0"/>
              </a:spcBef>
              <a:spcAft>
                <a:spcPct val="0"/>
              </a:spcAft>
            </a:pPr>
            <a:endParaRPr lang="es-AR" altLang="es-AR" dirty="0">
              <a:solidFill>
                <a:srgbClr val="000000"/>
              </a:solidFill>
              <a:latin typeface="Calibri" panose="020F0502020204030204" pitchFamily="34" charset="0"/>
            </a:endParaRPr>
          </a:p>
          <a:p>
            <a:pPr algn="just" defTabSz="914400" eaLnBrk="0" fontAlgn="base" hangingPunct="0">
              <a:spcBef>
                <a:spcPct val="0"/>
              </a:spcBef>
              <a:spcAft>
                <a:spcPct val="0"/>
              </a:spcAft>
            </a:pPr>
            <a:r>
              <a:rPr lang="es-AR" altLang="es-AR" dirty="0">
                <a:solidFill>
                  <a:srgbClr val="000000"/>
                </a:solidFill>
                <a:latin typeface="Calibri" panose="020F0502020204030204" pitchFamily="34" charset="0"/>
              </a:rPr>
              <a:t>Bla </a:t>
            </a:r>
            <a:r>
              <a:rPr lang="es-AR" altLang="es-AR" dirty="0" err="1">
                <a:solidFill>
                  <a:srgbClr val="000000"/>
                </a:solidFill>
                <a:latin typeface="Calibri" panose="020F0502020204030204" pitchFamily="34" charset="0"/>
              </a:rPr>
              <a:t>bla</a:t>
            </a:r>
            <a:r>
              <a:rPr lang="es-AR" altLang="es-AR" dirty="0">
                <a:solidFill>
                  <a:srgbClr val="000000"/>
                </a:solidFill>
                <a:latin typeface="Calibri" panose="020F0502020204030204" pitchFamily="34" charset="0"/>
              </a:rPr>
              <a:t> </a:t>
            </a:r>
            <a:r>
              <a:rPr lang="es-AR" altLang="es-AR" dirty="0" err="1">
                <a:solidFill>
                  <a:srgbClr val="000000"/>
                </a:solidFill>
                <a:latin typeface="Calibri" panose="020F0502020204030204" pitchFamily="34" charset="0"/>
              </a:rPr>
              <a:t>bla</a:t>
            </a:r>
            <a:endParaRPr lang="es-AR" altLang="es-AR" dirty="0">
              <a:solidFill>
                <a:srgbClr val="000000"/>
              </a:solidFill>
              <a:latin typeface="Calibri" panose="020F0502020204030204" pitchFamily="34" charset="0"/>
            </a:endParaRPr>
          </a:p>
          <a:p>
            <a:pPr lvl="0" algn="just" defTabSz="914400" eaLnBrk="0" fontAlgn="base" hangingPunct="0">
              <a:spcBef>
                <a:spcPct val="0"/>
              </a:spcBef>
              <a:spcAft>
                <a:spcPct val="0"/>
              </a:spcAft>
            </a:pPr>
            <a:endParaRPr lang="es-AR" altLang="es-AR" dirty="0">
              <a:solidFill>
                <a:srgbClr val="000000"/>
              </a:solidFill>
              <a:latin typeface="Calibri" panose="020F0502020204030204" pitchFamily="34" charset="0"/>
            </a:endParaRPr>
          </a:p>
          <a:p>
            <a:pPr lvl="0" algn="just" defTabSz="914400" eaLnBrk="0" fontAlgn="base" hangingPunct="0">
              <a:spcBef>
                <a:spcPct val="0"/>
              </a:spcBef>
              <a:spcAft>
                <a:spcPct val="0"/>
              </a:spcAft>
            </a:pPr>
            <a:endParaRPr lang="es-AR" altLang="es-AR" dirty="0">
              <a:solidFill>
                <a:srgbClr val="000000"/>
              </a:solidFill>
              <a:latin typeface="Calibri" panose="020F0502020204030204" pitchFamily="34" charset="0"/>
            </a:endParaRPr>
          </a:p>
          <a:p>
            <a:pPr algn="just" defTabSz="914400" eaLnBrk="0" fontAlgn="base" hangingPunct="0">
              <a:spcBef>
                <a:spcPct val="0"/>
              </a:spcBef>
              <a:spcAft>
                <a:spcPct val="0"/>
              </a:spcAft>
            </a:pPr>
            <a:r>
              <a:rPr lang="es-AR" altLang="es-AR" dirty="0">
                <a:solidFill>
                  <a:srgbClr val="000000"/>
                </a:solidFill>
                <a:latin typeface="Calibri" panose="020F0502020204030204" pitchFamily="34" charset="0"/>
              </a:rPr>
              <a:t>Bla </a:t>
            </a:r>
            <a:r>
              <a:rPr lang="es-AR" altLang="es-AR" dirty="0" err="1">
                <a:solidFill>
                  <a:srgbClr val="000000"/>
                </a:solidFill>
                <a:latin typeface="Calibri" panose="020F0502020204030204" pitchFamily="34" charset="0"/>
              </a:rPr>
              <a:t>bla</a:t>
            </a:r>
            <a:r>
              <a:rPr lang="es-AR" altLang="es-AR" dirty="0">
                <a:solidFill>
                  <a:srgbClr val="000000"/>
                </a:solidFill>
                <a:latin typeface="Calibri" panose="020F0502020204030204" pitchFamily="34" charset="0"/>
              </a:rPr>
              <a:t> </a:t>
            </a:r>
            <a:r>
              <a:rPr lang="es-AR" altLang="es-AR" dirty="0" err="1">
                <a:solidFill>
                  <a:srgbClr val="000000"/>
                </a:solidFill>
                <a:latin typeface="Calibri" panose="020F0502020204030204" pitchFamily="34" charset="0"/>
              </a:rPr>
              <a:t>bla</a:t>
            </a:r>
            <a:endParaRPr lang="es-AR" altLang="es-AR" dirty="0">
              <a:solidFill>
                <a:srgbClr val="000000"/>
              </a:solidFill>
              <a:latin typeface="Calibri" panose="020F0502020204030204" pitchFamily="34" charset="0"/>
            </a:endParaRPr>
          </a:p>
          <a:p>
            <a:pPr lvl="0" algn="just" defTabSz="914400" eaLnBrk="0" fontAlgn="base" hangingPunct="0">
              <a:spcBef>
                <a:spcPct val="0"/>
              </a:spcBef>
              <a:spcAft>
                <a:spcPct val="0"/>
              </a:spcAft>
            </a:pPr>
            <a:endParaRPr lang="es-AR" altLang="es-AR" dirty="0">
              <a:solidFill>
                <a:srgbClr val="000000"/>
              </a:solidFill>
              <a:latin typeface="Calibri" panose="020F0502020204030204" pitchFamily="34" charset="0"/>
            </a:endParaRPr>
          </a:p>
          <a:p>
            <a:pPr lvl="0" algn="just" defTabSz="914400" eaLnBrk="0" fontAlgn="base" hangingPunct="0">
              <a:spcBef>
                <a:spcPct val="0"/>
              </a:spcBef>
              <a:spcAft>
                <a:spcPct val="0"/>
              </a:spcAft>
            </a:pPr>
            <a:endParaRPr lang="es-AR" altLang="es-AR" dirty="0">
              <a:solidFill>
                <a:srgbClr val="000000"/>
              </a:solidFill>
              <a:latin typeface="Calibri" panose="020F0502020204030204" pitchFamily="34" charset="0"/>
            </a:endParaRPr>
          </a:p>
          <a:p>
            <a:pPr algn="just" defTabSz="914400" eaLnBrk="0" fontAlgn="base" hangingPunct="0">
              <a:spcBef>
                <a:spcPct val="0"/>
              </a:spcBef>
              <a:spcAft>
                <a:spcPct val="0"/>
              </a:spcAft>
            </a:pPr>
            <a:r>
              <a:rPr lang="es-AR" altLang="es-AR" dirty="0">
                <a:solidFill>
                  <a:srgbClr val="000000"/>
                </a:solidFill>
                <a:latin typeface="Calibri" panose="020F0502020204030204" pitchFamily="34" charset="0"/>
              </a:rPr>
              <a:t>Bla </a:t>
            </a:r>
            <a:r>
              <a:rPr lang="es-AR" altLang="es-AR" dirty="0" err="1">
                <a:solidFill>
                  <a:srgbClr val="000000"/>
                </a:solidFill>
                <a:latin typeface="Calibri" panose="020F0502020204030204" pitchFamily="34" charset="0"/>
              </a:rPr>
              <a:t>bla</a:t>
            </a:r>
            <a:r>
              <a:rPr lang="es-AR" altLang="es-AR" dirty="0">
                <a:solidFill>
                  <a:srgbClr val="000000"/>
                </a:solidFill>
                <a:latin typeface="Calibri" panose="020F0502020204030204" pitchFamily="34" charset="0"/>
              </a:rPr>
              <a:t> </a:t>
            </a:r>
            <a:r>
              <a:rPr lang="es-AR" altLang="es-AR" dirty="0" err="1">
                <a:solidFill>
                  <a:srgbClr val="000000"/>
                </a:solidFill>
                <a:latin typeface="Calibri" panose="020F0502020204030204" pitchFamily="34" charset="0"/>
              </a:rPr>
              <a:t>bla</a:t>
            </a:r>
            <a:endParaRPr lang="es-AR" altLang="es-AR" dirty="0">
              <a:solidFill>
                <a:srgbClr val="000000"/>
              </a:solidFill>
              <a:latin typeface="Calibri" panose="020F0502020204030204" pitchFamily="34" charset="0"/>
            </a:endParaRPr>
          </a:p>
          <a:p>
            <a:pPr lvl="0" algn="just" defTabSz="914400" eaLnBrk="0" fontAlgn="base" hangingPunct="0">
              <a:spcBef>
                <a:spcPct val="0"/>
              </a:spcBef>
              <a:spcAft>
                <a:spcPct val="0"/>
              </a:spcAft>
            </a:pPr>
            <a:endParaRPr lang="es-AR" altLang="es-AR" dirty="0">
              <a:solidFill>
                <a:srgbClr val="000000"/>
              </a:solidFill>
              <a:latin typeface="Calibri" panose="020F0502020204030204" pitchFamily="34" charset="0"/>
            </a:endParaRPr>
          </a:p>
          <a:p>
            <a:pPr lvl="0" algn="just" defTabSz="914400" eaLnBrk="0" fontAlgn="base" hangingPunct="0">
              <a:spcBef>
                <a:spcPct val="0"/>
              </a:spcBef>
              <a:spcAft>
                <a:spcPct val="0"/>
              </a:spcAft>
            </a:pPr>
            <a:endParaRPr lang="es-AR" altLang="es-AR" dirty="0">
              <a:solidFill>
                <a:srgbClr val="000000"/>
              </a:solidFill>
              <a:latin typeface="Calibri" panose="020F0502020204030204" pitchFamily="34" charset="0"/>
            </a:endParaRPr>
          </a:p>
          <a:p>
            <a:pPr algn="just" defTabSz="914400" eaLnBrk="0" fontAlgn="base" hangingPunct="0">
              <a:spcBef>
                <a:spcPct val="0"/>
              </a:spcBef>
              <a:spcAft>
                <a:spcPct val="0"/>
              </a:spcAft>
            </a:pPr>
            <a:r>
              <a:rPr lang="es-AR" altLang="es-AR" dirty="0">
                <a:solidFill>
                  <a:srgbClr val="000000"/>
                </a:solidFill>
                <a:latin typeface="Calibri" panose="020F0502020204030204" pitchFamily="34" charset="0"/>
              </a:rPr>
              <a:t>Bla </a:t>
            </a:r>
            <a:r>
              <a:rPr lang="es-AR" altLang="es-AR" dirty="0" err="1">
                <a:solidFill>
                  <a:srgbClr val="000000"/>
                </a:solidFill>
                <a:latin typeface="Calibri" panose="020F0502020204030204" pitchFamily="34" charset="0"/>
              </a:rPr>
              <a:t>bla</a:t>
            </a:r>
            <a:r>
              <a:rPr lang="es-AR" altLang="es-AR" dirty="0">
                <a:solidFill>
                  <a:srgbClr val="000000"/>
                </a:solidFill>
                <a:latin typeface="Calibri" panose="020F0502020204030204" pitchFamily="34" charset="0"/>
              </a:rPr>
              <a:t> </a:t>
            </a:r>
            <a:r>
              <a:rPr lang="es-AR" altLang="es-AR" dirty="0" err="1">
                <a:solidFill>
                  <a:srgbClr val="000000"/>
                </a:solidFill>
                <a:latin typeface="Calibri" panose="020F0502020204030204" pitchFamily="34" charset="0"/>
              </a:rPr>
              <a:t>bla</a:t>
            </a:r>
            <a:endParaRPr lang="es-AR" altLang="es-AR" dirty="0">
              <a:solidFill>
                <a:srgbClr val="000000"/>
              </a:solidFill>
              <a:latin typeface="Calibri" panose="020F0502020204030204" pitchFamily="34" charset="0"/>
            </a:endParaRPr>
          </a:p>
          <a:p>
            <a:pPr lvl="0" algn="just" defTabSz="914400" eaLnBrk="0" fontAlgn="base" hangingPunct="0">
              <a:spcBef>
                <a:spcPct val="0"/>
              </a:spcBef>
              <a:spcAft>
                <a:spcPct val="0"/>
              </a:spcAft>
            </a:pPr>
            <a:endParaRPr lang="es-AR" altLang="es-AR" dirty="0">
              <a:solidFill>
                <a:srgbClr val="000000"/>
              </a:solidFill>
              <a:latin typeface="Calibri" panose="020F0502020204030204" pitchFamily="34" charset="0"/>
            </a:endParaRPr>
          </a:p>
          <a:p>
            <a:pPr lvl="0" algn="just" defTabSz="914400" eaLnBrk="0" fontAlgn="base" hangingPunct="0">
              <a:spcBef>
                <a:spcPct val="0"/>
              </a:spcBef>
              <a:spcAft>
                <a:spcPct val="0"/>
              </a:spcAft>
            </a:pPr>
            <a:r>
              <a:rPr lang="es-AR" altLang="es-AR" dirty="0">
                <a:solidFill>
                  <a:srgbClr val="000000"/>
                </a:solidFill>
                <a:latin typeface="Calibri" panose="020F0502020204030204" pitchFamily="34" charset="0"/>
              </a:rPr>
              <a:t>Las dos columnas deben terminar alineadas.</a:t>
            </a:r>
          </a:p>
        </p:txBody>
      </p:sp>
      <p:pic>
        <p:nvPicPr>
          <p:cNvPr id="1032" name="Picture 8" descr="curvas_genericas_voltaje_corriente_celula_solar"/>
          <p:cNvPicPr>
            <a:picLocks noChangeAspect="1" noChangeArrowheads="1"/>
          </p:cNvPicPr>
          <p:nvPr/>
        </p:nvPicPr>
        <p:blipFill>
          <a:blip r:embed="rId3">
            <a:extLst>
              <a:ext uri="{28A0092B-C50C-407E-A947-70E740481C1C}">
                <a14:useLocalDpi xmlns:a14="http://schemas.microsoft.com/office/drawing/2010/main" val="0"/>
              </a:ext>
            </a:extLst>
          </a:blip>
          <a:srcRect b="14018"/>
          <a:stretch>
            <a:fillRect/>
          </a:stretch>
        </p:blipFill>
        <p:spPr bwMode="auto">
          <a:xfrm>
            <a:off x="12520613" y="7078322"/>
            <a:ext cx="6034088" cy="342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3810792967"/>
              </p:ext>
            </p:extLst>
          </p:nvPr>
        </p:nvGraphicFramePr>
        <p:xfrm>
          <a:off x="2165010" y="15784508"/>
          <a:ext cx="6568960" cy="6176899"/>
        </p:xfrm>
        <a:graphic>
          <a:graphicData uri="http://schemas.openxmlformats.org/drawingml/2006/table">
            <a:tbl>
              <a:tblPr/>
              <a:tblGrid>
                <a:gridCol w="344424">
                  <a:extLst>
                    <a:ext uri="{9D8B030D-6E8A-4147-A177-3AD203B41FA5}">
                      <a16:colId xmlns="" xmlns:a16="http://schemas.microsoft.com/office/drawing/2014/main" val="38216554"/>
                    </a:ext>
                  </a:extLst>
                </a:gridCol>
                <a:gridCol w="794552">
                  <a:extLst>
                    <a:ext uri="{9D8B030D-6E8A-4147-A177-3AD203B41FA5}">
                      <a16:colId xmlns="" xmlns:a16="http://schemas.microsoft.com/office/drawing/2014/main" val="464797428"/>
                    </a:ext>
                  </a:extLst>
                </a:gridCol>
                <a:gridCol w="892316">
                  <a:extLst>
                    <a:ext uri="{9D8B030D-6E8A-4147-A177-3AD203B41FA5}">
                      <a16:colId xmlns="" xmlns:a16="http://schemas.microsoft.com/office/drawing/2014/main" val="2350088466"/>
                    </a:ext>
                  </a:extLst>
                </a:gridCol>
                <a:gridCol w="2268834">
                  <a:extLst>
                    <a:ext uri="{9D8B030D-6E8A-4147-A177-3AD203B41FA5}">
                      <a16:colId xmlns="" xmlns:a16="http://schemas.microsoft.com/office/drawing/2014/main" val="999290937"/>
                    </a:ext>
                  </a:extLst>
                </a:gridCol>
                <a:gridCol w="2268834">
                  <a:extLst>
                    <a:ext uri="{9D8B030D-6E8A-4147-A177-3AD203B41FA5}">
                      <a16:colId xmlns="" xmlns:a16="http://schemas.microsoft.com/office/drawing/2014/main" val="219482203"/>
                    </a:ext>
                  </a:extLst>
                </a:gridCol>
              </a:tblGrid>
              <a:tr h="333642">
                <a:tc gridSpan="2">
                  <a:txBody>
                    <a:bodyPr/>
                    <a:lstStyle/>
                    <a:p>
                      <a:pPr marR="0" indent="0" algn="ctr" rtl="0">
                        <a:lnSpc>
                          <a:spcPct val="119000"/>
                        </a:lnSpc>
                        <a:spcBef>
                          <a:spcPts val="0"/>
                        </a:spcBef>
                        <a:spcAft>
                          <a:spcPts val="600"/>
                        </a:spcAft>
                      </a:pPr>
                      <a:r>
                        <a:rPr lang="es-AR" sz="1600" b="1" kern="1400" dirty="0">
                          <a:ln>
                            <a:noFill/>
                          </a:ln>
                          <a:solidFill>
                            <a:srgbClr val="000000"/>
                          </a:solidFill>
                          <a:effectLst/>
                          <a:latin typeface="Calibri" panose="020F0502020204030204" pitchFamily="34" charset="0"/>
                        </a:rPr>
                        <a:t>Prefijo</a:t>
                      </a:r>
                      <a:endParaRPr lang="es-AR" sz="1600" kern="1400" dirty="0">
                        <a:ln>
                          <a:noFill/>
                        </a:ln>
                        <a:solidFill>
                          <a:srgbClr val="000000"/>
                        </a:solidFill>
                        <a:effectLst/>
                        <a:latin typeface="Calibri" panose="020F0502020204030204" pitchFamily="34" charset="0"/>
                      </a:endParaRPr>
                    </a:p>
                  </a:txBody>
                  <a:tcPr marL="36576" marR="36576" marT="36576" marB="36576" anchor="ctr">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hMerge="1">
                  <a:txBody>
                    <a:bodyPr/>
                    <a:lstStyle/>
                    <a:p>
                      <a:endParaRPr lang="es-AR"/>
                    </a:p>
                  </a:txBody>
                  <a:tcPr/>
                </a:tc>
                <a:tc>
                  <a:txBody>
                    <a:bodyPr/>
                    <a:lstStyle/>
                    <a:p>
                      <a:pPr marR="0" indent="0" algn="ctr" rtl="0">
                        <a:lnSpc>
                          <a:spcPct val="119000"/>
                        </a:lnSpc>
                        <a:spcBef>
                          <a:spcPts val="0"/>
                        </a:spcBef>
                        <a:spcAft>
                          <a:spcPts val="600"/>
                        </a:spcAft>
                      </a:pPr>
                      <a:r>
                        <a:rPr lang="es-AR" sz="1600" b="1" kern="1400" dirty="0">
                          <a:ln>
                            <a:noFill/>
                          </a:ln>
                          <a:solidFill>
                            <a:srgbClr val="000000"/>
                          </a:solidFill>
                          <a:effectLst/>
                          <a:latin typeface="Calibri" panose="020F0502020204030204" pitchFamily="34" charset="0"/>
                        </a:rPr>
                        <a:t>Símbolo</a:t>
                      </a:r>
                      <a:endParaRPr lang="es-AR" sz="1600" kern="1400" dirty="0">
                        <a:ln>
                          <a:noFill/>
                        </a:ln>
                        <a:solidFill>
                          <a:srgbClr val="000000"/>
                        </a:solidFill>
                        <a:effectLst/>
                        <a:latin typeface="Calibri" panose="020F0502020204030204" pitchFamily="34" charset="0"/>
                      </a:endParaRPr>
                    </a:p>
                  </a:txBody>
                  <a:tcPr marL="36576" marR="36576" marT="36576" marB="36576" anchor="ctr">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ctr" rtl="0">
                        <a:lnSpc>
                          <a:spcPct val="119000"/>
                        </a:lnSpc>
                        <a:spcBef>
                          <a:spcPts val="0"/>
                        </a:spcBef>
                        <a:spcAft>
                          <a:spcPts val="600"/>
                        </a:spcAft>
                      </a:pPr>
                      <a:r>
                        <a:rPr lang="es-AR" sz="1600" b="1" kern="1400" dirty="0">
                          <a:ln>
                            <a:noFill/>
                          </a:ln>
                          <a:solidFill>
                            <a:srgbClr val="000000"/>
                          </a:solidFill>
                          <a:effectLst/>
                          <a:latin typeface="Calibri" panose="020F0502020204030204" pitchFamily="34" charset="0"/>
                        </a:rPr>
                        <a:t>Factor</a:t>
                      </a:r>
                      <a:endParaRPr lang="es-AR" sz="1600" kern="1400" dirty="0">
                        <a:ln>
                          <a:noFill/>
                        </a:ln>
                        <a:solidFill>
                          <a:srgbClr val="000000"/>
                        </a:solidFill>
                        <a:effectLst/>
                        <a:latin typeface="Calibri" panose="020F0502020204030204" pitchFamily="34" charset="0"/>
                      </a:endParaRPr>
                    </a:p>
                  </a:txBody>
                  <a:tcPr marL="36576" marR="36576" marT="36576" marB="36576" anchor="ctr">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ctr" rtl="0">
                        <a:lnSpc>
                          <a:spcPct val="119000"/>
                        </a:lnSpc>
                        <a:spcBef>
                          <a:spcPts val="0"/>
                        </a:spcBef>
                        <a:spcAft>
                          <a:spcPts val="600"/>
                        </a:spcAft>
                      </a:pPr>
                      <a:r>
                        <a:rPr lang="es-AR" sz="1600" b="1" kern="1400" dirty="0">
                          <a:ln>
                            <a:noFill/>
                          </a:ln>
                          <a:solidFill>
                            <a:srgbClr val="000000"/>
                          </a:solidFill>
                          <a:effectLst/>
                          <a:latin typeface="Calibri" panose="020F0502020204030204" pitchFamily="34" charset="0"/>
                        </a:rPr>
                        <a:t>Equivalente</a:t>
                      </a:r>
                      <a:endParaRPr lang="es-AR" sz="1600" kern="1400" dirty="0">
                        <a:ln>
                          <a:noFill/>
                        </a:ln>
                        <a:solidFill>
                          <a:srgbClr val="000000"/>
                        </a:solidFill>
                        <a:effectLst/>
                        <a:latin typeface="Calibri" panose="020F0502020204030204" pitchFamily="34" charset="0"/>
                      </a:endParaRPr>
                    </a:p>
                  </a:txBody>
                  <a:tcPr marL="36576" marR="36576" marT="36576" marB="36576" anchor="ctr">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2369364795"/>
                  </a:ext>
                </a:extLst>
              </a:tr>
              <a:tr h="333642">
                <a:tc rowSpan="8">
                  <a:txBody>
                    <a:bodyPr/>
                    <a:lstStyle/>
                    <a:p>
                      <a:pPr marR="0" indent="0" algn="ctr"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Múltiplos</a:t>
                      </a:r>
                    </a:p>
                  </a:txBody>
                  <a:tcPr marL="36576" marR="36576" marT="36576" marB="36576" vert="vert270">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err="1">
                          <a:ln>
                            <a:noFill/>
                          </a:ln>
                          <a:solidFill>
                            <a:srgbClr val="000000"/>
                          </a:solidFill>
                          <a:effectLst/>
                          <a:latin typeface="Calibri" panose="020F0502020204030204" pitchFamily="34" charset="0"/>
                        </a:rPr>
                        <a:t>Exa</a:t>
                      </a:r>
                      <a:endParaRPr lang="es-AR" sz="1600" kern="1400" dirty="0">
                        <a:ln>
                          <a:noFill/>
                        </a:ln>
                        <a:solidFill>
                          <a:srgbClr val="000000"/>
                        </a:solidFill>
                        <a:effectLst/>
                        <a:latin typeface="Calibri" panose="020F0502020204030204" pitchFamily="34" charset="0"/>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E</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marR="0" lvl="0" indent="0" algn="l" defTabSz="2138324" rtl="0" eaLnBrk="1" fontAlgn="auto" latinLnBrk="0" hangingPunct="1">
                        <a:lnSpc>
                          <a:spcPct val="119000"/>
                        </a:lnSpc>
                        <a:spcBef>
                          <a:spcPts val="0"/>
                        </a:spcBef>
                        <a:spcAft>
                          <a:spcPts val="600"/>
                        </a:spcAft>
                        <a:buClrTx/>
                        <a:buSzTx/>
                        <a:buFontTx/>
                        <a:buNone/>
                        <a:tabLst/>
                        <a:defRPr/>
                      </a:pPr>
                      <a:r>
                        <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rPr>
                        <a:t>10</a:t>
                      </a:r>
                      <a:r>
                        <a:rPr kumimoji="0" lang="es-AR" sz="1600" b="0" i="0" u="none" strike="noStrike" kern="1400" cap="none" spc="0" normalizeH="0" baseline="30000" noProof="0" dirty="0">
                          <a:ln>
                            <a:noFill/>
                          </a:ln>
                          <a:solidFill>
                            <a:srgbClr val="000000"/>
                          </a:solidFill>
                          <a:effectLst/>
                          <a:uLnTx/>
                          <a:uFillTx/>
                          <a:latin typeface="Calibri" panose="020F0502020204030204" pitchFamily="34" charset="0"/>
                          <a:ea typeface="+mn-ea"/>
                          <a:cs typeface="+mn-cs"/>
                        </a:rPr>
                        <a:t>18</a:t>
                      </a:r>
                      <a:endPar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000000000000000000</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606848127"/>
                  </a:ext>
                </a:extLst>
              </a:tr>
              <a:tr h="333642">
                <a:tc vMerge="1">
                  <a:txBody>
                    <a:bodyPr/>
                    <a:lstStyle/>
                    <a:p>
                      <a:endParaRPr lang="es-AR"/>
                    </a:p>
                  </a:txBody>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Peta</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P</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marR="0" lvl="0" indent="0" algn="l" defTabSz="2138324" rtl="0" eaLnBrk="1" fontAlgn="auto" latinLnBrk="0" hangingPunct="1">
                        <a:lnSpc>
                          <a:spcPct val="119000"/>
                        </a:lnSpc>
                        <a:spcBef>
                          <a:spcPts val="0"/>
                        </a:spcBef>
                        <a:spcAft>
                          <a:spcPts val="600"/>
                        </a:spcAft>
                        <a:buClrTx/>
                        <a:buSzTx/>
                        <a:buFontTx/>
                        <a:buNone/>
                        <a:tabLst/>
                        <a:defRPr/>
                      </a:pPr>
                      <a:r>
                        <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rPr>
                        <a:t>10</a:t>
                      </a:r>
                      <a:r>
                        <a:rPr kumimoji="0" lang="es-AR" sz="1600" b="0" i="0" u="none" strike="noStrike" kern="1400" cap="none" spc="0" normalizeH="0" baseline="30000" noProof="0" dirty="0">
                          <a:ln>
                            <a:noFill/>
                          </a:ln>
                          <a:solidFill>
                            <a:srgbClr val="000000"/>
                          </a:solidFill>
                          <a:effectLst/>
                          <a:uLnTx/>
                          <a:uFillTx/>
                          <a:latin typeface="Calibri" panose="020F0502020204030204" pitchFamily="34" charset="0"/>
                          <a:ea typeface="+mn-ea"/>
                          <a:cs typeface="+mn-cs"/>
                        </a:rPr>
                        <a:t>15</a:t>
                      </a:r>
                      <a:endPar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000000000000000</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533000213"/>
                  </a:ext>
                </a:extLst>
              </a:tr>
              <a:tr h="333642">
                <a:tc vMerge="1">
                  <a:txBody>
                    <a:bodyPr/>
                    <a:lstStyle/>
                    <a:p>
                      <a:endParaRPr lang="es-AR"/>
                    </a:p>
                  </a:txBody>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Tera</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T</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marR="0" lvl="0" indent="0" algn="l" defTabSz="2138324" rtl="0" eaLnBrk="1" fontAlgn="auto" latinLnBrk="0" hangingPunct="1">
                        <a:lnSpc>
                          <a:spcPct val="119000"/>
                        </a:lnSpc>
                        <a:spcBef>
                          <a:spcPts val="0"/>
                        </a:spcBef>
                        <a:spcAft>
                          <a:spcPts val="600"/>
                        </a:spcAft>
                        <a:buClrTx/>
                        <a:buSzTx/>
                        <a:buFontTx/>
                        <a:buNone/>
                        <a:tabLst/>
                        <a:defRPr/>
                      </a:pPr>
                      <a:r>
                        <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rPr>
                        <a:t>10</a:t>
                      </a:r>
                      <a:r>
                        <a:rPr kumimoji="0" lang="es-AR" sz="1600" b="0" i="0" u="none" strike="noStrike" kern="1400" cap="none" spc="0" normalizeH="0" baseline="30000" noProof="0" dirty="0">
                          <a:ln>
                            <a:noFill/>
                          </a:ln>
                          <a:solidFill>
                            <a:srgbClr val="000000"/>
                          </a:solidFill>
                          <a:effectLst/>
                          <a:uLnTx/>
                          <a:uFillTx/>
                          <a:latin typeface="Calibri" panose="020F0502020204030204" pitchFamily="34" charset="0"/>
                          <a:ea typeface="+mn-ea"/>
                          <a:cs typeface="+mn-cs"/>
                        </a:rPr>
                        <a:t>12</a:t>
                      </a:r>
                      <a:endPar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000000000000</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1784814274"/>
                  </a:ext>
                </a:extLst>
              </a:tr>
              <a:tr h="333642">
                <a:tc vMerge="1">
                  <a:txBody>
                    <a:bodyPr/>
                    <a:lstStyle/>
                    <a:p>
                      <a:endParaRPr lang="es-AR"/>
                    </a:p>
                  </a:txBody>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Giga</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G</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marR="0" lvl="0" indent="0" algn="l" defTabSz="2138324" rtl="0" eaLnBrk="1" fontAlgn="auto" latinLnBrk="0" hangingPunct="1">
                        <a:lnSpc>
                          <a:spcPct val="119000"/>
                        </a:lnSpc>
                        <a:spcBef>
                          <a:spcPts val="0"/>
                        </a:spcBef>
                        <a:spcAft>
                          <a:spcPts val="600"/>
                        </a:spcAft>
                        <a:buClrTx/>
                        <a:buSzTx/>
                        <a:buFontTx/>
                        <a:buNone/>
                        <a:tabLst/>
                        <a:defRPr/>
                      </a:pPr>
                      <a:r>
                        <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rPr>
                        <a:t>10</a:t>
                      </a:r>
                      <a:r>
                        <a:rPr kumimoji="0" lang="es-AR" sz="1600" b="0" i="0" u="none" strike="noStrike" kern="1400" cap="none" spc="0" normalizeH="0" baseline="30000" noProof="0" dirty="0">
                          <a:ln>
                            <a:noFill/>
                          </a:ln>
                          <a:solidFill>
                            <a:srgbClr val="000000"/>
                          </a:solidFill>
                          <a:effectLst/>
                          <a:uLnTx/>
                          <a:uFillTx/>
                          <a:latin typeface="Calibri" panose="020F0502020204030204" pitchFamily="34" charset="0"/>
                          <a:ea typeface="+mn-ea"/>
                          <a:cs typeface="+mn-cs"/>
                        </a:rPr>
                        <a:t>9</a:t>
                      </a:r>
                      <a:endPar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000000000</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662409354"/>
                  </a:ext>
                </a:extLst>
              </a:tr>
              <a:tr h="333642">
                <a:tc vMerge="1">
                  <a:txBody>
                    <a:bodyPr/>
                    <a:lstStyle/>
                    <a:p>
                      <a:endParaRPr lang="es-AR"/>
                    </a:p>
                  </a:txBody>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Mega</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M</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marR="0" lvl="0" indent="0" algn="l" defTabSz="2138324" rtl="0" eaLnBrk="1" fontAlgn="auto" latinLnBrk="0" hangingPunct="1">
                        <a:lnSpc>
                          <a:spcPct val="119000"/>
                        </a:lnSpc>
                        <a:spcBef>
                          <a:spcPts val="0"/>
                        </a:spcBef>
                        <a:spcAft>
                          <a:spcPts val="600"/>
                        </a:spcAft>
                        <a:buClrTx/>
                        <a:buSzTx/>
                        <a:buFontTx/>
                        <a:buNone/>
                        <a:tabLst/>
                        <a:defRPr/>
                      </a:pPr>
                      <a:r>
                        <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rPr>
                        <a:t>10</a:t>
                      </a:r>
                      <a:r>
                        <a:rPr kumimoji="0" lang="es-AR" sz="1600" b="0" i="0" u="none" strike="noStrike" kern="1400" cap="none" spc="0" normalizeH="0" baseline="30000" noProof="0" dirty="0">
                          <a:ln>
                            <a:noFill/>
                          </a:ln>
                          <a:solidFill>
                            <a:srgbClr val="000000"/>
                          </a:solidFill>
                          <a:effectLst/>
                          <a:uLnTx/>
                          <a:uFillTx/>
                          <a:latin typeface="Calibri" panose="020F0502020204030204" pitchFamily="34" charset="0"/>
                          <a:ea typeface="+mn-ea"/>
                          <a:cs typeface="+mn-cs"/>
                        </a:rPr>
                        <a:t>6</a:t>
                      </a:r>
                      <a:endPar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1000000</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99828330"/>
                  </a:ext>
                </a:extLst>
              </a:tr>
              <a:tr h="333642">
                <a:tc vMerge="1">
                  <a:txBody>
                    <a:bodyPr/>
                    <a:lstStyle/>
                    <a:p>
                      <a:endParaRPr lang="es-AR"/>
                    </a:p>
                  </a:txBody>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Kilo</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K</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marR="0" lvl="0" indent="0" algn="l" defTabSz="2138324" rtl="0" eaLnBrk="1" fontAlgn="auto" latinLnBrk="0" hangingPunct="1">
                        <a:lnSpc>
                          <a:spcPct val="119000"/>
                        </a:lnSpc>
                        <a:spcBef>
                          <a:spcPts val="0"/>
                        </a:spcBef>
                        <a:spcAft>
                          <a:spcPts val="600"/>
                        </a:spcAft>
                        <a:buClrTx/>
                        <a:buSzTx/>
                        <a:buFontTx/>
                        <a:buNone/>
                        <a:tabLst/>
                        <a:defRPr/>
                      </a:pPr>
                      <a:r>
                        <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rPr>
                        <a:t>10</a:t>
                      </a:r>
                      <a:r>
                        <a:rPr kumimoji="0" lang="es-AR" sz="1600" b="0" i="0" u="none" strike="noStrike" kern="1400" cap="none" spc="0" normalizeH="0" baseline="30000" noProof="0" dirty="0">
                          <a:ln>
                            <a:noFill/>
                          </a:ln>
                          <a:solidFill>
                            <a:srgbClr val="000000"/>
                          </a:solidFill>
                          <a:effectLst/>
                          <a:uLnTx/>
                          <a:uFillTx/>
                          <a:latin typeface="Calibri" panose="020F0502020204030204" pitchFamily="34" charset="0"/>
                          <a:ea typeface="+mn-ea"/>
                          <a:cs typeface="+mn-cs"/>
                        </a:rPr>
                        <a:t>3</a:t>
                      </a:r>
                      <a:endPar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1000</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3942567341"/>
                  </a:ext>
                </a:extLst>
              </a:tr>
              <a:tr h="333642">
                <a:tc vMerge="1">
                  <a:txBody>
                    <a:bodyPr/>
                    <a:lstStyle/>
                    <a:p>
                      <a:endParaRPr lang="es-AR"/>
                    </a:p>
                  </a:txBody>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Hecto</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h</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marR="0" lvl="0" indent="0" algn="l" defTabSz="2138324" rtl="0" eaLnBrk="1" fontAlgn="auto" latinLnBrk="0" hangingPunct="1">
                        <a:lnSpc>
                          <a:spcPct val="119000"/>
                        </a:lnSpc>
                        <a:spcBef>
                          <a:spcPts val="0"/>
                        </a:spcBef>
                        <a:spcAft>
                          <a:spcPts val="600"/>
                        </a:spcAft>
                        <a:buClrTx/>
                        <a:buSzTx/>
                        <a:buFontTx/>
                        <a:buNone/>
                        <a:tabLst/>
                        <a:defRPr/>
                      </a:pPr>
                      <a:r>
                        <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rPr>
                        <a:t>10</a:t>
                      </a:r>
                      <a:r>
                        <a:rPr kumimoji="0" lang="es-AR" sz="1600" b="0" i="0" u="none" strike="noStrike" kern="1400" cap="none" spc="0" normalizeH="0" baseline="30000" noProof="0" dirty="0">
                          <a:ln>
                            <a:noFill/>
                          </a:ln>
                          <a:solidFill>
                            <a:srgbClr val="000000"/>
                          </a:solidFill>
                          <a:effectLst/>
                          <a:uLnTx/>
                          <a:uFillTx/>
                          <a:latin typeface="Calibri" panose="020F0502020204030204" pitchFamily="34" charset="0"/>
                          <a:ea typeface="+mn-ea"/>
                          <a:cs typeface="+mn-cs"/>
                        </a:rPr>
                        <a:t>2</a:t>
                      </a:r>
                      <a:endPar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100</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3196797972"/>
                  </a:ext>
                </a:extLst>
              </a:tr>
              <a:tr h="333642">
                <a:tc vMerge="1">
                  <a:txBody>
                    <a:bodyPr/>
                    <a:lstStyle/>
                    <a:p>
                      <a:endParaRPr lang="es-AR"/>
                    </a:p>
                  </a:txBody>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Deca</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Da</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marR="0" lvl="0" indent="0" algn="l" defTabSz="2138324" rtl="0" eaLnBrk="1" fontAlgn="auto" latinLnBrk="0" hangingPunct="1">
                        <a:lnSpc>
                          <a:spcPct val="119000"/>
                        </a:lnSpc>
                        <a:spcBef>
                          <a:spcPts val="0"/>
                        </a:spcBef>
                        <a:spcAft>
                          <a:spcPts val="600"/>
                        </a:spcAft>
                        <a:buClrTx/>
                        <a:buSzTx/>
                        <a:buFontTx/>
                        <a:buNone/>
                        <a:tabLst/>
                        <a:defRPr/>
                      </a:pPr>
                      <a:r>
                        <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rPr>
                        <a:t>10</a:t>
                      </a:r>
                      <a:r>
                        <a:rPr kumimoji="0" lang="es-AR" sz="1600" b="0" i="0" u="none" strike="noStrike" kern="1400" cap="none" spc="0" normalizeH="0" baseline="30000" noProof="0" dirty="0">
                          <a:ln>
                            <a:noFill/>
                          </a:ln>
                          <a:solidFill>
                            <a:srgbClr val="000000"/>
                          </a:solidFill>
                          <a:effectLst/>
                          <a:uLnTx/>
                          <a:uFillTx/>
                          <a:latin typeface="Calibri" panose="020F0502020204030204" pitchFamily="34" charset="0"/>
                          <a:ea typeface="+mn-ea"/>
                          <a:cs typeface="+mn-cs"/>
                        </a:rPr>
                        <a:t>1</a:t>
                      </a:r>
                      <a:endPar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10</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1289813510"/>
                  </a:ext>
                </a:extLst>
              </a:tr>
              <a:tr h="333642">
                <a:tc rowSpan="8">
                  <a:txBody>
                    <a:bodyPr/>
                    <a:lstStyle/>
                    <a:p>
                      <a:pPr marR="0" indent="0" algn="ctr"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Divisores</a:t>
                      </a:r>
                    </a:p>
                  </a:txBody>
                  <a:tcPr marL="36576" marR="36576" marT="36576" marB="36576" vert="vert270">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Deci</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d</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marR="0" lvl="0" indent="0" algn="l" defTabSz="2138324" rtl="0" eaLnBrk="1" fontAlgn="auto" latinLnBrk="0" hangingPunct="1">
                        <a:lnSpc>
                          <a:spcPct val="119000"/>
                        </a:lnSpc>
                        <a:spcBef>
                          <a:spcPts val="0"/>
                        </a:spcBef>
                        <a:spcAft>
                          <a:spcPts val="600"/>
                        </a:spcAft>
                        <a:buClrTx/>
                        <a:buSzTx/>
                        <a:buFontTx/>
                        <a:buNone/>
                        <a:tabLst/>
                        <a:defRPr/>
                      </a:pPr>
                      <a:r>
                        <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rPr>
                        <a:t>10</a:t>
                      </a:r>
                      <a:r>
                        <a:rPr kumimoji="0" lang="es-AR" sz="1600" b="0" i="0" u="none" strike="noStrike" kern="1400" cap="none" spc="0" normalizeH="0" baseline="30000" noProof="0" dirty="0">
                          <a:ln>
                            <a:noFill/>
                          </a:ln>
                          <a:solidFill>
                            <a:srgbClr val="000000"/>
                          </a:solidFill>
                          <a:effectLst/>
                          <a:uLnTx/>
                          <a:uFillTx/>
                          <a:latin typeface="Calibri" panose="020F0502020204030204" pitchFamily="34" charset="0"/>
                          <a:ea typeface="+mn-ea"/>
                          <a:cs typeface="+mn-cs"/>
                        </a:rPr>
                        <a:t>-1</a:t>
                      </a:r>
                      <a:endPar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0.1</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3652419774"/>
                  </a:ext>
                </a:extLst>
              </a:tr>
              <a:tr h="333642">
                <a:tc vMerge="1">
                  <a:txBody>
                    <a:bodyPr/>
                    <a:lstStyle/>
                    <a:p>
                      <a:endParaRPr lang="es-AR"/>
                    </a:p>
                  </a:txBody>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Centi</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c</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marR="0" lvl="0" indent="0" algn="l" defTabSz="2138324" rtl="0" eaLnBrk="1" fontAlgn="auto" latinLnBrk="0" hangingPunct="1">
                        <a:lnSpc>
                          <a:spcPct val="119000"/>
                        </a:lnSpc>
                        <a:spcBef>
                          <a:spcPts val="0"/>
                        </a:spcBef>
                        <a:spcAft>
                          <a:spcPts val="600"/>
                        </a:spcAft>
                        <a:buClrTx/>
                        <a:buSzTx/>
                        <a:buFontTx/>
                        <a:buNone/>
                        <a:tabLst/>
                        <a:defRPr/>
                      </a:pPr>
                      <a:r>
                        <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rPr>
                        <a:t>10</a:t>
                      </a:r>
                      <a:r>
                        <a:rPr kumimoji="0" lang="es-AR" sz="1600" b="0" i="0" u="none" strike="noStrike" kern="1400" cap="none" spc="0" normalizeH="0" baseline="30000" noProof="0" dirty="0">
                          <a:ln>
                            <a:noFill/>
                          </a:ln>
                          <a:solidFill>
                            <a:srgbClr val="000000"/>
                          </a:solidFill>
                          <a:effectLst/>
                          <a:uLnTx/>
                          <a:uFillTx/>
                          <a:latin typeface="Calibri" panose="020F0502020204030204" pitchFamily="34" charset="0"/>
                          <a:ea typeface="+mn-ea"/>
                          <a:cs typeface="+mn-cs"/>
                        </a:rPr>
                        <a:t>-2</a:t>
                      </a:r>
                      <a:endPar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0.01</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3071787983"/>
                  </a:ext>
                </a:extLst>
              </a:tr>
              <a:tr h="333642">
                <a:tc vMerge="1">
                  <a:txBody>
                    <a:bodyPr/>
                    <a:lstStyle/>
                    <a:p>
                      <a:endParaRPr lang="es-AR"/>
                    </a:p>
                  </a:txBody>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Mili</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m</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marR="0" lvl="0" indent="0" algn="l" defTabSz="2138324" rtl="0" eaLnBrk="1" fontAlgn="auto" latinLnBrk="0" hangingPunct="1">
                        <a:lnSpc>
                          <a:spcPct val="119000"/>
                        </a:lnSpc>
                        <a:spcBef>
                          <a:spcPts val="0"/>
                        </a:spcBef>
                        <a:spcAft>
                          <a:spcPts val="600"/>
                        </a:spcAft>
                        <a:buClrTx/>
                        <a:buSzTx/>
                        <a:buFontTx/>
                        <a:buNone/>
                        <a:tabLst/>
                        <a:defRPr/>
                      </a:pPr>
                      <a:r>
                        <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rPr>
                        <a:t>10</a:t>
                      </a:r>
                      <a:r>
                        <a:rPr kumimoji="0" lang="es-AR" sz="1600" b="0" i="0" u="none" strike="noStrike" kern="1400" cap="none" spc="0" normalizeH="0" baseline="30000" noProof="0" dirty="0">
                          <a:ln>
                            <a:noFill/>
                          </a:ln>
                          <a:solidFill>
                            <a:srgbClr val="000000"/>
                          </a:solidFill>
                          <a:effectLst/>
                          <a:uLnTx/>
                          <a:uFillTx/>
                          <a:latin typeface="Calibri" panose="020F0502020204030204" pitchFamily="34" charset="0"/>
                          <a:ea typeface="+mn-ea"/>
                          <a:cs typeface="+mn-cs"/>
                        </a:rPr>
                        <a:t>-3</a:t>
                      </a:r>
                      <a:endPar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0.001</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1123348988"/>
                  </a:ext>
                </a:extLst>
              </a:tr>
              <a:tr h="333642">
                <a:tc vMerge="1">
                  <a:txBody>
                    <a:bodyPr/>
                    <a:lstStyle/>
                    <a:p>
                      <a:endParaRPr lang="es-AR"/>
                    </a:p>
                  </a:txBody>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Micro</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µ</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marR="0" lvl="0" indent="0" algn="l" defTabSz="2138324" rtl="0" eaLnBrk="1" fontAlgn="auto" latinLnBrk="0" hangingPunct="1">
                        <a:lnSpc>
                          <a:spcPct val="119000"/>
                        </a:lnSpc>
                        <a:spcBef>
                          <a:spcPts val="0"/>
                        </a:spcBef>
                        <a:spcAft>
                          <a:spcPts val="600"/>
                        </a:spcAft>
                        <a:buClrTx/>
                        <a:buSzTx/>
                        <a:buFontTx/>
                        <a:buNone/>
                        <a:tabLst/>
                        <a:defRPr/>
                      </a:pPr>
                      <a:r>
                        <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rPr>
                        <a:t>10</a:t>
                      </a:r>
                      <a:r>
                        <a:rPr kumimoji="0" lang="es-AR" sz="1600" b="0" i="0" u="none" strike="noStrike" kern="1400" cap="none" spc="0" normalizeH="0" baseline="30000" noProof="0" dirty="0">
                          <a:ln>
                            <a:noFill/>
                          </a:ln>
                          <a:solidFill>
                            <a:srgbClr val="000000"/>
                          </a:solidFill>
                          <a:effectLst/>
                          <a:uLnTx/>
                          <a:uFillTx/>
                          <a:latin typeface="Calibri" panose="020F0502020204030204" pitchFamily="34" charset="0"/>
                          <a:ea typeface="+mn-ea"/>
                          <a:cs typeface="+mn-cs"/>
                        </a:rPr>
                        <a:t>-6</a:t>
                      </a:r>
                      <a:endPar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0.000001</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1279750534"/>
                  </a:ext>
                </a:extLst>
              </a:tr>
              <a:tr h="333642">
                <a:tc vMerge="1">
                  <a:txBody>
                    <a:bodyPr/>
                    <a:lstStyle/>
                    <a:p>
                      <a:endParaRPr lang="es-AR"/>
                    </a:p>
                  </a:txBody>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Nano</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n</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marR="0" lvl="0" indent="0" algn="l" defTabSz="2138324" rtl="0" eaLnBrk="1" fontAlgn="auto" latinLnBrk="0" hangingPunct="1">
                        <a:lnSpc>
                          <a:spcPct val="119000"/>
                        </a:lnSpc>
                        <a:spcBef>
                          <a:spcPts val="0"/>
                        </a:spcBef>
                        <a:spcAft>
                          <a:spcPts val="600"/>
                        </a:spcAft>
                        <a:buClrTx/>
                        <a:buSzTx/>
                        <a:buFontTx/>
                        <a:buNone/>
                        <a:tabLst/>
                        <a:defRPr/>
                      </a:pPr>
                      <a:r>
                        <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rPr>
                        <a:t>10</a:t>
                      </a:r>
                      <a:r>
                        <a:rPr kumimoji="0" lang="es-AR" sz="1600" b="0" i="0" u="none" strike="noStrike" kern="1400" cap="none" spc="0" normalizeH="0" baseline="30000" noProof="0" dirty="0">
                          <a:ln>
                            <a:noFill/>
                          </a:ln>
                          <a:solidFill>
                            <a:srgbClr val="000000"/>
                          </a:solidFill>
                          <a:effectLst/>
                          <a:uLnTx/>
                          <a:uFillTx/>
                          <a:latin typeface="Calibri" panose="020F0502020204030204" pitchFamily="34" charset="0"/>
                          <a:ea typeface="+mn-ea"/>
                          <a:cs typeface="+mn-cs"/>
                        </a:rPr>
                        <a:t>-9</a:t>
                      </a:r>
                      <a:endPar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0.000000001</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608395839"/>
                  </a:ext>
                </a:extLst>
              </a:tr>
              <a:tr h="333642">
                <a:tc vMerge="1">
                  <a:txBody>
                    <a:bodyPr/>
                    <a:lstStyle/>
                    <a:p>
                      <a:endParaRPr lang="es-AR"/>
                    </a:p>
                  </a:txBody>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Pico</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p</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marR="0" lvl="0" indent="0" algn="l" defTabSz="2138324" rtl="0" eaLnBrk="1" fontAlgn="auto" latinLnBrk="0" hangingPunct="1">
                        <a:lnSpc>
                          <a:spcPct val="119000"/>
                        </a:lnSpc>
                        <a:spcBef>
                          <a:spcPts val="0"/>
                        </a:spcBef>
                        <a:spcAft>
                          <a:spcPts val="600"/>
                        </a:spcAft>
                        <a:buClrTx/>
                        <a:buSzTx/>
                        <a:buFontTx/>
                        <a:buNone/>
                        <a:tabLst/>
                        <a:defRPr/>
                      </a:pPr>
                      <a:r>
                        <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rPr>
                        <a:t>10</a:t>
                      </a:r>
                      <a:r>
                        <a:rPr kumimoji="0" lang="es-AR" sz="1600" b="0" i="0" u="none" strike="noStrike" kern="1400" cap="none" spc="0" normalizeH="0" baseline="30000" noProof="0" dirty="0">
                          <a:ln>
                            <a:noFill/>
                          </a:ln>
                          <a:solidFill>
                            <a:srgbClr val="000000"/>
                          </a:solidFill>
                          <a:effectLst/>
                          <a:uLnTx/>
                          <a:uFillTx/>
                          <a:latin typeface="Calibri" panose="020F0502020204030204" pitchFamily="34" charset="0"/>
                          <a:ea typeface="+mn-ea"/>
                          <a:cs typeface="+mn-cs"/>
                        </a:rPr>
                        <a:t>-12</a:t>
                      </a:r>
                      <a:endPar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0.000000000001</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2771954757"/>
                  </a:ext>
                </a:extLst>
              </a:tr>
              <a:tr h="347421">
                <a:tc vMerge="1">
                  <a:txBody>
                    <a:bodyPr/>
                    <a:lstStyle/>
                    <a:p>
                      <a:endParaRPr lang="es-AR"/>
                    </a:p>
                  </a:txBody>
                  <a:tcPr/>
                </a:tc>
                <a:tc>
                  <a:txBody>
                    <a:bodyPr/>
                    <a:lstStyle/>
                    <a:p>
                      <a:pPr marR="0" indent="0" algn="l" rtl="0">
                        <a:lnSpc>
                          <a:spcPct val="119000"/>
                        </a:lnSpc>
                        <a:spcBef>
                          <a:spcPts val="0"/>
                        </a:spcBef>
                        <a:spcAft>
                          <a:spcPts val="600"/>
                        </a:spcAft>
                      </a:pPr>
                      <a:r>
                        <a:rPr lang="es-AR" sz="1600" kern="1400" dirty="0" err="1">
                          <a:ln>
                            <a:noFill/>
                          </a:ln>
                          <a:solidFill>
                            <a:srgbClr val="000000"/>
                          </a:solidFill>
                          <a:effectLst/>
                          <a:latin typeface="Calibri" panose="020F0502020204030204" pitchFamily="34" charset="0"/>
                        </a:rPr>
                        <a:t>Femto</a:t>
                      </a:r>
                      <a:endParaRPr lang="es-AR" sz="1600" kern="1400" dirty="0">
                        <a:ln>
                          <a:noFill/>
                        </a:ln>
                        <a:solidFill>
                          <a:srgbClr val="000000"/>
                        </a:solidFill>
                        <a:effectLst/>
                        <a:latin typeface="Calibri" panose="020F0502020204030204" pitchFamily="34" charset="0"/>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f</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marR="0" lvl="0" indent="0" algn="l" defTabSz="2138324" rtl="0" eaLnBrk="1" fontAlgn="auto" latinLnBrk="0" hangingPunct="1">
                        <a:lnSpc>
                          <a:spcPct val="119000"/>
                        </a:lnSpc>
                        <a:spcBef>
                          <a:spcPts val="0"/>
                        </a:spcBef>
                        <a:spcAft>
                          <a:spcPts val="600"/>
                        </a:spcAft>
                        <a:buClrTx/>
                        <a:buSzTx/>
                        <a:buFontTx/>
                        <a:buNone/>
                        <a:tabLst/>
                        <a:defRPr/>
                      </a:pPr>
                      <a:r>
                        <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rPr>
                        <a:t>10</a:t>
                      </a:r>
                      <a:r>
                        <a:rPr kumimoji="0" lang="es-AR" sz="1600" b="0" i="0" u="none" strike="noStrike" kern="1400" cap="none" spc="0" normalizeH="0" baseline="30000" noProof="0" dirty="0">
                          <a:ln>
                            <a:noFill/>
                          </a:ln>
                          <a:solidFill>
                            <a:srgbClr val="000000"/>
                          </a:solidFill>
                          <a:effectLst/>
                          <a:uLnTx/>
                          <a:uFillTx/>
                          <a:latin typeface="Calibri" panose="020F0502020204030204" pitchFamily="34" charset="0"/>
                          <a:ea typeface="+mn-ea"/>
                          <a:cs typeface="+mn-cs"/>
                        </a:rPr>
                        <a:t>-15</a:t>
                      </a:r>
                      <a:endPar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0.000000000000001</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171986199"/>
                  </a:ext>
                </a:extLst>
              </a:tr>
              <a:tr h="333642">
                <a:tc vMerge="1">
                  <a:txBody>
                    <a:bodyPr/>
                    <a:lstStyle/>
                    <a:p>
                      <a:endParaRPr lang="es-AR"/>
                    </a:p>
                  </a:txBody>
                  <a:tcPr/>
                </a:tc>
                <a:tc>
                  <a:txBody>
                    <a:bodyPr/>
                    <a:lstStyle/>
                    <a:p>
                      <a:pPr marR="0" indent="0" algn="l" rtl="0">
                        <a:lnSpc>
                          <a:spcPct val="119000"/>
                        </a:lnSpc>
                        <a:spcBef>
                          <a:spcPts val="0"/>
                        </a:spcBef>
                        <a:spcAft>
                          <a:spcPts val="600"/>
                        </a:spcAft>
                      </a:pPr>
                      <a:r>
                        <a:rPr lang="es-AR" sz="1600" kern="1400">
                          <a:ln>
                            <a:noFill/>
                          </a:ln>
                          <a:solidFill>
                            <a:srgbClr val="000000"/>
                          </a:solidFill>
                          <a:effectLst/>
                          <a:latin typeface="Calibri" panose="020F0502020204030204" pitchFamily="34" charset="0"/>
                        </a:rPr>
                        <a:t>Atto</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a</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marR="0" lvl="0" indent="0" algn="l" defTabSz="2138324" rtl="0" eaLnBrk="1" fontAlgn="auto" latinLnBrk="0" hangingPunct="1">
                        <a:lnSpc>
                          <a:spcPct val="119000"/>
                        </a:lnSpc>
                        <a:spcBef>
                          <a:spcPts val="0"/>
                        </a:spcBef>
                        <a:spcAft>
                          <a:spcPts val="600"/>
                        </a:spcAft>
                        <a:buClrTx/>
                        <a:buSzTx/>
                        <a:buFontTx/>
                        <a:buNone/>
                        <a:tabLst/>
                        <a:defRPr/>
                      </a:pPr>
                      <a:r>
                        <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rPr>
                        <a:t>10</a:t>
                      </a:r>
                      <a:r>
                        <a:rPr kumimoji="0" lang="es-AR" sz="1600" b="0" i="0" u="none" strike="noStrike" kern="1400" cap="none" spc="0" normalizeH="0" baseline="30000" noProof="0" dirty="0">
                          <a:ln>
                            <a:noFill/>
                          </a:ln>
                          <a:solidFill>
                            <a:srgbClr val="000000"/>
                          </a:solidFill>
                          <a:effectLst/>
                          <a:uLnTx/>
                          <a:uFillTx/>
                          <a:latin typeface="Calibri" panose="020F0502020204030204" pitchFamily="34" charset="0"/>
                          <a:ea typeface="+mn-ea"/>
                          <a:cs typeface="+mn-cs"/>
                        </a:rPr>
                        <a:t>-18</a:t>
                      </a:r>
                      <a:endParaRPr kumimoji="0" lang="es-AR" sz="1600" b="0" i="0" u="none" strike="noStrike" kern="14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R="0" indent="0" algn="l" rtl="0">
                        <a:lnSpc>
                          <a:spcPct val="119000"/>
                        </a:lnSpc>
                        <a:spcBef>
                          <a:spcPts val="0"/>
                        </a:spcBef>
                        <a:spcAft>
                          <a:spcPts val="600"/>
                        </a:spcAft>
                      </a:pPr>
                      <a:r>
                        <a:rPr lang="es-AR" sz="1600" kern="1400" dirty="0">
                          <a:ln>
                            <a:noFill/>
                          </a:ln>
                          <a:solidFill>
                            <a:srgbClr val="000000"/>
                          </a:solidFill>
                          <a:effectLst/>
                          <a:latin typeface="Calibri" panose="020F0502020204030204" pitchFamily="34" charset="0"/>
                        </a:rPr>
                        <a:t>0.000000000000000001</a:t>
                      </a:r>
                    </a:p>
                  </a:txBody>
                  <a:tcPr marL="36576" marR="36576" marT="36576" marB="36576">
                    <a:lnL w="635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extLst>
                  <a:ext uri="{0D108BD9-81ED-4DB2-BD59-A6C34878D82A}">
                    <a16:rowId xmlns="" xmlns:a16="http://schemas.microsoft.com/office/drawing/2014/main" val="2906470860"/>
                  </a:ext>
                </a:extLst>
              </a:tr>
            </a:tbl>
          </a:graphicData>
        </a:graphic>
      </p:graphicFrame>
      <p:sp>
        <p:nvSpPr>
          <p:cNvPr id="9" name="Control 9"/>
          <p:cNvSpPr>
            <a:spLocks noChangeArrowheads="1" noChangeShapeType="1"/>
          </p:cNvSpPr>
          <p:nvPr/>
        </p:nvSpPr>
        <p:spPr bwMode="auto">
          <a:xfrm>
            <a:off x="6251575" y="39584493"/>
            <a:ext cx="6269038" cy="579437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0" tIns="0" rIns="0" bIns="0" numCol="1" anchor="t" anchorCtr="0" compatLnSpc="1">
            <a:prstTxWarp prst="textNoShape">
              <a:avLst/>
            </a:prstTxWarp>
          </a:bodyPr>
          <a:lstStyle/>
          <a:p>
            <a:endParaRPr lang="es-AR"/>
          </a:p>
        </p:txBody>
      </p:sp>
      <mc:AlternateContent xmlns:mc="http://schemas.openxmlformats.org/markup-compatibility/2006" xmlns:a14="http://schemas.microsoft.com/office/drawing/2010/main">
        <mc:Choice Requires="a14">
          <p:sp>
            <p:nvSpPr>
              <p:cNvPr id="10" name="TextBox 9"/>
              <p:cNvSpPr txBox="1"/>
              <p:nvPr/>
            </p:nvSpPr>
            <p:spPr>
              <a:xfrm>
                <a:off x="844474" y="24329293"/>
                <a:ext cx="4208018" cy="7479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smtClean="0">
                              <a:latin typeface="Cambria Math"/>
                            </a:rPr>
                          </m:ctrlPr>
                        </m:dPr>
                        <m:e>
                          <m:r>
                            <a:rPr lang="pt-BR" i="1" smtClean="0">
                              <a:latin typeface="Cambria Math" panose="02040503050406030204" pitchFamily="18" charset="0"/>
                            </a:rPr>
                            <m:t>𝑥</m:t>
                          </m:r>
                        </m:e>
                      </m:d>
                      <m:r>
                        <a:rPr lang="pt-BR" i="1" smtClean="0">
                          <a:latin typeface="Cambria Math" panose="02040503050406030204" pitchFamily="18" charset="0"/>
                        </a:rPr>
                        <m:t>=</m:t>
                      </m:r>
                      <m:sSub>
                        <m:sSubPr>
                          <m:ctrlPr>
                            <a:rPr lang="pt-BR" i="1" smtClean="0">
                              <a:latin typeface="Cambria Math"/>
                            </a:rPr>
                          </m:ctrlPr>
                        </m:sSubPr>
                        <m:e>
                          <m:r>
                            <a:rPr lang="pt-BR" i="1" smtClean="0">
                              <a:latin typeface="Cambria Math" panose="02040503050406030204" pitchFamily="18" charset="0"/>
                            </a:rPr>
                            <m:t>𝑎</m:t>
                          </m:r>
                        </m:e>
                        <m:sub>
                          <m:r>
                            <a:rPr lang="pt-BR" i="1" smtClean="0">
                              <a:latin typeface="Cambria Math" panose="02040503050406030204" pitchFamily="18" charset="0"/>
                            </a:rPr>
                            <m:t>0</m:t>
                          </m:r>
                        </m:sub>
                      </m:sSub>
                      <m:r>
                        <a:rPr lang="pt-BR" i="1" smtClean="0">
                          <a:latin typeface="Cambria Math" panose="02040503050406030204" pitchFamily="18" charset="0"/>
                        </a:rPr>
                        <m:t>+</m:t>
                      </m:r>
                      <m:nary>
                        <m:naryPr>
                          <m:chr m:val="∑"/>
                          <m:ctrlPr>
                            <a:rPr lang="pt-BR" i="1" smtClean="0">
                              <a:latin typeface="Cambria Math"/>
                            </a:rPr>
                          </m:ctrlPr>
                        </m:naryPr>
                        <m:sub>
                          <m:r>
                            <a:rPr lang="pt-BR" i="1" smtClean="0">
                              <a:latin typeface="Cambria Math" panose="02040503050406030204" pitchFamily="18" charset="0"/>
                            </a:rPr>
                            <m:t>𝑛</m:t>
                          </m:r>
                          <m:r>
                            <a:rPr lang="pt-BR" i="1" smtClean="0">
                              <a:latin typeface="Cambria Math" panose="02040503050406030204" pitchFamily="18" charset="0"/>
                            </a:rPr>
                            <m:t>=1</m:t>
                          </m:r>
                        </m:sub>
                        <m:sup>
                          <m:r>
                            <a:rPr lang="pt-BR" i="1" smtClean="0">
                              <a:latin typeface="Cambria Math" panose="02040503050406030204" pitchFamily="18" charset="0"/>
                            </a:rPr>
                            <m:t>∞</m:t>
                          </m:r>
                        </m:sup>
                        <m:e>
                          <m:d>
                            <m:dPr>
                              <m:ctrlPr>
                                <a:rPr lang="pt-BR" i="1" smtClean="0">
                                  <a:latin typeface="Cambria Math"/>
                                </a:rPr>
                              </m:ctrlPr>
                            </m:dPr>
                            <m:e>
                              <m:sSub>
                                <m:sSubPr>
                                  <m:ctrlPr>
                                    <a:rPr lang="pt-BR" i="1" smtClean="0">
                                      <a:latin typeface="Cambria Math"/>
                                    </a:rPr>
                                  </m:ctrlPr>
                                </m:sSubPr>
                                <m:e>
                                  <m:r>
                                    <a:rPr lang="pt-BR" i="1" smtClean="0">
                                      <a:latin typeface="Cambria Math" panose="02040503050406030204" pitchFamily="18" charset="0"/>
                                    </a:rPr>
                                    <m:t>𝑎</m:t>
                                  </m:r>
                                </m:e>
                                <m:sub>
                                  <m:r>
                                    <a:rPr lang="pt-BR" i="1" smtClean="0">
                                      <a:latin typeface="Cambria Math" panose="02040503050406030204" pitchFamily="18" charset="0"/>
                                    </a:rPr>
                                    <m:t>𝑛</m:t>
                                  </m:r>
                                </m:sub>
                              </m:sSub>
                              <m:func>
                                <m:funcPr>
                                  <m:ctrlPr>
                                    <a:rPr lang="pt-BR" i="1" smtClean="0">
                                      <a:latin typeface="Cambria Math"/>
                                    </a:rPr>
                                  </m:ctrlPr>
                                </m:funcPr>
                                <m:fName>
                                  <m:r>
                                    <m:rPr>
                                      <m:sty m:val="p"/>
                                    </m:rPr>
                                    <a:rPr lang="pt-BR" i="0" smtClean="0">
                                      <a:latin typeface="Cambria Math" panose="02040503050406030204" pitchFamily="18" charset="0"/>
                                    </a:rPr>
                                    <m:t>cos</m:t>
                                  </m:r>
                                </m:fName>
                                <m:e>
                                  <m:f>
                                    <m:fPr>
                                      <m:ctrlPr>
                                        <a:rPr lang="pt-BR" i="1" smtClean="0">
                                          <a:latin typeface="Cambria Math"/>
                                        </a:rPr>
                                      </m:ctrlPr>
                                    </m:fPr>
                                    <m:num>
                                      <m:r>
                                        <a:rPr lang="pt-BR" i="1" smtClean="0">
                                          <a:latin typeface="Cambria Math" panose="02040503050406030204" pitchFamily="18" charset="0"/>
                                        </a:rPr>
                                        <m:t>𝑛</m:t>
                                      </m:r>
                                      <m:r>
                                        <a:rPr lang="pt-BR" i="1" smtClean="0">
                                          <a:latin typeface="Cambria Math" panose="02040503050406030204" pitchFamily="18" charset="0"/>
                                        </a:rPr>
                                        <m:t>𝜋</m:t>
                                      </m:r>
                                      <m:r>
                                        <a:rPr lang="pt-BR" i="1" smtClean="0">
                                          <a:latin typeface="Cambria Math" panose="02040503050406030204" pitchFamily="18" charset="0"/>
                                        </a:rPr>
                                        <m:t>𝑥</m:t>
                                      </m:r>
                                    </m:num>
                                    <m:den>
                                      <m:r>
                                        <a:rPr lang="pt-BR" i="1" smtClean="0">
                                          <a:latin typeface="Cambria Math" panose="02040503050406030204" pitchFamily="18" charset="0"/>
                                        </a:rPr>
                                        <m:t>𝐿</m:t>
                                      </m:r>
                                    </m:den>
                                  </m:f>
                                </m:e>
                              </m:func>
                              <m:r>
                                <a:rPr lang="pt-BR" i="1" smtClean="0">
                                  <a:latin typeface="Cambria Math" panose="02040503050406030204" pitchFamily="18" charset="0"/>
                                </a:rPr>
                                <m:t>+</m:t>
                              </m:r>
                              <m:sSub>
                                <m:sSubPr>
                                  <m:ctrlPr>
                                    <a:rPr lang="pt-BR" i="1" smtClean="0">
                                      <a:latin typeface="Cambria Math"/>
                                    </a:rPr>
                                  </m:ctrlPr>
                                </m:sSubPr>
                                <m:e>
                                  <m:r>
                                    <a:rPr lang="pt-BR" i="1" smtClean="0">
                                      <a:latin typeface="Cambria Math" panose="02040503050406030204" pitchFamily="18" charset="0"/>
                                    </a:rPr>
                                    <m:t>𝑏</m:t>
                                  </m:r>
                                </m:e>
                                <m:sub>
                                  <m:r>
                                    <a:rPr lang="pt-BR" i="1" smtClean="0">
                                      <a:latin typeface="Cambria Math" panose="02040503050406030204" pitchFamily="18" charset="0"/>
                                    </a:rPr>
                                    <m:t>𝑛</m:t>
                                  </m:r>
                                </m:sub>
                              </m:sSub>
                              <m:func>
                                <m:funcPr>
                                  <m:ctrlPr>
                                    <a:rPr lang="pt-BR" i="1" smtClean="0">
                                      <a:latin typeface="Cambria Math"/>
                                    </a:rPr>
                                  </m:ctrlPr>
                                </m:funcPr>
                                <m:fName>
                                  <m:r>
                                    <m:rPr>
                                      <m:sty m:val="p"/>
                                    </m:rPr>
                                    <a:rPr lang="pt-BR" i="0" smtClean="0">
                                      <a:latin typeface="Cambria Math" panose="02040503050406030204" pitchFamily="18" charset="0"/>
                                    </a:rPr>
                                    <m:t>sin</m:t>
                                  </m:r>
                                </m:fName>
                                <m:e>
                                  <m:f>
                                    <m:fPr>
                                      <m:ctrlPr>
                                        <a:rPr lang="pt-BR" i="1" smtClean="0">
                                          <a:latin typeface="Cambria Math"/>
                                        </a:rPr>
                                      </m:ctrlPr>
                                    </m:fPr>
                                    <m:num>
                                      <m:r>
                                        <a:rPr lang="pt-BR" i="1" smtClean="0">
                                          <a:latin typeface="Cambria Math" panose="02040503050406030204" pitchFamily="18" charset="0"/>
                                        </a:rPr>
                                        <m:t>𝑛</m:t>
                                      </m:r>
                                      <m:r>
                                        <a:rPr lang="pt-BR" i="1" smtClean="0">
                                          <a:latin typeface="Cambria Math" panose="02040503050406030204" pitchFamily="18" charset="0"/>
                                        </a:rPr>
                                        <m:t>𝜋</m:t>
                                      </m:r>
                                      <m:r>
                                        <a:rPr lang="pt-BR" i="1" smtClean="0">
                                          <a:latin typeface="Cambria Math" panose="02040503050406030204" pitchFamily="18" charset="0"/>
                                        </a:rPr>
                                        <m:t>𝑥</m:t>
                                      </m:r>
                                    </m:num>
                                    <m:den>
                                      <m:r>
                                        <a:rPr lang="pt-BR" i="1" smtClean="0">
                                          <a:latin typeface="Cambria Math" panose="02040503050406030204" pitchFamily="18" charset="0"/>
                                        </a:rPr>
                                        <m:t>𝐿</m:t>
                                      </m:r>
                                    </m:den>
                                  </m:f>
                                </m:e>
                              </m:func>
                            </m:e>
                          </m:d>
                        </m:e>
                      </m:nary>
                    </m:oMath>
                  </m:oMathPara>
                </a14:m>
                <a:endParaRPr lang="es-AR" dirty="0"/>
              </a:p>
            </p:txBody>
          </p:sp>
        </mc:Choice>
        <mc:Fallback xmlns="">
          <p:sp>
            <p:nvSpPr>
              <p:cNvPr id="10" name="TextBox 9"/>
              <p:cNvSpPr txBox="1">
                <a:spLocks noRot="1" noChangeAspect="1" noMove="1" noResize="1" noEditPoints="1" noAdjustHandles="1" noChangeArrowheads="1" noChangeShapeType="1" noTextEdit="1"/>
              </p:cNvSpPr>
              <p:nvPr/>
            </p:nvSpPr>
            <p:spPr>
              <a:xfrm>
                <a:off x="844474" y="24329293"/>
                <a:ext cx="4208018" cy="747967"/>
              </a:xfrm>
              <a:prstGeom prst="rect">
                <a:avLst/>
              </a:prstGeom>
              <a:blipFill>
                <a:blip r:embed="rId5"/>
                <a:stretch>
                  <a:fillRect b="-813"/>
                </a:stretch>
              </a:blipFill>
            </p:spPr>
            <p:txBody>
              <a:bodyPr/>
              <a:lstStyle/>
              <a:p>
                <a:r>
                  <a:rPr lang="en-US">
                    <a:noFill/>
                  </a:rPr>
                  <a:t> </a:t>
                </a:r>
              </a:p>
            </p:txBody>
          </p:sp>
        </mc:Fallback>
      </mc:AlternateContent>
      <p:cxnSp>
        <p:nvCxnSpPr>
          <p:cNvPr id="12" name="Straight Connector 11"/>
          <p:cNvCxnSpPr/>
          <p:nvPr/>
        </p:nvCxnSpPr>
        <p:spPr>
          <a:xfrm flipH="1" flipV="1">
            <a:off x="319314" y="918029"/>
            <a:ext cx="20213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310073" y="3508326"/>
            <a:ext cx="20213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319314" y="765629"/>
            <a:ext cx="20213409"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1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547249" y="1086260"/>
            <a:ext cx="2710762" cy="2422066"/>
          </a:xfrm>
          <a:prstGeom prst="rect">
            <a:avLst/>
          </a:prstGeom>
        </p:spPr>
      </p:pic>
    </p:spTree>
    <p:extLst>
      <p:ext uri="{BB962C8B-B14F-4D97-AF65-F5344CB8AC3E}">
        <p14:creationId xmlns:p14="http://schemas.microsoft.com/office/powerpoint/2010/main" val="5599506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TotalTime>
  <Words>929</Words>
  <Application>Microsoft Office PowerPoint</Application>
  <PresentationFormat>Personalizado</PresentationFormat>
  <Paragraphs>159</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Office Theme</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Nicolás Nemirovsky</dc:creator>
  <cp:lastModifiedBy>Clara</cp:lastModifiedBy>
  <cp:revision>20</cp:revision>
  <dcterms:created xsi:type="dcterms:W3CDTF">2016-08-22T18:10:19Z</dcterms:created>
  <dcterms:modified xsi:type="dcterms:W3CDTF">2017-08-04T11:14:39Z</dcterms:modified>
</cp:coreProperties>
</file>