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7" d="100"/>
          <a:sy n="157" d="100"/>
        </p:scale>
        <p:origin x="-294" y="2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0550" y="507237"/>
            <a:ext cx="836289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124F5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5005" y="1870405"/>
            <a:ext cx="3713988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6328" y="1489405"/>
            <a:ext cx="8251342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124F5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6442" y="205816"/>
            <a:ext cx="58845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200" b="0" dirty="0" smtClean="0"/>
              <a:t>Project Report</a:t>
            </a:r>
            <a:endParaRPr sz="4200" b="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46328" y="1489405"/>
            <a:ext cx="8251342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pc="80" dirty="0" smtClean="0"/>
              <a:t>Book Recommendation System</a:t>
            </a:r>
            <a:endParaRPr spc="80" dirty="0"/>
          </a:p>
        </p:txBody>
      </p:sp>
      <p:sp>
        <p:nvSpPr>
          <p:cNvPr id="4" name="object 4"/>
          <p:cNvSpPr txBox="1"/>
          <p:nvPr/>
        </p:nvSpPr>
        <p:spPr>
          <a:xfrm>
            <a:off x="3528440" y="3114802"/>
            <a:ext cx="2491360" cy="9603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u="sng" spc="7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ahoma"/>
                <a:cs typeface="Tahoma"/>
              </a:rPr>
              <a:t>Team</a:t>
            </a:r>
            <a:r>
              <a:rPr sz="2000" b="1" u="sng" spc="-6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ahoma"/>
                <a:cs typeface="Tahoma"/>
              </a:rPr>
              <a:t> </a:t>
            </a:r>
            <a:r>
              <a:rPr sz="2000" b="1" u="sng" spc="8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ahoma"/>
                <a:cs typeface="Tahoma"/>
              </a:rPr>
              <a:t>Members</a:t>
            </a:r>
            <a:endParaRPr sz="2000" dirty="0">
              <a:latin typeface="Tahoma"/>
              <a:cs typeface="Tahoma"/>
            </a:endParaRPr>
          </a:p>
          <a:p>
            <a:pPr marL="289560" marR="283845" indent="13335" algn="ctr">
              <a:lnSpc>
                <a:spcPct val="98600"/>
              </a:lnSpc>
              <a:spcBef>
                <a:spcPts val="5"/>
              </a:spcBef>
            </a:pPr>
            <a:endParaRPr lang="en-IN" sz="1400" b="1" spc="-85" dirty="0" smtClean="0">
              <a:solidFill>
                <a:srgbClr val="124F5C"/>
              </a:solidFill>
              <a:latin typeface="Verdana"/>
              <a:cs typeface="Verdana"/>
            </a:endParaRPr>
          </a:p>
          <a:p>
            <a:pPr marL="289560" marR="283845" indent="13335" algn="ctr">
              <a:lnSpc>
                <a:spcPct val="98600"/>
              </a:lnSpc>
              <a:spcBef>
                <a:spcPts val="5"/>
              </a:spcBef>
            </a:pPr>
            <a:r>
              <a:rPr lang="en-IN" sz="1400" b="1" spc="-85" dirty="0" smtClean="0">
                <a:solidFill>
                  <a:srgbClr val="124F5C"/>
                </a:solidFill>
                <a:latin typeface="Verdana"/>
                <a:cs typeface="Verdana"/>
              </a:rPr>
              <a:t>Shakti </a:t>
            </a:r>
            <a:r>
              <a:rPr lang="en-IN" sz="1400" b="1" spc="-85" dirty="0" err="1" smtClean="0">
                <a:solidFill>
                  <a:srgbClr val="124F5C"/>
                </a:solidFill>
                <a:latin typeface="Verdana"/>
                <a:cs typeface="Verdana"/>
              </a:rPr>
              <a:t>Makawana</a:t>
            </a:r>
            <a:endParaRPr lang="en-IN" sz="1400" b="1" spc="-85" dirty="0" smtClean="0">
              <a:solidFill>
                <a:srgbClr val="124F5C"/>
              </a:solidFill>
              <a:latin typeface="Verdana"/>
              <a:cs typeface="Verdana"/>
            </a:endParaRPr>
          </a:p>
          <a:p>
            <a:pPr marL="289560" marR="283845" indent="13335" algn="ctr">
              <a:lnSpc>
                <a:spcPct val="98600"/>
              </a:lnSpc>
              <a:spcBef>
                <a:spcPts val="5"/>
              </a:spcBef>
            </a:pPr>
            <a:r>
              <a:rPr lang="en-IN" sz="1400" b="1" spc="-85" dirty="0" smtClean="0">
                <a:solidFill>
                  <a:srgbClr val="124F5C"/>
                </a:solidFill>
                <a:latin typeface="Verdana"/>
                <a:cs typeface="Verdana"/>
              </a:rPr>
              <a:t>Raj </a:t>
            </a:r>
            <a:r>
              <a:rPr lang="en-IN" sz="1400" b="1" spc="-85" dirty="0" err="1" smtClean="0">
                <a:solidFill>
                  <a:srgbClr val="124F5C"/>
                </a:solidFill>
                <a:latin typeface="Verdana"/>
                <a:cs typeface="Verdana"/>
              </a:rPr>
              <a:t>Dodiya</a:t>
            </a:r>
            <a:endParaRPr sz="1400" dirty="0">
              <a:latin typeface="Verdana"/>
              <a:cs typeface="Verdan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42" y="57150"/>
            <a:ext cx="1363526" cy="1048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8761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 dirty="0"/>
              <a:t>Different</a:t>
            </a:r>
            <a:r>
              <a:rPr sz="2800" spc="-80" dirty="0"/>
              <a:t> </a:t>
            </a:r>
            <a:r>
              <a:rPr sz="2800" spc="95" dirty="0"/>
              <a:t>Models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412" y="1100266"/>
            <a:ext cx="7405987" cy="39149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42" y="57150"/>
            <a:ext cx="1363526" cy="10485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28092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 dirty="0"/>
              <a:t>Different</a:t>
            </a:r>
            <a:r>
              <a:rPr sz="2800" spc="-80" dirty="0"/>
              <a:t> </a:t>
            </a:r>
            <a:r>
              <a:rPr sz="2800" spc="95" dirty="0"/>
              <a:t>Models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825246"/>
            <a:ext cx="447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24F5C"/>
                </a:solidFill>
                <a:latin typeface="Tahoma"/>
                <a:cs typeface="Tahoma"/>
              </a:rPr>
              <a:t>2.)Model</a:t>
            </a:r>
            <a:r>
              <a:rPr sz="1800" b="1" spc="-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70" dirty="0">
                <a:solidFill>
                  <a:srgbClr val="124F5C"/>
                </a:solidFill>
                <a:latin typeface="Tahoma"/>
                <a:cs typeface="Tahoma"/>
              </a:rPr>
              <a:t>based</a:t>
            </a:r>
            <a:r>
              <a:rPr sz="1800" b="1" spc="-4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40" dirty="0">
                <a:solidFill>
                  <a:srgbClr val="124F5C"/>
                </a:solidFill>
                <a:latin typeface="Tahoma"/>
                <a:cs typeface="Tahoma"/>
              </a:rPr>
              <a:t>collaborative</a:t>
            </a:r>
            <a:r>
              <a:rPr sz="1800" b="1" spc="-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35" dirty="0">
                <a:solidFill>
                  <a:srgbClr val="124F5C"/>
                </a:solidFill>
                <a:latin typeface="Tahoma"/>
                <a:cs typeface="Tahoma"/>
              </a:rPr>
              <a:t>filtering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851" y="2674620"/>
            <a:ext cx="2840736" cy="155219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0555" y="2674620"/>
            <a:ext cx="3023616" cy="15315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73149" y="2065782"/>
            <a:ext cx="530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5" dirty="0">
                <a:solidFill>
                  <a:srgbClr val="124F5C"/>
                </a:solidFill>
                <a:latin typeface="Tahoma"/>
                <a:cs typeface="Tahoma"/>
              </a:rPr>
              <a:t>SVD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9553" y="2139188"/>
            <a:ext cx="574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5" dirty="0">
                <a:solidFill>
                  <a:srgbClr val="124F5C"/>
                </a:solidFill>
                <a:latin typeface="Tahoma"/>
                <a:cs typeface="Tahoma"/>
              </a:rPr>
              <a:t>NMF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42" y="57150"/>
            <a:ext cx="1363526" cy="10485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7237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65" dirty="0">
                <a:solidFill>
                  <a:srgbClr val="CC0000"/>
                </a:solidFill>
                <a:latin typeface="Tahoma"/>
                <a:cs typeface="Tahoma"/>
              </a:rPr>
              <a:t>Different</a:t>
            </a:r>
            <a:r>
              <a:rPr sz="2800" b="1" spc="-8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800" b="1" spc="95" dirty="0">
                <a:solidFill>
                  <a:srgbClr val="CC0000"/>
                </a:solidFill>
                <a:latin typeface="Tahoma"/>
                <a:cs typeface="Tahoma"/>
              </a:rPr>
              <a:t>Models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104391"/>
            <a:ext cx="210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SVD</a:t>
            </a:r>
            <a:r>
              <a:rPr sz="180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Model</a:t>
            </a:r>
            <a:r>
              <a:rPr sz="180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262" y="2153792"/>
            <a:ext cx="8295404" cy="2234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42" y="57150"/>
            <a:ext cx="1363526" cy="10485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7237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65" dirty="0">
                <a:solidFill>
                  <a:srgbClr val="CC0000"/>
                </a:solidFill>
                <a:latin typeface="Tahoma"/>
                <a:cs typeface="Tahoma"/>
              </a:rPr>
              <a:t>Different</a:t>
            </a:r>
            <a:r>
              <a:rPr sz="2800" b="1" spc="-8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800" b="1" spc="95" dirty="0">
                <a:solidFill>
                  <a:srgbClr val="CC0000"/>
                </a:solidFill>
                <a:latin typeface="Tahoma"/>
                <a:cs typeface="Tahoma"/>
              </a:rPr>
              <a:t>Models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38834"/>
            <a:ext cx="2108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SVD</a:t>
            </a:r>
            <a:r>
              <a:rPr sz="1800" b="1" spc="-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Model</a:t>
            </a:r>
            <a:r>
              <a:rPr sz="1800" b="1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684" y="1996439"/>
            <a:ext cx="8926068" cy="29458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42" y="57150"/>
            <a:ext cx="1363526" cy="10485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7237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65" dirty="0">
                <a:solidFill>
                  <a:srgbClr val="CC0000"/>
                </a:solidFill>
                <a:latin typeface="Tahoma"/>
                <a:cs typeface="Tahoma"/>
              </a:rPr>
              <a:t>Different</a:t>
            </a:r>
            <a:r>
              <a:rPr sz="2800" b="1" spc="-8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800" b="1" spc="95" dirty="0">
                <a:solidFill>
                  <a:srgbClr val="CC0000"/>
                </a:solidFill>
                <a:latin typeface="Tahoma"/>
                <a:cs typeface="Tahoma"/>
              </a:rPr>
              <a:t>Models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38834"/>
            <a:ext cx="2108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SVD</a:t>
            </a:r>
            <a:r>
              <a:rPr sz="1800" b="1" spc="-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Model</a:t>
            </a:r>
            <a:r>
              <a:rPr sz="1800" b="1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7" y="1635251"/>
            <a:ext cx="9000744" cy="293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42" y="57150"/>
            <a:ext cx="1363526" cy="10485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 dirty="0"/>
              <a:t>Different</a:t>
            </a:r>
            <a:r>
              <a:rPr sz="2800" spc="-80" dirty="0"/>
              <a:t> </a:t>
            </a:r>
            <a:r>
              <a:rPr sz="2800" spc="95" dirty="0"/>
              <a:t>Models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10336" y="1226947"/>
            <a:ext cx="3835400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User-ID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-</a:t>
            </a:r>
            <a:r>
              <a:rPr sz="18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24F5C"/>
                </a:solidFill>
                <a:latin typeface="Arial"/>
                <a:cs typeface="Arial"/>
              </a:rPr>
              <a:t>193458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Test set: predicted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 top</a:t>
            </a:r>
            <a:r>
              <a:rPr sz="18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rated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 books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291" y="2180856"/>
            <a:ext cx="8046720" cy="241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42" y="57150"/>
            <a:ext cx="1363526" cy="10485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7237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65" dirty="0">
                <a:solidFill>
                  <a:srgbClr val="CC0000"/>
                </a:solidFill>
                <a:latin typeface="Tahoma"/>
                <a:cs typeface="Tahoma"/>
              </a:rPr>
              <a:t>Different</a:t>
            </a:r>
            <a:r>
              <a:rPr sz="2800" b="1" spc="-8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800" b="1" spc="95" dirty="0">
                <a:solidFill>
                  <a:srgbClr val="CC0000"/>
                </a:solidFill>
                <a:latin typeface="Tahoma"/>
                <a:cs typeface="Tahoma"/>
              </a:rPr>
              <a:t>Models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351610"/>
            <a:ext cx="346900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Test</a:t>
            </a:r>
            <a:r>
              <a:rPr sz="18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set: actual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top</a:t>
            </a:r>
            <a:r>
              <a:rPr sz="18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rated</a:t>
            </a:r>
            <a:r>
              <a:rPr sz="18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books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2072652"/>
            <a:ext cx="8295132" cy="2494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42" y="57150"/>
            <a:ext cx="1363526" cy="10485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7659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0" dirty="0"/>
              <a:t>Collaborative</a:t>
            </a:r>
            <a:r>
              <a:rPr sz="2800" spc="-30" dirty="0"/>
              <a:t> </a:t>
            </a:r>
            <a:r>
              <a:rPr sz="2800" dirty="0"/>
              <a:t>Filtering-(Item-Item</a:t>
            </a:r>
            <a:r>
              <a:rPr sz="2800" spc="-10" dirty="0"/>
              <a:t> </a:t>
            </a:r>
            <a:r>
              <a:rPr sz="2800" spc="40" dirty="0"/>
              <a:t>based)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1190371"/>
            <a:ext cx="5220335" cy="1114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124F5C"/>
                </a:solidFill>
                <a:latin typeface="Tahoma"/>
                <a:cs typeface="Tahoma"/>
              </a:rPr>
              <a:t>3.)Collaborative</a:t>
            </a:r>
            <a:r>
              <a:rPr sz="18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124F5C"/>
                </a:solidFill>
                <a:latin typeface="Tahoma"/>
                <a:cs typeface="Tahoma"/>
              </a:rPr>
              <a:t>Filtering-(Item-Item</a:t>
            </a:r>
            <a:r>
              <a:rPr sz="1800" b="1" spc="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25" dirty="0">
                <a:solidFill>
                  <a:srgbClr val="124F5C"/>
                </a:solidFill>
                <a:latin typeface="Tahoma"/>
                <a:cs typeface="Tahoma"/>
              </a:rPr>
              <a:t>based)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ahoma"/>
              <a:cs typeface="Tahoma"/>
            </a:endParaRPr>
          </a:p>
          <a:p>
            <a:pPr marL="469900" indent="-317500">
              <a:lnSpc>
                <a:spcPct val="100000"/>
              </a:lnSpc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ne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9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ari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endParaRPr sz="1400">
              <a:latin typeface="Verdana"/>
              <a:cs typeface="Verdana"/>
            </a:endParaRPr>
          </a:p>
          <a:p>
            <a:pPr marL="469900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Near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Nei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ur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414016"/>
            <a:ext cx="6521196" cy="22548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68" y="57150"/>
            <a:ext cx="891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 dirty="0"/>
              <a:t>Different</a:t>
            </a:r>
            <a:r>
              <a:rPr sz="2800" spc="-80" dirty="0"/>
              <a:t> </a:t>
            </a:r>
            <a:r>
              <a:rPr sz="2800" spc="95" dirty="0"/>
              <a:t>Models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1216228"/>
            <a:ext cx="6132830" cy="64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5" dirty="0">
                <a:solidFill>
                  <a:srgbClr val="124F5C"/>
                </a:solidFill>
                <a:latin typeface="Tahoma"/>
                <a:cs typeface="Tahoma"/>
              </a:rPr>
              <a:t>SVD</a:t>
            </a:r>
            <a:r>
              <a:rPr sz="1800" b="1" spc="-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80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18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40" dirty="0">
                <a:solidFill>
                  <a:srgbClr val="124F5C"/>
                </a:solidFill>
                <a:latin typeface="Tahoma"/>
                <a:cs typeface="Tahoma"/>
              </a:rPr>
              <a:t>Correlation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Recommendations</a:t>
            </a:r>
            <a:r>
              <a:rPr sz="14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Harry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Potter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Sorcerer's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Stone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(Book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80" dirty="0">
                <a:solidFill>
                  <a:srgbClr val="124F5C"/>
                </a:solidFill>
                <a:latin typeface="Verdana"/>
                <a:cs typeface="Verdana"/>
              </a:rPr>
              <a:t>1)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2686811"/>
            <a:ext cx="1508760" cy="22799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0448" y="2686811"/>
            <a:ext cx="6896100" cy="22799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6653" y="2113534"/>
            <a:ext cx="512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put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1960" y="2243455"/>
            <a:ext cx="6819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Ou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put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42" y="57150"/>
            <a:ext cx="1363526" cy="10485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7237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65" dirty="0">
                <a:solidFill>
                  <a:srgbClr val="CC0000"/>
                </a:solidFill>
                <a:latin typeface="Tahoma"/>
                <a:cs typeface="Tahoma"/>
              </a:rPr>
              <a:t>Different</a:t>
            </a:r>
            <a:r>
              <a:rPr sz="2800" b="1" spc="-8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800" b="1" spc="95" dirty="0">
                <a:solidFill>
                  <a:srgbClr val="CC0000"/>
                </a:solidFill>
                <a:latin typeface="Tahoma"/>
                <a:cs typeface="Tahoma"/>
              </a:rPr>
              <a:t>Models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190371"/>
            <a:ext cx="522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solidFill>
                  <a:srgbClr val="124F5C"/>
                </a:solidFill>
                <a:latin typeface="Tahoma"/>
                <a:cs typeface="Tahoma"/>
              </a:rPr>
              <a:t>4.)Collaborative</a:t>
            </a:r>
            <a:r>
              <a:rPr sz="18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10" dirty="0">
                <a:solidFill>
                  <a:srgbClr val="124F5C"/>
                </a:solidFill>
                <a:latin typeface="Tahoma"/>
                <a:cs typeface="Tahoma"/>
              </a:rPr>
              <a:t>Filtering-(User-Item</a:t>
            </a:r>
            <a:r>
              <a:rPr sz="18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25" dirty="0">
                <a:solidFill>
                  <a:srgbClr val="124F5C"/>
                </a:solidFill>
                <a:latin typeface="Tahoma"/>
                <a:cs typeface="Tahoma"/>
              </a:rPr>
              <a:t>based)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061" y="1806366"/>
            <a:ext cx="7302638" cy="2849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42" y="57150"/>
            <a:ext cx="1363526" cy="1048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67360"/>
            <a:ext cx="1542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10" dirty="0"/>
              <a:t>Content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6341" y="1659102"/>
            <a:ext cx="3542665" cy="247967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5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Problem</a:t>
            </a:r>
            <a:r>
              <a:rPr sz="1400" b="1" spc="-7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statement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Data</a:t>
            </a:r>
            <a:r>
              <a:rPr sz="1400" b="1" spc="-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Summary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Analysis</a:t>
            </a:r>
            <a:r>
              <a:rPr sz="1400" b="1" spc="-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different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datasets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Data</a:t>
            </a:r>
            <a:r>
              <a:rPr sz="1400" b="1" spc="-4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Cleaning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Outlier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treatment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Imputing</a:t>
            </a:r>
            <a:r>
              <a:rPr sz="1400" b="1" spc="-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missing</a:t>
            </a:r>
            <a:r>
              <a:rPr sz="1400" b="1" spc="-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values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Different</a:t>
            </a:r>
            <a:r>
              <a:rPr sz="1400" b="1" spc="-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Recommendation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Model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Challenges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Conclusion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Future</a:t>
            </a:r>
            <a:r>
              <a:rPr sz="1400" b="1" spc="-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Scope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42" y="57150"/>
            <a:ext cx="1363526" cy="1048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7237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65" dirty="0">
                <a:solidFill>
                  <a:srgbClr val="CC0000"/>
                </a:solidFill>
                <a:latin typeface="Tahoma"/>
                <a:cs typeface="Tahoma"/>
              </a:rPr>
              <a:t>Different</a:t>
            </a:r>
            <a:r>
              <a:rPr sz="2800" b="1" spc="-8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800" b="1" spc="95" dirty="0">
                <a:solidFill>
                  <a:srgbClr val="CC0000"/>
                </a:solidFill>
                <a:latin typeface="Tahoma"/>
                <a:cs typeface="Tahoma"/>
              </a:rPr>
              <a:t>Models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733" y="1510267"/>
            <a:ext cx="7705725" cy="34473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7852" y="1087882"/>
            <a:ext cx="171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70" dirty="0">
                <a:solidFill>
                  <a:srgbClr val="124F5C"/>
                </a:solidFill>
                <a:latin typeface="Tahoma"/>
                <a:cs typeface="Tahoma"/>
              </a:rPr>
              <a:t>Model</a:t>
            </a:r>
            <a:r>
              <a:rPr sz="1800" b="1" spc="-7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35" dirty="0">
                <a:solidFill>
                  <a:srgbClr val="124F5C"/>
                </a:solidFill>
                <a:latin typeface="Tahoma"/>
                <a:cs typeface="Tahoma"/>
              </a:rPr>
              <a:t>Results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42" y="57150"/>
            <a:ext cx="1363526" cy="10485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833" y="125094"/>
            <a:ext cx="2099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5" dirty="0"/>
              <a:t>Con</a:t>
            </a:r>
            <a:r>
              <a:rPr sz="2800" spc="130" dirty="0"/>
              <a:t>c</a:t>
            </a:r>
            <a:r>
              <a:rPr sz="2800" spc="65" dirty="0"/>
              <a:t>lusion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59156" y="935888"/>
            <a:ext cx="8296909" cy="3599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6985" indent="-311150">
              <a:lnSpc>
                <a:spcPct val="115500"/>
              </a:lnSpc>
              <a:spcBef>
                <a:spcPts val="100"/>
              </a:spcBef>
              <a:buFont typeface="Times New Roman"/>
              <a:buChar char="●"/>
              <a:tabLst>
                <a:tab pos="323215" algn="l"/>
                <a:tab pos="323850" algn="l"/>
              </a:tabLst>
            </a:pPr>
            <a:r>
              <a:rPr sz="1300" b="1" spc="-75" dirty="0">
                <a:solidFill>
                  <a:srgbClr val="124F5C"/>
                </a:solidFill>
                <a:latin typeface="Tahoma"/>
                <a:cs typeface="Tahoma"/>
              </a:rPr>
              <a:t>In</a:t>
            </a:r>
            <a:r>
              <a:rPr sz="1300" b="1" spc="1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EDA,</a:t>
            </a:r>
            <a:r>
              <a:rPr sz="1300" b="1" spc="1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300" b="1" spc="1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-40" dirty="0">
                <a:solidFill>
                  <a:srgbClr val="124F5C"/>
                </a:solidFill>
                <a:latin typeface="Tahoma"/>
                <a:cs typeface="Tahoma"/>
              </a:rPr>
              <a:t>Top-10</a:t>
            </a:r>
            <a:r>
              <a:rPr sz="1300" b="1" spc="1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most</a:t>
            </a:r>
            <a:r>
              <a:rPr sz="1300" b="1" spc="17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124F5C"/>
                </a:solidFill>
                <a:latin typeface="Tahoma"/>
                <a:cs typeface="Tahoma"/>
              </a:rPr>
              <a:t>rated</a:t>
            </a:r>
            <a:r>
              <a:rPr sz="1300" b="1" spc="17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books</a:t>
            </a:r>
            <a:r>
              <a:rPr sz="1300" b="1" spc="1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5" dirty="0">
                <a:solidFill>
                  <a:srgbClr val="124F5C"/>
                </a:solidFill>
                <a:latin typeface="Tahoma"/>
                <a:cs typeface="Tahoma"/>
              </a:rPr>
              <a:t>were</a:t>
            </a:r>
            <a:r>
              <a:rPr sz="1300" b="1" spc="1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0" dirty="0">
                <a:solidFill>
                  <a:srgbClr val="124F5C"/>
                </a:solidFill>
                <a:latin typeface="Tahoma"/>
                <a:cs typeface="Tahoma"/>
              </a:rPr>
              <a:t>essentially</a:t>
            </a:r>
            <a:r>
              <a:rPr sz="1300" b="1" spc="1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15" dirty="0">
                <a:solidFill>
                  <a:srgbClr val="124F5C"/>
                </a:solidFill>
                <a:latin typeface="Tahoma"/>
                <a:cs typeface="Tahoma"/>
              </a:rPr>
              <a:t>novels.</a:t>
            </a:r>
            <a:r>
              <a:rPr sz="1300" b="1" spc="1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5" dirty="0">
                <a:solidFill>
                  <a:srgbClr val="124F5C"/>
                </a:solidFill>
                <a:latin typeface="Tahoma"/>
                <a:cs typeface="Tahoma"/>
              </a:rPr>
              <a:t>Books</a:t>
            </a:r>
            <a:r>
              <a:rPr sz="1300" b="1" spc="1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5" dirty="0">
                <a:solidFill>
                  <a:srgbClr val="124F5C"/>
                </a:solidFill>
                <a:latin typeface="Tahoma"/>
                <a:cs typeface="Tahoma"/>
              </a:rPr>
              <a:t>like</a:t>
            </a:r>
            <a:r>
              <a:rPr sz="1300" b="1" spc="1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5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300" b="1" spc="1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5" dirty="0">
                <a:solidFill>
                  <a:srgbClr val="124F5C"/>
                </a:solidFill>
                <a:latin typeface="Tahoma"/>
                <a:cs typeface="Tahoma"/>
              </a:rPr>
              <a:t>Lovely</a:t>
            </a:r>
            <a:r>
              <a:rPr sz="1300" b="1" spc="17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60" dirty="0">
                <a:solidFill>
                  <a:srgbClr val="124F5C"/>
                </a:solidFill>
                <a:latin typeface="Tahoma"/>
                <a:cs typeface="Tahoma"/>
              </a:rPr>
              <a:t>Bone </a:t>
            </a:r>
            <a:r>
              <a:rPr sz="1300" b="1" spc="-37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0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13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5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3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124F5C"/>
                </a:solidFill>
                <a:latin typeface="Tahoma"/>
                <a:cs typeface="Tahoma"/>
              </a:rPr>
              <a:t>Secret</a:t>
            </a:r>
            <a:r>
              <a:rPr sz="13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0" dirty="0">
                <a:solidFill>
                  <a:srgbClr val="124F5C"/>
                </a:solidFill>
                <a:latin typeface="Tahoma"/>
                <a:cs typeface="Tahoma"/>
              </a:rPr>
              <a:t>Life</a:t>
            </a:r>
            <a:r>
              <a:rPr sz="13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5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3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0" dirty="0">
                <a:solidFill>
                  <a:srgbClr val="124F5C"/>
                </a:solidFill>
                <a:latin typeface="Tahoma"/>
                <a:cs typeface="Tahoma"/>
              </a:rPr>
              <a:t>Bees</a:t>
            </a:r>
            <a:r>
              <a:rPr sz="13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124F5C"/>
                </a:solidFill>
                <a:latin typeface="Tahoma"/>
                <a:cs typeface="Tahoma"/>
              </a:rPr>
              <a:t>were</a:t>
            </a:r>
            <a:r>
              <a:rPr sz="13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0" dirty="0">
                <a:solidFill>
                  <a:srgbClr val="124F5C"/>
                </a:solidFill>
                <a:latin typeface="Tahoma"/>
                <a:cs typeface="Tahoma"/>
              </a:rPr>
              <a:t>very</a:t>
            </a:r>
            <a:r>
              <a:rPr sz="13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0" dirty="0">
                <a:solidFill>
                  <a:srgbClr val="124F5C"/>
                </a:solidFill>
                <a:latin typeface="Tahoma"/>
                <a:cs typeface="Tahoma"/>
              </a:rPr>
              <a:t>well</a:t>
            </a:r>
            <a:r>
              <a:rPr sz="13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124F5C"/>
                </a:solidFill>
                <a:latin typeface="Tahoma"/>
                <a:cs typeface="Tahoma"/>
              </a:rPr>
              <a:t>perceived.</a:t>
            </a:r>
            <a:endParaRPr sz="1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600" dirty="0">
              <a:latin typeface="Tahoma"/>
              <a:cs typeface="Tahoma"/>
            </a:endParaRPr>
          </a:p>
          <a:p>
            <a:pPr marL="323215" marR="5080" indent="-311150">
              <a:lnSpc>
                <a:spcPct val="114599"/>
              </a:lnSpc>
              <a:spcBef>
                <a:spcPts val="1070"/>
              </a:spcBef>
              <a:buFont typeface="Times New Roman"/>
              <a:buChar char="●"/>
              <a:tabLst>
                <a:tab pos="323215" algn="l"/>
                <a:tab pos="323850" algn="l"/>
              </a:tabLst>
            </a:pPr>
            <a:r>
              <a:rPr sz="1300" b="1" spc="10" dirty="0">
                <a:solidFill>
                  <a:srgbClr val="124F5C"/>
                </a:solidFill>
                <a:latin typeface="Tahoma"/>
                <a:cs typeface="Tahoma"/>
              </a:rPr>
              <a:t>Majority</a:t>
            </a:r>
            <a:r>
              <a:rPr sz="1300" b="1" spc="10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5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300" b="1" spc="1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300" b="1" spc="1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5" dirty="0">
                <a:solidFill>
                  <a:srgbClr val="124F5C"/>
                </a:solidFill>
                <a:latin typeface="Tahoma"/>
                <a:cs typeface="Tahoma"/>
              </a:rPr>
              <a:t>readers</a:t>
            </a:r>
            <a:r>
              <a:rPr sz="1300" b="1" spc="114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124F5C"/>
                </a:solidFill>
                <a:latin typeface="Tahoma"/>
                <a:cs typeface="Tahoma"/>
              </a:rPr>
              <a:t>were</a:t>
            </a:r>
            <a:r>
              <a:rPr sz="1300" b="1" spc="1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5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300" b="1" spc="1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300" b="1" spc="10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0" dirty="0">
                <a:solidFill>
                  <a:srgbClr val="124F5C"/>
                </a:solidFill>
                <a:latin typeface="Tahoma"/>
                <a:cs typeface="Tahoma"/>
              </a:rPr>
              <a:t>age</a:t>
            </a:r>
            <a:r>
              <a:rPr sz="1300" b="1" spc="114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0" dirty="0">
                <a:solidFill>
                  <a:srgbClr val="124F5C"/>
                </a:solidFill>
                <a:latin typeface="Tahoma"/>
                <a:cs typeface="Tahoma"/>
              </a:rPr>
              <a:t>bracket</a:t>
            </a:r>
            <a:r>
              <a:rPr sz="1300" b="1" spc="1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-40" dirty="0">
                <a:solidFill>
                  <a:srgbClr val="124F5C"/>
                </a:solidFill>
                <a:latin typeface="Tahoma"/>
                <a:cs typeface="Tahoma"/>
              </a:rPr>
              <a:t>20-35</a:t>
            </a:r>
            <a:r>
              <a:rPr sz="1300" b="1" spc="114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0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1300" b="1" spc="10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most</a:t>
            </a:r>
            <a:r>
              <a:rPr sz="1300" b="1" spc="1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5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300" b="1" spc="1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60" dirty="0">
                <a:solidFill>
                  <a:srgbClr val="124F5C"/>
                </a:solidFill>
                <a:latin typeface="Tahoma"/>
                <a:cs typeface="Tahoma"/>
              </a:rPr>
              <a:t>them</a:t>
            </a:r>
            <a:r>
              <a:rPr sz="1300" b="1" spc="1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65" dirty="0">
                <a:solidFill>
                  <a:srgbClr val="124F5C"/>
                </a:solidFill>
                <a:latin typeface="Tahoma"/>
                <a:cs typeface="Tahoma"/>
              </a:rPr>
              <a:t>came</a:t>
            </a:r>
            <a:r>
              <a:rPr sz="1300" b="1" spc="114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0" dirty="0">
                <a:solidFill>
                  <a:srgbClr val="124F5C"/>
                </a:solidFill>
                <a:latin typeface="Tahoma"/>
                <a:cs typeface="Tahoma"/>
              </a:rPr>
              <a:t>from</a:t>
            </a:r>
            <a:r>
              <a:rPr sz="1300" b="1" spc="1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124F5C"/>
                </a:solidFill>
                <a:latin typeface="Tahoma"/>
                <a:cs typeface="Tahoma"/>
              </a:rPr>
              <a:t>North </a:t>
            </a:r>
            <a:r>
              <a:rPr sz="1300" b="1" spc="-3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0" dirty="0">
                <a:solidFill>
                  <a:srgbClr val="124F5C"/>
                </a:solidFill>
                <a:latin typeface="Tahoma"/>
                <a:cs typeface="Tahoma"/>
              </a:rPr>
              <a:t>American</a:t>
            </a:r>
            <a:r>
              <a:rPr sz="13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0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13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European</a:t>
            </a:r>
            <a:r>
              <a:rPr sz="1300" b="1" spc="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5" dirty="0">
                <a:solidFill>
                  <a:srgbClr val="124F5C"/>
                </a:solidFill>
                <a:latin typeface="Tahoma"/>
                <a:cs typeface="Tahoma"/>
              </a:rPr>
              <a:t>countries</a:t>
            </a:r>
            <a:r>
              <a:rPr sz="13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namely</a:t>
            </a:r>
            <a:r>
              <a:rPr sz="13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5" dirty="0">
                <a:solidFill>
                  <a:srgbClr val="124F5C"/>
                </a:solidFill>
                <a:latin typeface="Tahoma"/>
                <a:cs typeface="Tahoma"/>
              </a:rPr>
              <a:t>USA,</a:t>
            </a:r>
            <a:r>
              <a:rPr sz="13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124F5C"/>
                </a:solidFill>
                <a:latin typeface="Tahoma"/>
                <a:cs typeface="Tahoma"/>
              </a:rPr>
              <a:t>Canada,</a:t>
            </a:r>
            <a:r>
              <a:rPr sz="13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15" dirty="0">
                <a:solidFill>
                  <a:srgbClr val="124F5C"/>
                </a:solidFill>
                <a:latin typeface="Tahoma"/>
                <a:cs typeface="Tahoma"/>
              </a:rPr>
              <a:t>UK,</a:t>
            </a:r>
            <a:r>
              <a:rPr sz="13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0" dirty="0">
                <a:solidFill>
                  <a:srgbClr val="124F5C"/>
                </a:solidFill>
                <a:latin typeface="Tahoma"/>
                <a:cs typeface="Tahoma"/>
              </a:rPr>
              <a:t>Germany</a:t>
            </a:r>
            <a:r>
              <a:rPr sz="13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0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13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15" dirty="0">
                <a:solidFill>
                  <a:srgbClr val="124F5C"/>
                </a:solidFill>
                <a:latin typeface="Tahoma"/>
                <a:cs typeface="Tahoma"/>
              </a:rPr>
              <a:t>Spain.</a:t>
            </a:r>
            <a:endParaRPr sz="1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600" dirty="0">
              <a:latin typeface="Tahoma"/>
              <a:cs typeface="Tahoma"/>
            </a:endParaRPr>
          </a:p>
          <a:p>
            <a:pPr marL="323215" marR="6350" indent="-311150">
              <a:lnSpc>
                <a:spcPct val="115399"/>
              </a:lnSpc>
              <a:spcBef>
                <a:spcPts val="1060"/>
              </a:spcBef>
              <a:buFont typeface="Times New Roman"/>
              <a:buChar char="●"/>
              <a:tabLst>
                <a:tab pos="323215" algn="l"/>
                <a:tab pos="323850" algn="l"/>
              </a:tabLst>
            </a:pPr>
            <a:r>
              <a:rPr sz="1300" b="1" spc="-105" dirty="0">
                <a:solidFill>
                  <a:srgbClr val="124F5C"/>
                </a:solidFill>
                <a:latin typeface="Tahoma"/>
                <a:cs typeface="Tahoma"/>
              </a:rPr>
              <a:t>If</a:t>
            </a:r>
            <a:r>
              <a:rPr sz="1300" b="1" spc="1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we</a:t>
            </a:r>
            <a:r>
              <a:rPr sz="1300" b="1" spc="1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0" dirty="0">
                <a:solidFill>
                  <a:srgbClr val="124F5C"/>
                </a:solidFill>
                <a:latin typeface="Tahoma"/>
                <a:cs typeface="Tahoma"/>
              </a:rPr>
              <a:t>look</a:t>
            </a:r>
            <a:r>
              <a:rPr sz="1300" b="1" spc="1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0" dirty="0">
                <a:solidFill>
                  <a:srgbClr val="124F5C"/>
                </a:solidFill>
                <a:latin typeface="Tahoma"/>
                <a:cs typeface="Tahoma"/>
              </a:rPr>
              <a:t>at</a:t>
            </a:r>
            <a:r>
              <a:rPr sz="1300" b="1" spc="1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300" b="1" spc="1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124F5C"/>
                </a:solidFill>
                <a:latin typeface="Tahoma"/>
                <a:cs typeface="Tahoma"/>
              </a:rPr>
              <a:t>ratings</a:t>
            </a:r>
            <a:r>
              <a:rPr sz="1300" b="1" spc="1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0" dirty="0">
                <a:solidFill>
                  <a:srgbClr val="124F5C"/>
                </a:solidFill>
                <a:latin typeface="Tahoma"/>
                <a:cs typeface="Tahoma"/>
              </a:rPr>
              <a:t>distribution,</a:t>
            </a:r>
            <a:r>
              <a:rPr sz="1300" b="1" spc="1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most</a:t>
            </a:r>
            <a:r>
              <a:rPr sz="1300" b="1" spc="1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0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300" b="1" spc="1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300" b="1" spc="1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0" dirty="0">
                <a:solidFill>
                  <a:srgbClr val="124F5C"/>
                </a:solidFill>
                <a:latin typeface="Tahoma"/>
                <a:cs typeface="Tahoma"/>
              </a:rPr>
              <a:t>books</a:t>
            </a:r>
            <a:r>
              <a:rPr sz="1300" b="1" spc="1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5" dirty="0">
                <a:solidFill>
                  <a:srgbClr val="124F5C"/>
                </a:solidFill>
                <a:latin typeface="Tahoma"/>
                <a:cs typeface="Tahoma"/>
              </a:rPr>
              <a:t>have</a:t>
            </a:r>
            <a:r>
              <a:rPr sz="1300" b="1" spc="1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0" dirty="0">
                <a:solidFill>
                  <a:srgbClr val="124F5C"/>
                </a:solidFill>
                <a:latin typeface="Tahoma"/>
                <a:cs typeface="Tahoma"/>
              </a:rPr>
              <a:t>high</a:t>
            </a:r>
            <a:r>
              <a:rPr sz="1300" b="1" spc="1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5" dirty="0">
                <a:solidFill>
                  <a:srgbClr val="124F5C"/>
                </a:solidFill>
                <a:latin typeface="Tahoma"/>
                <a:cs typeface="Tahoma"/>
              </a:rPr>
              <a:t>ratings</a:t>
            </a:r>
            <a:r>
              <a:rPr sz="1300" b="1" spc="1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124F5C"/>
                </a:solidFill>
                <a:latin typeface="Tahoma"/>
                <a:cs typeface="Tahoma"/>
              </a:rPr>
              <a:t>with</a:t>
            </a:r>
            <a:r>
              <a:rPr sz="1300" b="1" spc="1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5" dirty="0">
                <a:solidFill>
                  <a:srgbClr val="124F5C"/>
                </a:solidFill>
                <a:latin typeface="Tahoma"/>
                <a:cs typeface="Tahoma"/>
              </a:rPr>
              <a:t>maximum </a:t>
            </a:r>
            <a:r>
              <a:rPr sz="1300" b="1" spc="-3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0" dirty="0">
                <a:solidFill>
                  <a:srgbClr val="124F5C"/>
                </a:solidFill>
                <a:latin typeface="Tahoma"/>
                <a:cs typeface="Tahoma"/>
              </a:rPr>
              <a:t>books</a:t>
            </a:r>
            <a:r>
              <a:rPr sz="13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0" dirty="0">
                <a:solidFill>
                  <a:srgbClr val="124F5C"/>
                </a:solidFill>
                <a:latin typeface="Tahoma"/>
                <a:cs typeface="Tahoma"/>
              </a:rPr>
              <a:t>being</a:t>
            </a:r>
            <a:r>
              <a:rPr sz="13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124F5C"/>
                </a:solidFill>
                <a:latin typeface="Tahoma"/>
                <a:cs typeface="Tahoma"/>
              </a:rPr>
              <a:t>rated</a:t>
            </a:r>
            <a:r>
              <a:rPr sz="13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-25" dirty="0">
                <a:solidFill>
                  <a:srgbClr val="124F5C"/>
                </a:solidFill>
                <a:latin typeface="Tahoma"/>
                <a:cs typeface="Tahoma"/>
              </a:rPr>
              <a:t>8.</a:t>
            </a:r>
            <a:r>
              <a:rPr sz="13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124F5C"/>
                </a:solidFill>
                <a:latin typeface="Tahoma"/>
                <a:cs typeface="Tahoma"/>
              </a:rPr>
              <a:t>Ratings</a:t>
            </a:r>
            <a:r>
              <a:rPr sz="13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below</a:t>
            </a:r>
            <a:r>
              <a:rPr sz="13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-60" dirty="0">
                <a:solidFill>
                  <a:srgbClr val="124F5C"/>
                </a:solidFill>
                <a:latin typeface="Tahoma"/>
                <a:cs typeface="Tahoma"/>
              </a:rPr>
              <a:t>5</a:t>
            </a:r>
            <a:r>
              <a:rPr sz="13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0" dirty="0">
                <a:solidFill>
                  <a:srgbClr val="124F5C"/>
                </a:solidFill>
                <a:latin typeface="Tahoma"/>
                <a:cs typeface="Tahoma"/>
              </a:rPr>
              <a:t>are</a:t>
            </a:r>
            <a:r>
              <a:rPr sz="13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5" dirty="0">
                <a:solidFill>
                  <a:srgbClr val="124F5C"/>
                </a:solidFill>
                <a:latin typeface="Tahoma"/>
                <a:cs typeface="Tahoma"/>
              </a:rPr>
              <a:t>few</a:t>
            </a:r>
            <a:r>
              <a:rPr sz="13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124F5C"/>
                </a:solidFill>
                <a:latin typeface="Tahoma"/>
                <a:cs typeface="Tahoma"/>
              </a:rPr>
              <a:t>in</a:t>
            </a:r>
            <a:r>
              <a:rPr sz="13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0" dirty="0">
                <a:solidFill>
                  <a:srgbClr val="124F5C"/>
                </a:solidFill>
                <a:latin typeface="Tahoma"/>
                <a:cs typeface="Tahoma"/>
              </a:rPr>
              <a:t>number.</a:t>
            </a:r>
            <a:endParaRPr sz="1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600" dirty="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1295"/>
              </a:spcBef>
              <a:buFont typeface="Times New Roman"/>
              <a:buChar char="●"/>
              <a:tabLst>
                <a:tab pos="323215" algn="l"/>
                <a:tab pos="323850" algn="l"/>
              </a:tabLst>
            </a:pP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Author</a:t>
            </a:r>
            <a:r>
              <a:rPr sz="13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5" dirty="0">
                <a:solidFill>
                  <a:srgbClr val="124F5C"/>
                </a:solidFill>
                <a:latin typeface="Tahoma"/>
                <a:cs typeface="Tahoma"/>
              </a:rPr>
              <a:t>with</a:t>
            </a:r>
            <a:r>
              <a:rPr sz="13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3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most</a:t>
            </a:r>
            <a:r>
              <a:rPr sz="13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0" dirty="0">
                <a:solidFill>
                  <a:srgbClr val="124F5C"/>
                </a:solidFill>
                <a:latin typeface="Tahoma"/>
                <a:cs typeface="Tahoma"/>
              </a:rPr>
              <a:t>books</a:t>
            </a:r>
            <a:r>
              <a:rPr sz="13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124F5C"/>
                </a:solidFill>
                <a:latin typeface="Tahoma"/>
                <a:cs typeface="Tahoma"/>
              </a:rPr>
              <a:t>was</a:t>
            </a:r>
            <a:r>
              <a:rPr sz="13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0" dirty="0">
                <a:solidFill>
                  <a:srgbClr val="124F5C"/>
                </a:solidFill>
                <a:latin typeface="Tahoma"/>
                <a:cs typeface="Tahoma"/>
              </a:rPr>
              <a:t>Agatha</a:t>
            </a:r>
            <a:r>
              <a:rPr sz="13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15" dirty="0">
                <a:solidFill>
                  <a:srgbClr val="124F5C"/>
                </a:solidFill>
                <a:latin typeface="Tahoma"/>
                <a:cs typeface="Tahoma"/>
              </a:rPr>
              <a:t>Christie,</a:t>
            </a:r>
            <a:r>
              <a:rPr sz="13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William</a:t>
            </a:r>
            <a:r>
              <a:rPr sz="1300" b="1" spc="-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5" dirty="0">
                <a:solidFill>
                  <a:srgbClr val="124F5C"/>
                </a:solidFill>
                <a:latin typeface="Tahoma"/>
                <a:cs typeface="Tahoma"/>
              </a:rPr>
              <a:t>Shakespeare</a:t>
            </a:r>
            <a:r>
              <a:rPr sz="1300" b="1" spc="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5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13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Stephen</a:t>
            </a:r>
            <a:r>
              <a:rPr sz="1300" b="1" spc="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5" dirty="0">
                <a:solidFill>
                  <a:srgbClr val="124F5C"/>
                </a:solidFill>
                <a:latin typeface="Tahoma"/>
                <a:cs typeface="Tahoma"/>
              </a:rPr>
              <a:t>King.</a:t>
            </a:r>
            <a:endParaRPr sz="1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600" dirty="0">
              <a:latin typeface="Tahoma"/>
              <a:cs typeface="Tahoma"/>
            </a:endParaRPr>
          </a:p>
          <a:p>
            <a:pPr marL="323215" marR="5715" indent="-311150">
              <a:lnSpc>
                <a:spcPct val="114599"/>
              </a:lnSpc>
              <a:spcBef>
                <a:spcPts val="1070"/>
              </a:spcBef>
              <a:buFont typeface="Times New Roman"/>
              <a:buChar char="●"/>
              <a:tabLst>
                <a:tab pos="323215" algn="l"/>
                <a:tab pos="323850" algn="l"/>
              </a:tabLst>
            </a:pPr>
            <a:r>
              <a:rPr sz="1300" b="1" spc="35" dirty="0">
                <a:solidFill>
                  <a:srgbClr val="124F5C"/>
                </a:solidFill>
                <a:latin typeface="Tahoma"/>
                <a:cs typeface="Tahoma"/>
              </a:rPr>
              <a:t>For</a:t>
            </a:r>
            <a:r>
              <a:rPr sz="1300" b="1" spc="1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5" dirty="0">
                <a:solidFill>
                  <a:srgbClr val="124F5C"/>
                </a:solidFill>
                <a:latin typeface="Tahoma"/>
                <a:cs typeface="Tahoma"/>
              </a:rPr>
              <a:t>modelling,</a:t>
            </a:r>
            <a:r>
              <a:rPr sz="1300" b="1" spc="10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10" dirty="0">
                <a:solidFill>
                  <a:srgbClr val="124F5C"/>
                </a:solidFill>
                <a:latin typeface="Tahoma"/>
                <a:cs typeface="Tahoma"/>
              </a:rPr>
              <a:t>it</a:t>
            </a:r>
            <a:r>
              <a:rPr sz="1300" b="1" spc="10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124F5C"/>
                </a:solidFill>
                <a:latin typeface="Tahoma"/>
                <a:cs typeface="Tahoma"/>
              </a:rPr>
              <a:t>was</a:t>
            </a:r>
            <a:r>
              <a:rPr sz="1300" b="1" spc="1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0" dirty="0">
                <a:solidFill>
                  <a:srgbClr val="124F5C"/>
                </a:solidFill>
                <a:latin typeface="Tahoma"/>
                <a:cs typeface="Tahoma"/>
              </a:rPr>
              <a:t>observed</a:t>
            </a:r>
            <a:r>
              <a:rPr sz="1300" b="1" spc="1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124F5C"/>
                </a:solidFill>
                <a:latin typeface="Tahoma"/>
                <a:cs typeface="Tahoma"/>
              </a:rPr>
              <a:t>that</a:t>
            </a:r>
            <a:r>
              <a:rPr sz="1300" b="1" spc="1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10" dirty="0">
                <a:solidFill>
                  <a:srgbClr val="124F5C"/>
                </a:solidFill>
                <a:latin typeface="Tahoma"/>
                <a:cs typeface="Tahoma"/>
              </a:rPr>
              <a:t>for</a:t>
            </a:r>
            <a:r>
              <a:rPr sz="1300" b="1" spc="1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5" dirty="0">
                <a:solidFill>
                  <a:srgbClr val="124F5C"/>
                </a:solidFill>
                <a:latin typeface="Tahoma"/>
                <a:cs typeface="Tahoma"/>
              </a:rPr>
              <a:t>model</a:t>
            </a:r>
            <a:r>
              <a:rPr sz="1300" b="1" spc="1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based</a:t>
            </a:r>
            <a:r>
              <a:rPr sz="1300" b="1" spc="1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5" dirty="0">
                <a:solidFill>
                  <a:srgbClr val="124F5C"/>
                </a:solidFill>
                <a:latin typeface="Tahoma"/>
                <a:cs typeface="Tahoma"/>
              </a:rPr>
              <a:t>collaborative</a:t>
            </a:r>
            <a:r>
              <a:rPr sz="1300" b="1" spc="1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0" dirty="0">
                <a:solidFill>
                  <a:srgbClr val="124F5C"/>
                </a:solidFill>
                <a:latin typeface="Tahoma"/>
                <a:cs typeface="Tahoma"/>
              </a:rPr>
              <a:t>filtering</a:t>
            </a:r>
            <a:r>
              <a:rPr sz="1300" b="1" spc="1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60" dirty="0">
                <a:solidFill>
                  <a:srgbClr val="124F5C"/>
                </a:solidFill>
                <a:latin typeface="Tahoma"/>
                <a:cs typeface="Tahoma"/>
              </a:rPr>
              <a:t>SVD</a:t>
            </a:r>
            <a:r>
              <a:rPr sz="1300" b="1" spc="1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technique </a:t>
            </a:r>
            <a:r>
              <a:rPr sz="1300" b="1" spc="-3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worked</a:t>
            </a:r>
            <a:r>
              <a:rPr sz="1300" b="1" spc="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5" dirty="0">
                <a:solidFill>
                  <a:srgbClr val="124F5C"/>
                </a:solidFill>
                <a:latin typeface="Tahoma"/>
                <a:cs typeface="Tahoma"/>
              </a:rPr>
              <a:t>way</a:t>
            </a:r>
            <a:r>
              <a:rPr sz="13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124F5C"/>
                </a:solidFill>
                <a:latin typeface="Tahoma"/>
                <a:cs typeface="Tahoma"/>
              </a:rPr>
              <a:t>better</a:t>
            </a:r>
            <a:r>
              <a:rPr sz="13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0" dirty="0">
                <a:solidFill>
                  <a:srgbClr val="124F5C"/>
                </a:solidFill>
                <a:latin typeface="Tahoma"/>
                <a:cs typeface="Tahoma"/>
              </a:rPr>
              <a:t>than</a:t>
            </a:r>
            <a:r>
              <a:rPr sz="13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60" dirty="0">
                <a:solidFill>
                  <a:srgbClr val="124F5C"/>
                </a:solidFill>
                <a:latin typeface="Tahoma"/>
                <a:cs typeface="Tahoma"/>
              </a:rPr>
              <a:t>NMF</a:t>
            </a:r>
            <a:r>
              <a:rPr sz="13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5" dirty="0">
                <a:solidFill>
                  <a:srgbClr val="124F5C"/>
                </a:solidFill>
                <a:latin typeface="Tahoma"/>
                <a:cs typeface="Tahoma"/>
              </a:rPr>
              <a:t>with</a:t>
            </a:r>
            <a:r>
              <a:rPr sz="13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5" dirty="0">
                <a:solidFill>
                  <a:srgbClr val="124F5C"/>
                </a:solidFill>
                <a:latin typeface="Tahoma"/>
                <a:cs typeface="Tahoma"/>
              </a:rPr>
              <a:t>lower</a:t>
            </a:r>
            <a:r>
              <a:rPr sz="13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0" dirty="0">
                <a:solidFill>
                  <a:srgbClr val="124F5C"/>
                </a:solidFill>
                <a:latin typeface="Tahoma"/>
                <a:cs typeface="Tahoma"/>
              </a:rPr>
              <a:t>Mean</a:t>
            </a:r>
            <a:r>
              <a:rPr sz="13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Absolute</a:t>
            </a:r>
            <a:r>
              <a:rPr sz="13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15" dirty="0">
                <a:solidFill>
                  <a:srgbClr val="124F5C"/>
                </a:solidFill>
                <a:latin typeface="Tahoma"/>
                <a:cs typeface="Tahoma"/>
              </a:rPr>
              <a:t>Error</a:t>
            </a:r>
            <a:r>
              <a:rPr sz="1300" b="1" spc="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-5" dirty="0">
                <a:solidFill>
                  <a:srgbClr val="124F5C"/>
                </a:solidFill>
                <a:latin typeface="Tahoma"/>
                <a:cs typeface="Tahoma"/>
              </a:rPr>
              <a:t>(MAE) </a:t>
            </a:r>
            <a:r>
              <a:rPr sz="1300" b="1" spc="-70" dirty="0">
                <a:solidFill>
                  <a:srgbClr val="124F5C"/>
                </a:solidFill>
                <a:latin typeface="Tahoma"/>
                <a:cs typeface="Tahoma"/>
              </a:rPr>
              <a:t>.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074" y="57150"/>
            <a:ext cx="1142693" cy="87873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8761"/>
            <a:ext cx="2099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5" dirty="0"/>
              <a:t>Con</a:t>
            </a:r>
            <a:r>
              <a:rPr sz="2800" spc="130" dirty="0"/>
              <a:t>c</a:t>
            </a:r>
            <a:r>
              <a:rPr sz="2800" spc="65" dirty="0"/>
              <a:t>lusion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1195000"/>
            <a:ext cx="8366125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15100"/>
              </a:lnSpc>
              <a:spcBef>
                <a:spcPts val="100"/>
              </a:spcBef>
              <a:buClr>
                <a:srgbClr val="F5FCFF"/>
              </a:buClr>
              <a:buSzPct val="50000"/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recommendation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helps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organization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create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loyal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customers.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recommendation </a:t>
            </a:r>
            <a:r>
              <a:rPr sz="2000" dirty="0">
                <a:latin typeface="Times New Roman"/>
                <a:cs typeface="Times New Roman"/>
              </a:rPr>
              <a:t>system </a:t>
            </a:r>
            <a:r>
              <a:rPr sz="2000" spc="-5" dirty="0">
                <a:latin typeface="Times New Roman"/>
                <a:cs typeface="Times New Roman"/>
              </a:rPr>
              <a:t>today are very powerful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they can </a:t>
            </a:r>
            <a:r>
              <a:rPr sz="2000" dirty="0">
                <a:latin typeface="Times New Roman"/>
                <a:cs typeface="Times New Roman"/>
              </a:rPr>
              <a:t>handle the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 </a:t>
            </a:r>
            <a:r>
              <a:rPr sz="2000" spc="-5" dirty="0">
                <a:latin typeface="Times New Roman"/>
                <a:cs typeface="Times New Roman"/>
              </a:rPr>
              <a:t>customer too who has visited the site for the first </a:t>
            </a:r>
            <a:r>
              <a:rPr sz="2000" spc="-10" dirty="0">
                <a:latin typeface="Times New Roman"/>
                <a:cs typeface="Times New Roman"/>
              </a:rPr>
              <a:t>time. </a:t>
            </a:r>
            <a:r>
              <a:rPr sz="2000" dirty="0">
                <a:latin typeface="Times New Roman"/>
                <a:cs typeface="Times New Roman"/>
              </a:rPr>
              <a:t>They </a:t>
            </a:r>
            <a:r>
              <a:rPr sz="2000" spc="-5" dirty="0">
                <a:latin typeface="Times New Roman"/>
                <a:cs typeface="Times New Roman"/>
              </a:rPr>
              <a:t>recommend </a:t>
            </a:r>
            <a:r>
              <a:rPr sz="2000" dirty="0">
                <a:latin typeface="Times New Roman"/>
                <a:cs typeface="Times New Roman"/>
              </a:rPr>
              <a:t> the </a:t>
            </a:r>
            <a:r>
              <a:rPr sz="2000" spc="-5" dirty="0">
                <a:latin typeface="Times New Roman"/>
                <a:cs typeface="Times New Roman"/>
              </a:rPr>
              <a:t>products </a:t>
            </a:r>
            <a:r>
              <a:rPr sz="2000" dirty="0">
                <a:latin typeface="Times New Roman"/>
                <a:cs typeface="Times New Roman"/>
              </a:rPr>
              <a:t>which are </a:t>
            </a:r>
            <a:r>
              <a:rPr sz="2000" spc="-5" dirty="0">
                <a:latin typeface="Times New Roman"/>
                <a:cs typeface="Times New Roman"/>
              </a:rPr>
              <a:t>currently trending </a:t>
            </a:r>
            <a:r>
              <a:rPr sz="2000" spc="5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highly rated </a:t>
            </a:r>
            <a:r>
              <a:rPr sz="2000" spc="-10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they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spc="-10" dirty="0">
                <a:latin typeface="Times New Roman"/>
                <a:cs typeface="Times New Roman"/>
              </a:rPr>
              <a:t>also </a:t>
            </a:r>
            <a:r>
              <a:rPr sz="2000" spc="-5" dirty="0">
                <a:latin typeface="Times New Roman"/>
                <a:cs typeface="Times New Roman"/>
              </a:rPr>
              <a:t> recommend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maximum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profitto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company.</a:t>
            </a:r>
            <a:endParaRPr sz="2000">
              <a:latin typeface="Times New Roman"/>
              <a:cs typeface="Times New Roman"/>
            </a:endParaRPr>
          </a:p>
          <a:p>
            <a:pPr marL="127000" marR="252095">
              <a:lnSpc>
                <a:spcPct val="114999"/>
              </a:lnSpc>
              <a:spcBef>
                <a:spcPts val="20"/>
              </a:spcBef>
            </a:pP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book</a:t>
            </a:r>
            <a:r>
              <a:rPr sz="1800" spc="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recommendation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 system</a:t>
            </a:r>
            <a:r>
              <a:rPr sz="1800" spc="-2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is</a:t>
            </a:r>
            <a:r>
              <a:rPr sz="1800" spc="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a</a:t>
            </a:r>
            <a:r>
              <a:rPr sz="1800" spc="1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5FCFF"/>
                </a:solidFill>
                <a:latin typeface="Times New Roman"/>
                <a:cs typeface="Times New Roman"/>
              </a:rPr>
              <a:t>type</a:t>
            </a:r>
            <a:r>
              <a:rPr sz="1800" spc="-2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recommendation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system</a:t>
            </a:r>
            <a:r>
              <a:rPr sz="1800" spc="-1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where</a:t>
            </a:r>
            <a:r>
              <a:rPr sz="1800" spc="1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we</a:t>
            </a:r>
            <a:r>
              <a:rPr sz="1800" spc="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have</a:t>
            </a:r>
            <a:r>
              <a:rPr sz="1800" spc="1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to </a:t>
            </a:r>
            <a:r>
              <a:rPr sz="1800" spc="-434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recommend similar </a:t>
            </a:r>
            <a:r>
              <a:rPr sz="1800" spc="5" dirty="0">
                <a:solidFill>
                  <a:srgbClr val="F5FCFF"/>
                </a:solidFill>
                <a:latin typeface="Times New Roman"/>
                <a:cs typeface="Times New Roman"/>
              </a:rPr>
              <a:t>type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books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to the reader based on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his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interest. The books </a:t>
            </a:r>
            <a:r>
              <a:rPr sz="1800" spc="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recommendation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system is used by online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websites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which provide ebooks like google </a:t>
            </a:r>
            <a:r>
              <a:rPr sz="1800" spc="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F5FCFF"/>
                </a:solidFill>
                <a:latin typeface="Times New Roman"/>
                <a:cs typeface="Times New Roman"/>
              </a:rPr>
              <a:t>playbooks,</a:t>
            </a:r>
            <a:r>
              <a:rPr sz="1800" spc="-2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open</a:t>
            </a:r>
            <a:r>
              <a:rPr sz="1800" spc="-2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library,</a:t>
            </a:r>
            <a:r>
              <a:rPr sz="1800" spc="-4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good</a:t>
            </a:r>
            <a:r>
              <a:rPr sz="1800" spc="-1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Read’s,</a:t>
            </a:r>
            <a:r>
              <a:rPr sz="1800" spc="-2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etc</a:t>
            </a:r>
            <a:r>
              <a:rPr sz="1800" dirty="0">
                <a:solidFill>
                  <a:srgbClr val="F5FCFF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42" y="57150"/>
            <a:ext cx="1363526" cy="10485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852" y="311911"/>
            <a:ext cx="20948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90" dirty="0"/>
              <a:t>Challenges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41756" y="1457553"/>
            <a:ext cx="8223884" cy="293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marR="5080" indent="-317500">
              <a:lnSpc>
                <a:spcPct val="115199"/>
              </a:lnSpc>
              <a:spcBef>
                <a:spcPts val="9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Handling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sparsity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was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major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challenge</a:t>
            </a:r>
            <a:r>
              <a:rPr sz="1400" b="1" spc="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as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well</a:t>
            </a:r>
            <a:r>
              <a:rPr sz="1400" b="1" spc="7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since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user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interactions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were </a:t>
            </a:r>
            <a:r>
              <a:rPr sz="1400" b="1" spc="-39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not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present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for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majority</a:t>
            </a:r>
            <a:r>
              <a:rPr sz="1400" b="1" spc="-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books.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7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133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Understanding</a:t>
            </a:r>
            <a:r>
              <a:rPr sz="1400" b="1" spc="-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metric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for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evaluation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was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sz="14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challenge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as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24F5C"/>
                </a:solidFill>
                <a:latin typeface="Tahoma"/>
                <a:cs typeface="Tahoma"/>
              </a:rPr>
              <a:t>well.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700">
              <a:latin typeface="Tahoma"/>
              <a:cs typeface="Tahoma"/>
            </a:endParaRPr>
          </a:p>
          <a:p>
            <a:pPr marL="329565" marR="5715" indent="-317500">
              <a:lnSpc>
                <a:spcPct val="114999"/>
              </a:lnSpc>
              <a:spcBef>
                <a:spcPts val="108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Since</a:t>
            </a:r>
            <a:r>
              <a:rPr sz="1400" b="1" spc="4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4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data</a:t>
            </a:r>
            <a:r>
              <a:rPr sz="1400" b="1" spc="4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consisted</a:t>
            </a:r>
            <a:r>
              <a:rPr sz="1400" b="1" spc="4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400" b="1" spc="4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text</a:t>
            </a:r>
            <a:r>
              <a:rPr sz="1400" b="1" spc="4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data,</a:t>
            </a:r>
            <a:r>
              <a:rPr sz="1400" b="1" spc="4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data</a:t>
            </a:r>
            <a:r>
              <a:rPr sz="1400" b="1" spc="4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cleaning</a:t>
            </a:r>
            <a:r>
              <a:rPr sz="1400" b="1" spc="4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was</a:t>
            </a:r>
            <a:r>
              <a:rPr sz="1400" b="1" spc="4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sz="1400" b="1" spc="4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major</a:t>
            </a:r>
            <a:r>
              <a:rPr sz="1400" b="1" spc="4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challenge</a:t>
            </a:r>
            <a:r>
              <a:rPr sz="1400" b="1" spc="4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in </a:t>
            </a:r>
            <a:r>
              <a:rPr sz="1400" b="1" spc="-39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features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like</a:t>
            </a:r>
            <a:r>
              <a:rPr sz="14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Location</a:t>
            </a:r>
            <a:r>
              <a:rPr sz="1400" b="1" spc="-4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" dirty="0">
                <a:solidFill>
                  <a:srgbClr val="124F5C"/>
                </a:solidFill>
                <a:latin typeface="Tahoma"/>
                <a:cs typeface="Tahoma"/>
              </a:rPr>
              <a:t>etc..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7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133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Decision</a:t>
            </a:r>
            <a:r>
              <a:rPr sz="1400" b="1" spc="34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5" dirty="0">
                <a:solidFill>
                  <a:srgbClr val="124F5C"/>
                </a:solidFill>
                <a:latin typeface="Tahoma"/>
                <a:cs typeface="Tahoma"/>
              </a:rPr>
              <a:t>making</a:t>
            </a:r>
            <a:r>
              <a:rPr sz="1400" b="1" spc="3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5" dirty="0">
                <a:solidFill>
                  <a:srgbClr val="124F5C"/>
                </a:solidFill>
                <a:latin typeface="Tahoma"/>
                <a:cs typeface="Tahoma"/>
              </a:rPr>
              <a:t>on</a:t>
            </a:r>
            <a:r>
              <a:rPr sz="1400" b="1" spc="3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missing</a:t>
            </a:r>
            <a:r>
              <a:rPr sz="1400" b="1" spc="3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value</a:t>
            </a:r>
            <a:r>
              <a:rPr sz="1400" b="1" spc="3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imputations</a:t>
            </a:r>
            <a:r>
              <a:rPr sz="1400" b="1" spc="3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5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1400" b="1" spc="3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outlier</a:t>
            </a:r>
            <a:r>
              <a:rPr sz="1400" b="1" spc="34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treatment</a:t>
            </a:r>
            <a:r>
              <a:rPr sz="1400" b="1" spc="3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was</a:t>
            </a:r>
            <a:r>
              <a:rPr sz="1400" b="1" spc="3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quite</a:t>
            </a:r>
            <a:endParaRPr sz="140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254"/>
              </a:spcBef>
            </a:pP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challenging</a:t>
            </a:r>
            <a:r>
              <a:rPr sz="1400" b="1" spc="-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as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24F5C"/>
                </a:solidFill>
                <a:latin typeface="Tahoma"/>
                <a:cs typeface="Tahoma"/>
              </a:rPr>
              <a:t>well.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42" y="57150"/>
            <a:ext cx="1363526" cy="10485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852" y="311911"/>
            <a:ext cx="2511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90" dirty="0"/>
              <a:t>Future</a:t>
            </a:r>
            <a:r>
              <a:rPr sz="2800" spc="-95" dirty="0"/>
              <a:t> </a:t>
            </a:r>
            <a:r>
              <a:rPr sz="2800" spc="110" dirty="0"/>
              <a:t>Scope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41756" y="1457553"/>
            <a:ext cx="8226425" cy="214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 algn="just">
              <a:lnSpc>
                <a:spcPct val="115100"/>
              </a:lnSpc>
              <a:spcBef>
                <a:spcPts val="100"/>
              </a:spcBef>
              <a:buFont typeface="Times New Roman"/>
              <a:buChar char="●"/>
              <a:tabLst>
                <a:tab pos="330200" algn="l"/>
              </a:tabLst>
            </a:pP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Given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more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information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regarding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books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dataset,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namely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features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like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Genre,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Description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etc,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we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could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implement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 content-filtering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based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recommendation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system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and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compare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results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with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existing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collaborative-filtering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based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system.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700">
              <a:latin typeface="Tahoma"/>
              <a:cs typeface="Tahoma"/>
            </a:endParaRPr>
          </a:p>
          <a:p>
            <a:pPr marL="329565" marR="5080" indent="-317500" algn="just">
              <a:lnSpc>
                <a:spcPct val="114999"/>
              </a:lnSpc>
              <a:spcBef>
                <a:spcPts val="1080"/>
              </a:spcBef>
              <a:buFont typeface="Times New Roman"/>
              <a:buChar char="●"/>
              <a:tabLst>
                <a:tab pos="330200" algn="l"/>
              </a:tabLst>
            </a:pPr>
            <a:r>
              <a:rPr sz="1400" b="1" spc="120" dirty="0">
                <a:solidFill>
                  <a:srgbClr val="124F5C"/>
                </a:solidFill>
                <a:latin typeface="Tahoma"/>
                <a:cs typeface="Tahoma"/>
              </a:rPr>
              <a:t>We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would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like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to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explore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various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clustering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approaches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24F5C"/>
                </a:solidFill>
                <a:latin typeface="Tahoma"/>
                <a:cs typeface="Tahoma"/>
              </a:rPr>
              <a:t>for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clustering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the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users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based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on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Age,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Location </a:t>
            </a:r>
            <a:r>
              <a:rPr sz="1400" b="1" dirty="0">
                <a:solidFill>
                  <a:srgbClr val="124F5C"/>
                </a:solidFill>
                <a:latin typeface="Tahoma"/>
                <a:cs typeface="Tahoma"/>
              </a:rPr>
              <a:t>etc.,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and then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implement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voting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algorithms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to </a:t>
            </a:r>
            <a:r>
              <a:rPr sz="1400" b="1" spc="70" dirty="0">
                <a:solidFill>
                  <a:srgbClr val="124F5C"/>
                </a:solidFill>
                <a:latin typeface="Tahoma"/>
                <a:cs typeface="Tahoma"/>
              </a:rPr>
              <a:t>recommend </a:t>
            </a:r>
            <a:r>
              <a:rPr sz="1400" b="1" spc="7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items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to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user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5" dirty="0">
                <a:solidFill>
                  <a:srgbClr val="124F5C"/>
                </a:solidFill>
                <a:latin typeface="Tahoma"/>
                <a:cs typeface="Tahoma"/>
              </a:rPr>
              <a:t>depending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on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cluster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into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which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24F5C"/>
                </a:solidFill>
                <a:latin typeface="Tahoma"/>
                <a:cs typeface="Tahoma"/>
              </a:rPr>
              <a:t>it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belongs.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42" y="57150"/>
            <a:ext cx="1363526" cy="10485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pc="185" dirty="0"/>
              <a:t>Thank</a:t>
            </a:r>
            <a:r>
              <a:rPr spc="-110" dirty="0"/>
              <a:t> </a:t>
            </a:r>
            <a:r>
              <a:rPr spc="155" dirty="0"/>
              <a:t>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42" y="57150"/>
            <a:ext cx="1363526" cy="1048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698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14" dirty="0"/>
              <a:t>Problem</a:t>
            </a:r>
            <a:r>
              <a:rPr sz="2800" spc="-75" dirty="0"/>
              <a:t> </a:t>
            </a:r>
            <a:r>
              <a:rPr sz="2800" spc="90" dirty="0"/>
              <a:t>Statement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09008" y="1553267"/>
            <a:ext cx="4263390" cy="272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Duri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9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fe</a:t>
            </a:r>
            <a:r>
              <a:rPr sz="1400" spc="9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eca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es,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of  Youtube,</a:t>
            </a:r>
            <a:r>
              <a:rPr sz="14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Amazon,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Netflix,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many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other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such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serv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ce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s,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ec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85" dirty="0">
                <a:solidFill>
                  <a:srgbClr val="124F5C"/>
                </a:solidFill>
                <a:latin typeface="Verdana"/>
                <a:cs typeface="Verdana"/>
              </a:rPr>
              <a:t>mmen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ms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ha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 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become 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much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more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important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our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lives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ms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ro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pe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rs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na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z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and 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evant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en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Verdana"/>
              <a:cs typeface="Verdana"/>
            </a:endParaRPr>
          </a:p>
          <a:p>
            <a:pPr marL="12700" marR="145415">
              <a:lnSpc>
                <a:spcPct val="114999"/>
              </a:lnSpc>
            </a:pP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The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main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objective </a:t>
            </a:r>
            <a:r>
              <a:rPr sz="1400" b="1" spc="10" dirty="0">
                <a:solidFill>
                  <a:srgbClr val="124F5C"/>
                </a:solidFill>
                <a:latin typeface="Tahoma"/>
                <a:cs typeface="Tahoma"/>
              </a:rPr>
              <a:t>is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to create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a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recommendation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system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to </a:t>
            </a:r>
            <a:r>
              <a:rPr sz="1400" b="1" spc="75" dirty="0">
                <a:solidFill>
                  <a:srgbClr val="124F5C"/>
                </a:solidFill>
                <a:latin typeface="Tahoma"/>
                <a:cs typeface="Tahoma"/>
              </a:rPr>
              <a:t>recommend </a:t>
            </a:r>
            <a:r>
              <a:rPr sz="1400" b="1" spc="8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relevant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books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to</a:t>
            </a:r>
            <a:r>
              <a:rPr sz="1400" b="1" spc="-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users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based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5" dirty="0">
                <a:solidFill>
                  <a:srgbClr val="124F5C"/>
                </a:solidFill>
                <a:latin typeface="Tahoma"/>
                <a:cs typeface="Tahoma"/>
              </a:rPr>
              <a:t>on</a:t>
            </a:r>
            <a:r>
              <a:rPr sz="1400" b="1" spc="-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popularity </a:t>
            </a:r>
            <a:r>
              <a:rPr sz="1400" b="1" spc="-39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user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interests.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791" y="1499616"/>
            <a:ext cx="3810000" cy="32041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42" y="57150"/>
            <a:ext cx="1363526" cy="1048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0"/>
            <a:ext cx="6463665" cy="84328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800" spc="80" dirty="0"/>
              <a:t>Data</a:t>
            </a:r>
            <a:r>
              <a:rPr sz="2800" spc="-60" dirty="0"/>
              <a:t> </a:t>
            </a:r>
            <a:r>
              <a:rPr sz="2800" spc="105" dirty="0"/>
              <a:t>Summary</a:t>
            </a:r>
            <a:endParaRPr sz="2800"/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400" b="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b="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5" dirty="0">
                <a:solidFill>
                  <a:srgbClr val="124F5C"/>
                </a:solidFill>
                <a:latin typeface="Verdana"/>
                <a:cs typeface="Verdana"/>
              </a:rPr>
              <a:t>dataset</a:t>
            </a:r>
            <a:r>
              <a:rPr sz="1400" b="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3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400" b="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30" dirty="0">
                <a:solidFill>
                  <a:srgbClr val="124F5C"/>
                </a:solidFill>
                <a:latin typeface="Verdana"/>
                <a:cs typeface="Verdana"/>
              </a:rPr>
              <a:t>comprised</a:t>
            </a:r>
            <a:r>
              <a:rPr sz="1400" b="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b="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15" dirty="0">
                <a:solidFill>
                  <a:srgbClr val="124F5C"/>
                </a:solidFill>
                <a:latin typeface="Verdana"/>
                <a:cs typeface="Verdana"/>
              </a:rPr>
              <a:t>three</a:t>
            </a:r>
            <a:r>
              <a:rPr sz="1400" b="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20" dirty="0">
                <a:solidFill>
                  <a:srgbClr val="124F5C"/>
                </a:solidFill>
                <a:latin typeface="Verdana"/>
                <a:cs typeface="Verdana"/>
              </a:rPr>
              <a:t>csv</a:t>
            </a:r>
            <a:r>
              <a:rPr sz="1400" b="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110" dirty="0">
                <a:solidFill>
                  <a:srgbClr val="124F5C"/>
                </a:solidFill>
                <a:latin typeface="Verdana"/>
                <a:cs typeface="Verdana"/>
              </a:rPr>
              <a:t>files::</a:t>
            </a:r>
            <a:r>
              <a:rPr sz="1400" b="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40" dirty="0">
                <a:solidFill>
                  <a:srgbClr val="124F5C"/>
                </a:solidFill>
                <a:latin typeface="Verdana"/>
                <a:cs typeface="Verdana"/>
              </a:rPr>
              <a:t>User_df,</a:t>
            </a:r>
            <a:r>
              <a:rPr sz="1400" b="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30" dirty="0">
                <a:solidFill>
                  <a:srgbClr val="124F5C"/>
                </a:solidFill>
                <a:latin typeface="Verdana"/>
                <a:cs typeface="Verdana"/>
              </a:rPr>
              <a:t>Books_df,</a:t>
            </a:r>
            <a:r>
              <a:rPr sz="1400" b="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dirty="0">
                <a:solidFill>
                  <a:srgbClr val="124F5C"/>
                </a:solidFill>
                <a:latin typeface="Verdana"/>
                <a:cs typeface="Verdana"/>
              </a:rPr>
              <a:t>Ratings_df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514" y="1037310"/>
            <a:ext cx="6284595" cy="103441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Users_dataset.</a:t>
            </a:r>
            <a:endParaRPr sz="1400">
              <a:latin typeface="Verdana"/>
              <a:cs typeface="Verdana"/>
            </a:endParaRPr>
          </a:p>
          <a:p>
            <a:pPr marL="376555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376555" algn="l"/>
                <a:tab pos="377190" algn="l"/>
              </a:tabLst>
            </a:pP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Use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ID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un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que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eac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use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r)</a:t>
            </a:r>
            <a:endParaRPr sz="1400">
              <a:latin typeface="Verdana"/>
              <a:cs typeface="Verdana"/>
            </a:endParaRPr>
          </a:p>
          <a:p>
            <a:pPr marL="376555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76555" algn="l"/>
                <a:tab pos="377190" algn="l"/>
              </a:tabLst>
            </a:pP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Location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(contains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city,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state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country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separated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commas)</a:t>
            </a:r>
            <a:endParaRPr sz="1400">
              <a:latin typeface="Verdana"/>
              <a:cs typeface="Verdana"/>
            </a:endParaRPr>
          </a:p>
          <a:p>
            <a:pPr marL="376555" indent="-317500">
              <a:lnSpc>
                <a:spcPct val="100000"/>
              </a:lnSpc>
              <a:spcBef>
                <a:spcPts val="465"/>
              </a:spcBef>
              <a:buFont typeface="Times New Roman"/>
              <a:buChar char="●"/>
              <a:tabLst>
                <a:tab pos="376555" algn="l"/>
                <a:tab pos="377190" algn="l"/>
                <a:tab pos="3641725" algn="l"/>
              </a:tabLst>
            </a:pP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Dat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et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788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8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3)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270" y="2267559"/>
            <a:ext cx="2940685" cy="149796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Books_dataset.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un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que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eac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k)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Book-Title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Book-Author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Year-Of-Publication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Publisher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270" y="3985056"/>
            <a:ext cx="1507490" cy="76263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Ratings_dataset.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User-ID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ISBN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734" y="2625953"/>
            <a:ext cx="2936875" cy="10833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5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Image-URL-S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Image-URL-M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Image-URL-L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85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Sha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Dat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aset</a:t>
            </a:r>
            <a:r>
              <a:rPr sz="14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713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6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8</a:t>
            </a:r>
            <a:r>
              <a:rPr sz="1400" spc="-175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734" y="4315817"/>
            <a:ext cx="3015615" cy="51625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4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Book-Rating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Dat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et</a:t>
            </a:r>
            <a:r>
              <a:rPr sz="14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400" spc="-385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400" spc="-395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78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3)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42" y="57150"/>
            <a:ext cx="1363526" cy="1048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668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80" dirty="0"/>
              <a:t>Data</a:t>
            </a:r>
            <a:r>
              <a:rPr sz="2800" spc="-70" dirty="0"/>
              <a:t> </a:t>
            </a:r>
            <a:r>
              <a:rPr sz="2800" spc="95" dirty="0"/>
              <a:t>Cleaning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1240358"/>
            <a:ext cx="4615180" cy="981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1900" b="1" spc="-285" dirty="0">
                <a:solidFill>
                  <a:srgbClr val="124F5C"/>
                </a:solidFill>
                <a:latin typeface="Tahoma"/>
                <a:cs typeface="Tahoma"/>
              </a:rPr>
              <a:t>1.	</a:t>
            </a:r>
            <a:r>
              <a:rPr sz="1900" b="1" spc="35" dirty="0">
                <a:solidFill>
                  <a:srgbClr val="124F5C"/>
                </a:solidFill>
                <a:latin typeface="Tahoma"/>
                <a:cs typeface="Tahoma"/>
              </a:rPr>
              <a:t>Null</a:t>
            </a:r>
            <a:r>
              <a:rPr sz="19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900" b="1" spc="60" dirty="0">
                <a:solidFill>
                  <a:srgbClr val="124F5C"/>
                </a:solidFill>
                <a:latin typeface="Tahoma"/>
                <a:cs typeface="Tahoma"/>
              </a:rPr>
              <a:t>Value</a:t>
            </a:r>
            <a:r>
              <a:rPr sz="19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900" b="1" spc="10" dirty="0">
                <a:solidFill>
                  <a:srgbClr val="124F5C"/>
                </a:solidFill>
                <a:latin typeface="Tahoma"/>
                <a:cs typeface="Tahoma"/>
              </a:rPr>
              <a:t>Imputation:</a:t>
            </a: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900" b="1" spc="114" dirty="0">
                <a:solidFill>
                  <a:srgbClr val="124F5C"/>
                </a:solidFill>
                <a:latin typeface="Tahoma"/>
                <a:cs typeface="Tahoma"/>
              </a:rPr>
              <a:t>Age</a:t>
            </a:r>
            <a:r>
              <a:rPr sz="19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900" b="1" spc="85" dirty="0">
                <a:solidFill>
                  <a:srgbClr val="124F5C"/>
                </a:solidFill>
                <a:latin typeface="Tahoma"/>
                <a:cs typeface="Tahoma"/>
              </a:rPr>
              <a:t>c</a:t>
            </a:r>
            <a:r>
              <a:rPr sz="1900" b="1" spc="90" dirty="0">
                <a:solidFill>
                  <a:srgbClr val="124F5C"/>
                </a:solidFill>
                <a:latin typeface="Tahoma"/>
                <a:cs typeface="Tahoma"/>
              </a:rPr>
              <a:t>o</a:t>
            </a:r>
            <a:r>
              <a:rPr sz="1900" b="1" spc="25" dirty="0">
                <a:solidFill>
                  <a:srgbClr val="124F5C"/>
                </a:solidFill>
                <a:latin typeface="Tahoma"/>
                <a:cs typeface="Tahoma"/>
              </a:rPr>
              <a:t>l</a:t>
            </a:r>
            <a:r>
              <a:rPr sz="1900" b="1" spc="60" dirty="0">
                <a:solidFill>
                  <a:srgbClr val="124F5C"/>
                </a:solidFill>
                <a:latin typeface="Tahoma"/>
                <a:cs typeface="Tahoma"/>
              </a:rPr>
              <a:t>u</a:t>
            </a:r>
            <a:r>
              <a:rPr sz="1900" b="1" spc="135" dirty="0">
                <a:solidFill>
                  <a:srgbClr val="124F5C"/>
                </a:solidFill>
                <a:latin typeface="Tahoma"/>
                <a:cs typeface="Tahoma"/>
              </a:rPr>
              <a:t>mn</a:t>
            </a:r>
            <a:r>
              <a:rPr sz="19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900" b="1" spc="65" dirty="0">
                <a:solidFill>
                  <a:srgbClr val="124F5C"/>
                </a:solidFill>
                <a:latin typeface="Tahoma"/>
                <a:cs typeface="Tahoma"/>
              </a:rPr>
              <a:t>h</a:t>
            </a:r>
            <a:r>
              <a:rPr sz="1900" b="1" spc="50" dirty="0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sz="1900" b="1" spc="25" dirty="0">
                <a:solidFill>
                  <a:srgbClr val="124F5C"/>
                </a:solidFill>
                <a:latin typeface="Tahoma"/>
                <a:cs typeface="Tahoma"/>
              </a:rPr>
              <a:t>s</a:t>
            </a:r>
            <a:r>
              <a:rPr sz="19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900" b="1" spc="-150" dirty="0">
                <a:solidFill>
                  <a:srgbClr val="124F5C"/>
                </a:solidFill>
                <a:latin typeface="Tahoma"/>
                <a:cs typeface="Tahoma"/>
              </a:rPr>
              <a:t>40%</a:t>
            </a:r>
            <a:r>
              <a:rPr sz="19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900" b="1" spc="130" dirty="0">
                <a:solidFill>
                  <a:srgbClr val="124F5C"/>
                </a:solidFill>
                <a:latin typeface="Tahoma"/>
                <a:cs typeface="Tahoma"/>
              </a:rPr>
              <a:t>m</a:t>
            </a:r>
            <a:r>
              <a:rPr sz="1900" b="1" spc="45" dirty="0">
                <a:solidFill>
                  <a:srgbClr val="124F5C"/>
                </a:solidFill>
                <a:latin typeface="Tahoma"/>
                <a:cs typeface="Tahoma"/>
              </a:rPr>
              <a:t>i</a:t>
            </a:r>
            <a:r>
              <a:rPr sz="1900" b="1" spc="20" dirty="0">
                <a:solidFill>
                  <a:srgbClr val="124F5C"/>
                </a:solidFill>
                <a:latin typeface="Tahoma"/>
                <a:cs typeface="Tahoma"/>
              </a:rPr>
              <a:t>ss</a:t>
            </a:r>
            <a:r>
              <a:rPr sz="1900" b="1" spc="15" dirty="0">
                <a:solidFill>
                  <a:srgbClr val="124F5C"/>
                </a:solidFill>
                <a:latin typeface="Tahoma"/>
                <a:cs typeface="Tahoma"/>
              </a:rPr>
              <a:t>i</a:t>
            </a:r>
            <a:r>
              <a:rPr sz="1900" b="1" spc="110" dirty="0">
                <a:solidFill>
                  <a:srgbClr val="124F5C"/>
                </a:solidFill>
                <a:latin typeface="Tahoma"/>
                <a:cs typeface="Tahoma"/>
              </a:rPr>
              <a:t>ng</a:t>
            </a:r>
            <a:r>
              <a:rPr sz="19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900" b="1" spc="20" dirty="0">
                <a:solidFill>
                  <a:srgbClr val="124F5C"/>
                </a:solidFill>
                <a:latin typeface="Tahoma"/>
                <a:cs typeface="Tahoma"/>
              </a:rPr>
              <a:t>va</a:t>
            </a:r>
            <a:r>
              <a:rPr sz="1900" b="1" spc="25" dirty="0">
                <a:solidFill>
                  <a:srgbClr val="124F5C"/>
                </a:solidFill>
                <a:latin typeface="Tahoma"/>
                <a:cs typeface="Tahoma"/>
              </a:rPr>
              <a:t>l</a:t>
            </a:r>
            <a:r>
              <a:rPr sz="1900" b="1" spc="60" dirty="0">
                <a:solidFill>
                  <a:srgbClr val="124F5C"/>
                </a:solidFill>
                <a:latin typeface="Tahoma"/>
                <a:cs typeface="Tahoma"/>
              </a:rPr>
              <a:t>u</a:t>
            </a:r>
            <a:r>
              <a:rPr sz="1900" b="1" spc="45" dirty="0">
                <a:solidFill>
                  <a:srgbClr val="124F5C"/>
                </a:solidFill>
                <a:latin typeface="Tahoma"/>
                <a:cs typeface="Tahoma"/>
              </a:rPr>
              <a:t>es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" y="2740151"/>
            <a:ext cx="8199120" cy="22753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42" y="57150"/>
            <a:ext cx="1363526" cy="1048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4613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0" dirty="0"/>
              <a:t>Imputing</a:t>
            </a:r>
            <a:r>
              <a:rPr sz="2800" spc="-50" dirty="0"/>
              <a:t> </a:t>
            </a:r>
            <a:r>
              <a:rPr sz="2800" spc="95" dirty="0"/>
              <a:t>missing</a:t>
            </a:r>
            <a:r>
              <a:rPr sz="2800" spc="-55" dirty="0"/>
              <a:t> </a:t>
            </a:r>
            <a:r>
              <a:rPr sz="2800" spc="60" dirty="0"/>
              <a:t>values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02868"/>
            <a:ext cx="7628255" cy="495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128571"/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Outliers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in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90" dirty="0">
                <a:solidFill>
                  <a:srgbClr val="124F5C"/>
                </a:solidFill>
                <a:latin typeface="Tahoma"/>
                <a:cs typeface="Tahoma"/>
              </a:rPr>
              <a:t>Age</a:t>
            </a:r>
            <a:r>
              <a:rPr sz="1400" b="1" spc="-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70" dirty="0">
                <a:solidFill>
                  <a:srgbClr val="124F5C"/>
                </a:solidFill>
                <a:latin typeface="Tahoma"/>
                <a:cs typeface="Tahoma"/>
              </a:rPr>
              <a:t>column</a:t>
            </a:r>
            <a:endParaRPr sz="1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SzPct val="128571"/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400" b="1" spc="90" dirty="0">
                <a:solidFill>
                  <a:srgbClr val="124F5C"/>
                </a:solidFill>
                <a:latin typeface="Tahoma"/>
                <a:cs typeface="Tahoma"/>
              </a:rPr>
              <a:t>Age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has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positive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Skewness</a:t>
            </a:r>
            <a:r>
              <a:rPr sz="1400" b="1" spc="-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" dirty="0">
                <a:solidFill>
                  <a:srgbClr val="124F5C"/>
                </a:solidFill>
                <a:latin typeface="Tahoma"/>
                <a:cs typeface="Tahoma"/>
              </a:rPr>
              <a:t>(right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tail)</a:t>
            </a:r>
            <a:r>
              <a:rPr sz="1400" b="1" spc="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so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we</a:t>
            </a:r>
            <a:r>
              <a:rPr sz="14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can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use</a:t>
            </a:r>
            <a:r>
              <a:rPr sz="14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median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to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Tahoma"/>
                <a:cs typeface="Tahoma"/>
              </a:rPr>
              <a:t>fill</a:t>
            </a:r>
            <a:r>
              <a:rPr sz="14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Nan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124F5C"/>
                </a:solidFill>
                <a:latin typeface="Tahoma"/>
                <a:cs typeface="Tahoma"/>
              </a:rPr>
              <a:t>values,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5511" y="1760218"/>
            <a:ext cx="5487600" cy="33390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42" y="57150"/>
            <a:ext cx="1363526" cy="1048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7237"/>
            <a:ext cx="2668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80" dirty="0">
                <a:solidFill>
                  <a:srgbClr val="CC0000"/>
                </a:solidFill>
                <a:latin typeface="Tahoma"/>
                <a:cs typeface="Tahoma"/>
              </a:rPr>
              <a:t>Data</a:t>
            </a:r>
            <a:r>
              <a:rPr sz="2800" b="1" spc="-7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800" b="1" spc="95" dirty="0">
                <a:solidFill>
                  <a:srgbClr val="CC0000"/>
                </a:solidFill>
                <a:latin typeface="Tahoma"/>
                <a:cs typeface="Tahoma"/>
              </a:rPr>
              <a:t>Cleaning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754" y="1240358"/>
            <a:ext cx="321818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1315" algn="l"/>
              </a:tabLst>
            </a:pPr>
            <a:r>
              <a:rPr sz="1900" b="1" spc="-285" dirty="0">
                <a:solidFill>
                  <a:srgbClr val="124F5C"/>
                </a:solidFill>
                <a:latin typeface="Tahoma"/>
                <a:cs typeface="Tahoma"/>
              </a:rPr>
              <a:t>1.	</a:t>
            </a:r>
            <a:r>
              <a:rPr sz="1900" b="1" spc="35" dirty="0">
                <a:solidFill>
                  <a:srgbClr val="124F5C"/>
                </a:solidFill>
                <a:latin typeface="Tahoma"/>
                <a:cs typeface="Tahoma"/>
              </a:rPr>
              <a:t>Null</a:t>
            </a:r>
            <a:r>
              <a:rPr sz="1900" b="1" spc="-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900" b="1" spc="60" dirty="0">
                <a:solidFill>
                  <a:srgbClr val="124F5C"/>
                </a:solidFill>
                <a:latin typeface="Tahoma"/>
                <a:cs typeface="Tahoma"/>
              </a:rPr>
              <a:t>Value</a:t>
            </a:r>
            <a:r>
              <a:rPr sz="19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900" b="1" spc="10" dirty="0">
                <a:solidFill>
                  <a:srgbClr val="124F5C"/>
                </a:solidFill>
                <a:latin typeface="Tahoma"/>
                <a:cs typeface="Tahoma"/>
              </a:rPr>
              <a:t>Imputation: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2472" y="1726691"/>
            <a:ext cx="4332732" cy="3183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42" y="57150"/>
            <a:ext cx="1363526" cy="10485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28269"/>
            <a:ext cx="5741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95" dirty="0"/>
              <a:t>Replacing</a:t>
            </a:r>
            <a:r>
              <a:rPr sz="2800" spc="-55" dirty="0"/>
              <a:t> </a:t>
            </a:r>
            <a:r>
              <a:rPr sz="2800" spc="65" dirty="0"/>
              <a:t>strings</a:t>
            </a:r>
            <a:r>
              <a:rPr sz="2800" spc="-45" dirty="0"/>
              <a:t> </a:t>
            </a:r>
            <a:r>
              <a:rPr sz="2800" spc="110" dirty="0"/>
              <a:t>by</a:t>
            </a:r>
            <a:r>
              <a:rPr sz="2800" spc="-35" dirty="0"/>
              <a:t> </a:t>
            </a:r>
            <a:r>
              <a:rPr sz="2800" spc="60" dirty="0"/>
              <a:t>int</a:t>
            </a:r>
            <a:r>
              <a:rPr sz="2800" spc="-60" dirty="0"/>
              <a:t> </a:t>
            </a:r>
            <a:r>
              <a:rPr sz="2800" spc="60" dirty="0"/>
              <a:t>values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4919" y="1467611"/>
            <a:ext cx="5967983" cy="31859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42" y="57150"/>
            <a:ext cx="1363526" cy="10485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79" y="507237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 dirty="0"/>
              <a:t>Different</a:t>
            </a:r>
            <a:r>
              <a:rPr sz="2800" spc="-80" dirty="0"/>
              <a:t> </a:t>
            </a:r>
            <a:r>
              <a:rPr sz="2800" spc="95" dirty="0"/>
              <a:t>Models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82346" y="1104391"/>
            <a:ext cx="6367145" cy="300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124F5C"/>
                </a:solidFill>
                <a:latin typeface="Tahoma"/>
                <a:cs typeface="Tahoma"/>
              </a:rPr>
              <a:t>1.)Popularity</a:t>
            </a:r>
            <a:r>
              <a:rPr sz="1800" b="1" spc="-4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75" dirty="0">
                <a:solidFill>
                  <a:srgbClr val="124F5C"/>
                </a:solidFill>
                <a:latin typeface="Tahoma"/>
                <a:cs typeface="Tahoma"/>
              </a:rPr>
              <a:t>Based</a:t>
            </a:r>
            <a:r>
              <a:rPr sz="18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75" dirty="0">
                <a:solidFill>
                  <a:srgbClr val="124F5C"/>
                </a:solidFill>
                <a:latin typeface="Tahoma"/>
                <a:cs typeface="Tahoma"/>
              </a:rPr>
              <a:t>Recommendation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age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formula: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Verdana"/>
              <a:cs typeface="Verdana"/>
            </a:endParaRPr>
          </a:p>
          <a:p>
            <a:pPr marL="2066925">
              <a:lnSpc>
                <a:spcPct val="100000"/>
              </a:lnSpc>
              <a:spcBef>
                <a:spcPts val="5"/>
              </a:spcBef>
            </a:pPr>
            <a:r>
              <a:rPr sz="1400" b="1" spc="70" dirty="0">
                <a:solidFill>
                  <a:srgbClr val="124F5C"/>
                </a:solidFill>
                <a:latin typeface="Tahoma"/>
                <a:cs typeface="Tahoma"/>
              </a:rPr>
              <a:t>Weighted</a:t>
            </a:r>
            <a:r>
              <a:rPr sz="1400" b="1" spc="-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124F5C"/>
                </a:solidFill>
                <a:latin typeface="Tahoma"/>
                <a:cs typeface="Tahoma"/>
              </a:rPr>
              <a:t>Rating(WR)=[vR/(v+m)]+[mC/(v+m)]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Where,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124F5C"/>
                </a:solidFill>
                <a:latin typeface="Verdana"/>
                <a:cs typeface="Verdana"/>
              </a:rPr>
              <a:t>num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es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340" dirty="0">
                <a:solidFill>
                  <a:srgbClr val="124F5C"/>
                </a:solidFill>
                <a:latin typeface="Verdana"/>
                <a:cs typeface="Verdana"/>
              </a:rPr>
              <a:t>;</a:t>
            </a:r>
            <a:endParaRPr sz="1400">
              <a:latin typeface="Verdana"/>
              <a:cs typeface="Verdana"/>
            </a:endParaRPr>
          </a:p>
          <a:p>
            <a:pPr marL="12700" marR="1203325">
              <a:lnSpc>
                <a:spcPct val="114999"/>
              </a:lnSpc>
            </a:pPr>
            <a:r>
              <a:rPr sz="1400" spc="1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minimum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votes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required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listed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chart;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age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ra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65" dirty="0">
                <a:solidFill>
                  <a:srgbClr val="124F5C"/>
                </a:solidFill>
                <a:latin typeface="Verdana"/>
                <a:cs typeface="Verdana"/>
              </a:rPr>
              <a:t>k;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mean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cro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wh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42" y="57150"/>
            <a:ext cx="1363526" cy="10485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778</Words>
  <Application>Microsoft Office PowerPoint</Application>
  <PresentationFormat>On-screen Show (16:9)</PresentationFormat>
  <Paragraphs>121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Project Report</vt:lpstr>
      <vt:lpstr>Content</vt:lpstr>
      <vt:lpstr>Problem Statement</vt:lpstr>
      <vt:lpstr>Data Summary The dataset is comprised of three csv files:: User_df, Books_df, Ratings_df</vt:lpstr>
      <vt:lpstr>Data Cleaning</vt:lpstr>
      <vt:lpstr>Imputing missing values</vt:lpstr>
      <vt:lpstr>PowerPoint Presentation</vt:lpstr>
      <vt:lpstr>Replacing strings by int values</vt:lpstr>
      <vt:lpstr>Different Models</vt:lpstr>
      <vt:lpstr>Different Models</vt:lpstr>
      <vt:lpstr>Different Models</vt:lpstr>
      <vt:lpstr>PowerPoint Presentation</vt:lpstr>
      <vt:lpstr>PowerPoint Presentation</vt:lpstr>
      <vt:lpstr>PowerPoint Presentation</vt:lpstr>
      <vt:lpstr>Different Models</vt:lpstr>
      <vt:lpstr>PowerPoint Presentation</vt:lpstr>
      <vt:lpstr>Collaborative Filtering-(Item-Item based)</vt:lpstr>
      <vt:lpstr>Different Models</vt:lpstr>
      <vt:lpstr>PowerPoint Presentation</vt:lpstr>
      <vt:lpstr>PowerPoint Presentation</vt:lpstr>
      <vt:lpstr>Conclusion</vt:lpstr>
      <vt:lpstr>Conclusion</vt:lpstr>
      <vt:lpstr>Challenges</vt:lpstr>
      <vt:lpstr>Future Scope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III  Team 3 :  BOOK RECOMMENDATION SYSTEM  Team Members          Shyam Sundar K           Fathima K</dc:title>
  <dc:creator>syed sharin</dc:creator>
  <cp:lastModifiedBy>HII</cp:lastModifiedBy>
  <cp:revision>5</cp:revision>
  <dcterms:created xsi:type="dcterms:W3CDTF">2023-11-04T04:31:12Z</dcterms:created>
  <dcterms:modified xsi:type="dcterms:W3CDTF">2023-11-04T10:25:03Z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2023-11-04T00:00:00Z</vt:filetime>
  </property>
</Properties>
</file>