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59"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2/25/2025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2/25/2025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br>
              <a:rPr lang="en-US" dirty="0"/>
            </a:br>
            <a:endParaRPr lang="en-US" dirty="0"/>
          </a:p>
        </p:txBody>
      </p:sp>
      <p:sp>
        <p:nvSpPr>
          <p:cNvPr id="3" name="Subtitle 2"/>
          <p:cNvSpPr>
            <a:spLocks noGrp="1"/>
          </p:cNvSpPr>
          <p:nvPr>
            <p:ph type="subTitle" idx="1"/>
          </p:nvPr>
        </p:nvSpPr>
        <p:spPr>
          <a:xfrm>
            <a:off x="4365811" y="2917761"/>
            <a:ext cx="7085667" cy="4195732"/>
          </a:xfrm>
        </p:spPr>
        <p:txBody>
          <a:bodyPr/>
          <a:lstStyle/>
          <a:p>
            <a:pPr algn="ctr"/>
            <a:r>
              <a:rPr lang="en-US" b="1" dirty="0">
                <a:latin typeface="Calibri Light"/>
                <a:cs typeface="Calibri Light"/>
              </a:rPr>
              <a:t> </a:t>
            </a:r>
            <a:r>
              <a:rPr lang="en-US" sz="3600" b="1" dirty="0">
                <a:latin typeface="Calibri Light"/>
                <a:cs typeface="Calibri Light"/>
              </a:rPr>
              <a:t>ANALYSIS AND PREDICTION OF POLYCYSTIC OVARIAN SYNDROME (PCOS) USING LOGISTIC REGRESSION.</a:t>
            </a:r>
            <a:endParaRPr lang="en-US" sz="3600" b="1" dirty="0">
              <a:ea typeface="+mn-lt"/>
              <a:cs typeface="+mn-lt"/>
            </a:endParaRPr>
          </a:p>
          <a:p>
            <a:pPr algn="ctr"/>
            <a:endParaRPr lang="en-US" sz="3600" b="1" dirty="0">
              <a:latin typeface="Calibri Light"/>
              <a:cs typeface="Calibri Light"/>
            </a:endParaRPr>
          </a:p>
          <a:p>
            <a:pPr algn="ctr"/>
            <a:endParaRPr lang="en-US" b="1" dirty="0">
              <a:cs typeface="Calibri"/>
            </a:endParaRPr>
          </a:p>
        </p:txBody>
      </p:sp>
    </p:spTree>
    <p:extLst>
      <p:ext uri="{BB962C8B-B14F-4D97-AF65-F5344CB8AC3E}">
        <p14:creationId xmlns:p14="http://schemas.microsoft.com/office/powerpoint/2010/main" val="2526593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6DCD7-0B21-DFB8-EF8E-9BA97CDE233D}"/>
              </a:ext>
            </a:extLst>
          </p:cNvPr>
          <p:cNvSpPr>
            <a:spLocks noGrp="1"/>
          </p:cNvSpPr>
          <p:nvPr>
            <p:ph type="title"/>
          </p:nvPr>
        </p:nvSpPr>
        <p:spPr/>
        <p:txBody>
          <a:bodyPr/>
          <a:lstStyle/>
          <a:p>
            <a:r>
              <a:rPr lang="en-US" dirty="0">
                <a:cs typeface="Calibri Light"/>
              </a:rPr>
              <a:t>AIM:</a:t>
            </a:r>
            <a:endParaRPr lang="en-US" dirty="0"/>
          </a:p>
        </p:txBody>
      </p:sp>
      <p:sp>
        <p:nvSpPr>
          <p:cNvPr id="3" name="Content Placeholder 2">
            <a:extLst>
              <a:ext uri="{FF2B5EF4-FFF2-40B4-BE49-F238E27FC236}">
                <a16:creationId xmlns:a16="http://schemas.microsoft.com/office/drawing/2014/main" id="{2AED07AA-2949-7034-501E-F67A087BF76F}"/>
              </a:ext>
            </a:extLst>
          </p:cNvPr>
          <p:cNvSpPr>
            <a:spLocks noGrp="1"/>
          </p:cNvSpPr>
          <p:nvPr>
            <p:ph idx="1"/>
          </p:nvPr>
        </p:nvSpPr>
        <p:spPr/>
        <p:txBody>
          <a:bodyPr/>
          <a:lstStyle/>
          <a:p>
            <a:pPr>
              <a:buClr>
                <a:srgbClr val="FFFFFF"/>
              </a:buClr>
            </a:pPr>
            <a:r>
              <a:rPr lang="en-US" sz="2500" dirty="0">
                <a:ea typeface="+mn-lt"/>
                <a:cs typeface="+mn-lt"/>
              </a:rPr>
              <a:t> Predict whether a patient has PCOS based on certain factors.</a:t>
            </a:r>
            <a:endParaRPr lang="en-US" sz="2500">
              <a:cs typeface="Calibri" panose="020F0502020204030204"/>
            </a:endParaRPr>
          </a:p>
          <a:p>
            <a:pPr>
              <a:buClr>
                <a:srgbClr val="FFFFFF"/>
              </a:buClr>
            </a:pPr>
            <a:r>
              <a:rPr lang="en-US" sz="2500" dirty="0">
                <a:ea typeface="+mn-lt"/>
                <a:cs typeface="+mn-lt"/>
              </a:rPr>
              <a:t> As the main or exact cause of PCOS is unknown, we depend on ML to generate a possible set of factors. Therefore, ML algorithms play a crucial role in dealing with this uncertainty.</a:t>
            </a:r>
            <a:endParaRPr lang="en-US" sz="2500">
              <a:cs typeface="Calibri"/>
            </a:endParaRPr>
          </a:p>
          <a:p>
            <a:pPr marL="0" indent="0">
              <a:buClr>
                <a:srgbClr val="FFFFFF"/>
              </a:buClr>
              <a:buNone/>
            </a:pPr>
            <a:br>
              <a:rPr lang="en-US" dirty="0"/>
            </a:br>
            <a:endParaRPr lang="en-US" sz="2500">
              <a:cs typeface="Calibri" panose="020F0502020204030204"/>
            </a:endParaRPr>
          </a:p>
        </p:txBody>
      </p:sp>
    </p:spTree>
    <p:extLst>
      <p:ext uri="{BB962C8B-B14F-4D97-AF65-F5344CB8AC3E}">
        <p14:creationId xmlns:p14="http://schemas.microsoft.com/office/powerpoint/2010/main" val="3352814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47FC6-9BAF-146A-D96A-374DE0C27624}"/>
              </a:ext>
            </a:extLst>
          </p:cNvPr>
          <p:cNvSpPr>
            <a:spLocks noGrp="1"/>
          </p:cNvSpPr>
          <p:nvPr>
            <p:ph type="title"/>
          </p:nvPr>
        </p:nvSpPr>
        <p:spPr/>
        <p:txBody>
          <a:bodyPr/>
          <a:lstStyle/>
          <a:p>
            <a:r>
              <a:rPr lang="en-US" dirty="0">
                <a:cs typeface="Calibri Light"/>
              </a:rPr>
              <a:t>ABOUT PCOS:</a:t>
            </a:r>
            <a:endParaRPr lang="en-US" dirty="0"/>
          </a:p>
        </p:txBody>
      </p:sp>
      <p:sp>
        <p:nvSpPr>
          <p:cNvPr id="3" name="Content Placeholder 2">
            <a:extLst>
              <a:ext uri="{FF2B5EF4-FFF2-40B4-BE49-F238E27FC236}">
                <a16:creationId xmlns:a16="http://schemas.microsoft.com/office/drawing/2014/main" id="{6650A7FF-8EFB-89DA-E836-83A7131F1505}"/>
              </a:ext>
            </a:extLst>
          </p:cNvPr>
          <p:cNvSpPr>
            <a:spLocks noGrp="1"/>
          </p:cNvSpPr>
          <p:nvPr>
            <p:ph idx="1"/>
          </p:nvPr>
        </p:nvSpPr>
        <p:spPr/>
        <p:txBody>
          <a:bodyPr>
            <a:normAutofit fontScale="92500" lnSpcReduction="20000"/>
          </a:bodyPr>
          <a:lstStyle/>
          <a:p>
            <a:pPr marL="0" indent="0">
              <a:buNone/>
            </a:pPr>
            <a:br>
              <a:rPr lang="en-US" dirty="0"/>
            </a:br>
            <a:endParaRPr lang="en-US" sz="2500">
              <a:cs typeface="Calibri" panose="020F0502020204030204"/>
            </a:endParaRPr>
          </a:p>
          <a:p>
            <a:pPr>
              <a:buClr>
                <a:srgbClr val="FFFFFF"/>
              </a:buClr>
            </a:pPr>
            <a:r>
              <a:rPr lang="en-US" sz="2500" dirty="0">
                <a:ea typeface="+mn-lt"/>
                <a:cs typeface="+mn-lt"/>
              </a:rPr>
              <a:t>PCOS is a hormonal disorder common among women of reproductive age. Women with PCOS may have infrequent or prolonged menstrual periods or excess male hormone (androgen) levels. The ovaries may develop numerous small collections of fluid (follicles) and fail to regularly release eggs.</a:t>
            </a:r>
            <a:endParaRPr lang="en-US" sz="2500">
              <a:cs typeface="Calibri"/>
            </a:endParaRPr>
          </a:p>
          <a:p>
            <a:pPr>
              <a:buClr>
                <a:srgbClr val="FFFFFF"/>
              </a:buClr>
            </a:pPr>
            <a:r>
              <a:rPr lang="en-US" sz="2500" dirty="0">
                <a:ea typeface="+mn-lt"/>
                <a:cs typeface="+mn-lt"/>
              </a:rPr>
              <a:t>The exact cause of PCOS is unknown. Early diagnosis and treatment along with weight loss may reduce the risk of long-term complications such as type 2 diabetes and heart disease.</a:t>
            </a:r>
            <a:endParaRPr lang="en-US" sz="2500">
              <a:cs typeface="Calibri"/>
            </a:endParaRPr>
          </a:p>
          <a:p>
            <a:pPr marL="0" indent="0">
              <a:buClr>
                <a:srgbClr val="FFFFFF"/>
              </a:buClr>
              <a:buNone/>
            </a:pPr>
            <a:br>
              <a:rPr lang="en-US" dirty="0"/>
            </a:br>
            <a:endParaRPr lang="en-US" sz="2500">
              <a:cs typeface="Calibri" panose="020F0502020204030204"/>
            </a:endParaRPr>
          </a:p>
        </p:txBody>
      </p:sp>
    </p:spTree>
    <p:extLst>
      <p:ext uri="{BB962C8B-B14F-4D97-AF65-F5344CB8AC3E}">
        <p14:creationId xmlns:p14="http://schemas.microsoft.com/office/powerpoint/2010/main" val="2921001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9FD47-9D5F-F193-802C-5321E49E0E93}"/>
              </a:ext>
            </a:extLst>
          </p:cNvPr>
          <p:cNvSpPr>
            <a:spLocks noGrp="1"/>
          </p:cNvSpPr>
          <p:nvPr>
            <p:ph type="title"/>
          </p:nvPr>
        </p:nvSpPr>
        <p:spPr>
          <a:xfrm>
            <a:off x="685801" y="889747"/>
            <a:ext cx="10131425" cy="1456267"/>
          </a:xfrm>
        </p:spPr>
        <p:txBody>
          <a:bodyPr>
            <a:normAutofit/>
          </a:bodyPr>
          <a:lstStyle/>
          <a:p>
            <a:r>
              <a:rPr lang="en-US" sz="2400" b="1" dirty="0">
                <a:ea typeface="+mj-lt"/>
                <a:cs typeface="+mj-lt"/>
              </a:rPr>
              <a:t>After importing the python libraries and the dataset from </a:t>
            </a:r>
            <a:r>
              <a:rPr lang="en-US" sz="2400" b="1" dirty="0" err="1">
                <a:ea typeface="+mj-lt"/>
                <a:cs typeface="+mj-lt"/>
              </a:rPr>
              <a:t>kaggle</a:t>
            </a:r>
            <a:r>
              <a:rPr lang="en-US" sz="2400" b="1" dirty="0">
                <a:ea typeface="+mj-lt"/>
                <a:cs typeface="+mj-lt"/>
              </a:rPr>
              <a:t>, we perform EDA and find the correlated attributes or features to reduce redundancy and improve accuracy of the model.</a:t>
            </a:r>
            <a:endParaRPr lang="en-US" sz="2400" dirty="0">
              <a:cs typeface="Calibri Light"/>
            </a:endParaRPr>
          </a:p>
        </p:txBody>
      </p:sp>
      <p:sp>
        <p:nvSpPr>
          <p:cNvPr id="3" name="Content Placeholder 2">
            <a:extLst>
              <a:ext uri="{FF2B5EF4-FFF2-40B4-BE49-F238E27FC236}">
                <a16:creationId xmlns:a16="http://schemas.microsoft.com/office/drawing/2014/main" id="{99A9BFC0-8904-A8E0-C69A-CC848E729078}"/>
              </a:ext>
            </a:extLst>
          </p:cNvPr>
          <p:cNvSpPr>
            <a:spLocks noGrp="1"/>
          </p:cNvSpPr>
          <p:nvPr>
            <p:ph sz="half" idx="1"/>
          </p:nvPr>
        </p:nvSpPr>
        <p:spPr>
          <a:xfrm>
            <a:off x="1447802" y="2198096"/>
            <a:ext cx="4087658" cy="3649134"/>
          </a:xfrm>
        </p:spPr>
        <p:txBody>
          <a:bodyPr vert="horz" lIns="91440" tIns="45720" rIns="91440" bIns="45720" rtlCol="0" anchor="ctr">
            <a:noAutofit/>
          </a:bodyPr>
          <a:lstStyle/>
          <a:p>
            <a:pPr marL="0" indent="0">
              <a:buClr>
                <a:srgbClr val="FFFFFF"/>
              </a:buClr>
              <a:buNone/>
            </a:pPr>
            <a:r>
              <a:rPr lang="en-US" sz="2000" b="1" dirty="0">
                <a:ea typeface="+mn-lt"/>
                <a:cs typeface="+mn-lt"/>
              </a:rPr>
              <a:t>Features considered are: </a:t>
            </a:r>
            <a:endParaRPr lang="en-US" sz="2000" b="1" dirty="0">
              <a:cs typeface="Calibri" panose="020F0502020204030204"/>
            </a:endParaRPr>
          </a:p>
          <a:p>
            <a:pPr marL="342900" indent="-342900">
              <a:buAutoNum type="arabicPeriod"/>
            </a:pPr>
            <a:r>
              <a:rPr lang="en-US" sz="2000" b="1" dirty="0">
                <a:ea typeface="+mn-lt"/>
                <a:cs typeface="+mn-lt"/>
              </a:rPr>
              <a:t>Follicle No. (R),           </a:t>
            </a:r>
            <a:endParaRPr lang="en-US" sz="2000" b="1">
              <a:cs typeface="Calibri" panose="020F0502020204030204"/>
            </a:endParaRPr>
          </a:p>
          <a:p>
            <a:pPr marL="342900" indent="-342900">
              <a:buAutoNum type="arabicPeriod"/>
            </a:pPr>
            <a:r>
              <a:rPr lang="en-US" sz="2000" b="1" dirty="0">
                <a:ea typeface="+mn-lt"/>
                <a:cs typeface="+mn-lt"/>
              </a:rPr>
              <a:t>Follicle No. (L),          </a:t>
            </a:r>
            <a:endParaRPr lang="en-US" sz="2000" b="1">
              <a:cs typeface="Calibri" panose="020F0502020204030204"/>
            </a:endParaRPr>
          </a:p>
          <a:p>
            <a:pPr marL="342900" indent="-342900">
              <a:buAutoNum type="arabicPeriod"/>
            </a:pPr>
            <a:r>
              <a:rPr lang="en-US" sz="2000" b="1" dirty="0">
                <a:ea typeface="+mn-lt"/>
                <a:cs typeface="+mn-lt"/>
              </a:rPr>
              <a:t>Skin darkening (Y/N),       </a:t>
            </a:r>
            <a:endParaRPr lang="en-US" sz="2000" b="1">
              <a:cs typeface="Calibri" panose="020F0502020204030204"/>
            </a:endParaRPr>
          </a:p>
          <a:p>
            <a:pPr marL="342900" indent="-342900">
              <a:buAutoNum type="arabicPeriod"/>
            </a:pPr>
            <a:r>
              <a:rPr lang="en-US" sz="2000" b="1" dirty="0">
                <a:ea typeface="+mn-lt"/>
                <a:cs typeface="+mn-lt"/>
              </a:rPr>
              <a:t>Hair growth(Y/N),           </a:t>
            </a:r>
            <a:endParaRPr lang="en-US" sz="2000" b="1">
              <a:cs typeface="Calibri" panose="020F0502020204030204"/>
            </a:endParaRPr>
          </a:p>
          <a:p>
            <a:pPr marL="342900" indent="-342900">
              <a:buAutoNum type="arabicPeriod"/>
            </a:pPr>
            <a:r>
              <a:rPr lang="en-US" sz="2000" b="1" dirty="0">
                <a:ea typeface="+mn-lt"/>
                <a:cs typeface="+mn-lt"/>
              </a:rPr>
              <a:t>Weight gain(Y/N),          </a:t>
            </a:r>
            <a:endParaRPr lang="en-US" sz="2000">
              <a:cs typeface="Calibri" panose="020F0502020204030204"/>
            </a:endParaRPr>
          </a:p>
        </p:txBody>
      </p:sp>
      <p:sp>
        <p:nvSpPr>
          <p:cNvPr id="4" name="Content Placeholder 3">
            <a:extLst>
              <a:ext uri="{FF2B5EF4-FFF2-40B4-BE49-F238E27FC236}">
                <a16:creationId xmlns:a16="http://schemas.microsoft.com/office/drawing/2014/main" id="{8ACE6D84-285F-FE82-F693-FEBDBCA6E70E}"/>
              </a:ext>
            </a:extLst>
          </p:cNvPr>
          <p:cNvSpPr>
            <a:spLocks noGrp="1"/>
          </p:cNvSpPr>
          <p:nvPr>
            <p:ph sz="half" idx="2"/>
          </p:nvPr>
        </p:nvSpPr>
        <p:spPr>
          <a:xfrm>
            <a:off x="5642601" y="2343773"/>
            <a:ext cx="4995332" cy="3649133"/>
          </a:xfrm>
        </p:spPr>
        <p:txBody>
          <a:bodyPr vert="horz" lIns="91440" tIns="45720" rIns="91440" bIns="45720" rtlCol="0" anchor="b">
            <a:normAutofit/>
          </a:bodyPr>
          <a:lstStyle/>
          <a:p>
            <a:pPr marL="0" indent="0">
              <a:buNone/>
            </a:pPr>
            <a:r>
              <a:rPr lang="en-US" sz="2000" b="1" dirty="0">
                <a:cs typeface="Calibri"/>
              </a:rPr>
              <a:t>6.   Cycle(R/I),                 </a:t>
            </a:r>
            <a:endParaRPr lang="en-US" sz="2000" dirty="0">
              <a:ea typeface="+mn-lt"/>
              <a:cs typeface="+mn-lt"/>
            </a:endParaRPr>
          </a:p>
          <a:p>
            <a:pPr marL="0" indent="0">
              <a:buClr>
                <a:srgbClr val="FFFFFF"/>
              </a:buClr>
              <a:buNone/>
            </a:pPr>
            <a:r>
              <a:rPr lang="en-US" sz="2000" b="1" dirty="0">
                <a:cs typeface="Calibri"/>
              </a:rPr>
              <a:t>7.    Fast food (Y/N),           </a:t>
            </a:r>
            <a:endParaRPr lang="en-US" sz="2000">
              <a:ea typeface="+mn-lt"/>
              <a:cs typeface="+mn-lt"/>
            </a:endParaRPr>
          </a:p>
          <a:p>
            <a:pPr marL="0" indent="0">
              <a:buClr>
                <a:srgbClr val="FFFFFF"/>
              </a:buClr>
              <a:buNone/>
            </a:pPr>
            <a:r>
              <a:rPr lang="en-US" sz="2000" b="1" dirty="0">
                <a:cs typeface="Calibri"/>
              </a:rPr>
              <a:t>8.    Pimples(Y/N),              </a:t>
            </a:r>
            <a:endParaRPr lang="en-US" sz="2000">
              <a:ea typeface="+mn-lt"/>
              <a:cs typeface="+mn-lt"/>
            </a:endParaRPr>
          </a:p>
          <a:p>
            <a:pPr marL="0" indent="0">
              <a:buClr>
                <a:srgbClr val="FFFFFF"/>
              </a:buClr>
              <a:buNone/>
            </a:pPr>
            <a:r>
              <a:rPr lang="en-US" sz="2000" b="1" dirty="0">
                <a:cs typeface="Calibri"/>
              </a:rPr>
              <a:t>9.    Weight (Kg),              </a:t>
            </a:r>
            <a:endParaRPr lang="en-US" sz="2000">
              <a:ea typeface="+mn-lt"/>
              <a:cs typeface="+mn-lt"/>
            </a:endParaRPr>
          </a:p>
          <a:p>
            <a:pPr marL="0" indent="0">
              <a:buClr>
                <a:srgbClr val="FFFFFF"/>
              </a:buClr>
              <a:buNone/>
            </a:pPr>
            <a:r>
              <a:rPr lang="en-US" sz="2000" b="1" dirty="0">
                <a:cs typeface="Calibri"/>
              </a:rPr>
              <a:t>10.  BMI </a:t>
            </a:r>
            <a:r>
              <a:rPr lang="en-US" sz="2000" dirty="0">
                <a:cs typeface="Calibri"/>
              </a:rPr>
              <a:t> </a:t>
            </a:r>
            <a:br>
              <a:rPr lang="en-US" sz="2000" dirty="0">
                <a:cs typeface="Calibri"/>
              </a:rPr>
            </a:br>
            <a:endParaRPr lang="en-US" sz="2000">
              <a:ea typeface="+mn-lt"/>
              <a:cs typeface="+mn-lt"/>
            </a:endParaRPr>
          </a:p>
          <a:p>
            <a:pPr>
              <a:buClr>
                <a:srgbClr val="FFFFFF"/>
              </a:buClr>
            </a:pPr>
            <a:endParaRPr lang="en-US" sz="2000" dirty="0">
              <a:cs typeface="Calibri"/>
            </a:endParaRPr>
          </a:p>
        </p:txBody>
      </p:sp>
    </p:spTree>
    <p:extLst>
      <p:ext uri="{BB962C8B-B14F-4D97-AF65-F5344CB8AC3E}">
        <p14:creationId xmlns:p14="http://schemas.microsoft.com/office/powerpoint/2010/main" val="523839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BD8E0-3630-42CD-168C-DF3D2E3AD25C}"/>
              </a:ext>
            </a:extLst>
          </p:cNvPr>
          <p:cNvSpPr>
            <a:spLocks noGrp="1"/>
          </p:cNvSpPr>
          <p:nvPr>
            <p:ph type="title"/>
          </p:nvPr>
        </p:nvSpPr>
        <p:spPr>
          <a:xfrm>
            <a:off x="685801" y="374276"/>
            <a:ext cx="10131425" cy="1456267"/>
          </a:xfrm>
        </p:spPr>
        <p:txBody>
          <a:bodyPr/>
          <a:lstStyle/>
          <a:p>
            <a:r>
              <a:rPr lang="en-US" dirty="0">
                <a:cs typeface="Calibri Light"/>
              </a:rPr>
              <a:t>ALGORITHM USED &amp; THEIR ACCURACY:</a:t>
            </a:r>
            <a:endParaRPr lang="en-US" dirty="0"/>
          </a:p>
        </p:txBody>
      </p:sp>
      <p:sp>
        <p:nvSpPr>
          <p:cNvPr id="3" name="Content Placeholder 2">
            <a:extLst>
              <a:ext uri="{FF2B5EF4-FFF2-40B4-BE49-F238E27FC236}">
                <a16:creationId xmlns:a16="http://schemas.microsoft.com/office/drawing/2014/main" id="{50BB8E32-8975-0356-167B-BD21CC0F58A3}"/>
              </a:ext>
            </a:extLst>
          </p:cNvPr>
          <p:cNvSpPr>
            <a:spLocks noGrp="1"/>
          </p:cNvSpPr>
          <p:nvPr>
            <p:ph idx="1"/>
          </p:nvPr>
        </p:nvSpPr>
        <p:spPr>
          <a:xfrm>
            <a:off x="685801" y="1927386"/>
            <a:ext cx="10131425" cy="4220632"/>
          </a:xfrm>
        </p:spPr>
        <p:txBody>
          <a:bodyPr vert="horz" lIns="91440" tIns="45720" rIns="91440" bIns="45720" rtlCol="0" anchor="t">
            <a:noAutofit/>
          </a:bodyPr>
          <a:lstStyle/>
          <a:p>
            <a:pPr marL="0" indent="0">
              <a:buNone/>
            </a:pPr>
            <a:r>
              <a:rPr lang="en-US" sz="2000" b="1" dirty="0">
                <a:cs typeface="Calibri" panose="020F0502020204030204"/>
              </a:rPr>
              <a:t> </a:t>
            </a:r>
            <a:r>
              <a:rPr lang="en-US" sz="2800" b="1" dirty="0">
                <a:cs typeface="Calibri" panose="020F0502020204030204"/>
              </a:rPr>
              <a:t>LOGISTIC REGRESSION:</a:t>
            </a:r>
          </a:p>
          <a:p>
            <a:pPr>
              <a:buClr>
                <a:srgbClr val="FFFFFF"/>
              </a:buClr>
            </a:pPr>
            <a:r>
              <a:rPr lang="en-US" sz="2800" b="1" dirty="0">
                <a:cs typeface="Calibri" panose="020F0502020204030204"/>
              </a:rPr>
              <a:t>       BEFORE REMOVING REDUNDANCY: 79.26%</a:t>
            </a:r>
          </a:p>
          <a:p>
            <a:pPr>
              <a:buClr>
                <a:srgbClr val="FFFFFF"/>
              </a:buClr>
            </a:pPr>
            <a:r>
              <a:rPr lang="en-US" sz="2800" b="1" dirty="0">
                <a:ea typeface="+mn-lt"/>
                <a:cs typeface="+mn-lt"/>
              </a:rPr>
              <a:t>       AFTER REMOVING REDUNDANCY: 91.41%</a:t>
            </a:r>
          </a:p>
          <a:p>
            <a:pPr marL="0" indent="0">
              <a:buNone/>
            </a:pPr>
            <a:endParaRPr lang="en-US" sz="2000" b="1" dirty="0">
              <a:cs typeface="Calibri" panose="020F0502020204030204"/>
            </a:endParaRPr>
          </a:p>
          <a:p>
            <a:pPr>
              <a:buClr>
                <a:srgbClr val="FFFFFF"/>
              </a:buClr>
            </a:pPr>
            <a:endParaRPr lang="en-US" sz="2000" b="1" dirty="0">
              <a:cs typeface="Calibri" panose="020F0502020204030204"/>
            </a:endParaRPr>
          </a:p>
          <a:p>
            <a:pPr>
              <a:buClr>
                <a:srgbClr val="FFFFFF"/>
              </a:buClr>
            </a:pPr>
            <a:endParaRPr lang="en-US" sz="2000" b="1" dirty="0">
              <a:cs typeface="Calibri" panose="020F0502020204030204"/>
            </a:endParaRPr>
          </a:p>
          <a:p>
            <a:pPr>
              <a:buClr>
                <a:srgbClr val="FFFFFF"/>
              </a:buClr>
            </a:pPr>
            <a:endParaRPr lang="en-US" sz="2000" b="1" dirty="0">
              <a:cs typeface="Calibri" panose="020F0502020204030204"/>
            </a:endParaRPr>
          </a:p>
        </p:txBody>
      </p:sp>
    </p:spTree>
    <p:extLst>
      <p:ext uri="{BB962C8B-B14F-4D97-AF65-F5344CB8AC3E}">
        <p14:creationId xmlns:p14="http://schemas.microsoft.com/office/powerpoint/2010/main" val="701613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3463CD-C514-5438-B485-8B2F8A8260FB}"/>
              </a:ext>
            </a:extLst>
          </p:cNvPr>
          <p:cNvSpPr>
            <a:spLocks noGrp="1"/>
          </p:cNvSpPr>
          <p:nvPr>
            <p:ph sz="half" idx="1"/>
          </p:nvPr>
        </p:nvSpPr>
        <p:spPr/>
        <p:txBody>
          <a:bodyPr/>
          <a:lstStyle/>
          <a:p>
            <a:endParaRPr lang="en-US" sz="2400" dirty="0">
              <a:cs typeface="Calibri" panose="020F0502020204030204"/>
            </a:endParaRPr>
          </a:p>
          <a:p>
            <a:pPr>
              <a:buClr>
                <a:srgbClr val="FFFFFF"/>
              </a:buClr>
            </a:pPr>
            <a:r>
              <a:rPr lang="en-US" sz="2400" b="1" dirty="0">
                <a:ea typeface="+mn-lt"/>
                <a:cs typeface="+mn-lt"/>
              </a:rPr>
              <a:t>Importing Library</a:t>
            </a:r>
            <a:endParaRPr lang="en-US" sz="2400" dirty="0">
              <a:cs typeface="Calibri"/>
            </a:endParaRPr>
          </a:p>
          <a:p>
            <a:pPr>
              <a:buClr>
                <a:srgbClr val="FFFFFF"/>
              </a:buClr>
            </a:pPr>
            <a:r>
              <a:rPr lang="en-US" sz="2400" b="1" dirty="0">
                <a:ea typeface="+mn-lt"/>
                <a:cs typeface="+mn-lt"/>
              </a:rPr>
              <a:t>Loading data</a:t>
            </a:r>
            <a:endParaRPr lang="en-US" sz="2400" dirty="0">
              <a:cs typeface="Calibri"/>
            </a:endParaRPr>
          </a:p>
          <a:p>
            <a:pPr>
              <a:buClr>
                <a:srgbClr val="FFFFFF"/>
              </a:buClr>
            </a:pPr>
            <a:r>
              <a:rPr lang="en-US" sz="2400" b="1" dirty="0">
                <a:ea typeface="+mn-lt"/>
                <a:cs typeface="+mn-lt"/>
              </a:rPr>
              <a:t>Data Preprocessing</a:t>
            </a:r>
            <a:endParaRPr lang="en-US" sz="2400" dirty="0">
              <a:cs typeface="Calibri"/>
            </a:endParaRPr>
          </a:p>
          <a:p>
            <a:pPr>
              <a:buClr>
                <a:srgbClr val="FFFFFF"/>
              </a:buClr>
            </a:pPr>
            <a:r>
              <a:rPr lang="en-US" sz="2400" b="1" dirty="0">
                <a:ea typeface="+mn-lt"/>
                <a:cs typeface="+mn-lt"/>
              </a:rPr>
              <a:t>Data Visualization</a:t>
            </a:r>
            <a:endParaRPr lang="en-US" sz="2400" dirty="0">
              <a:cs typeface="Calibri"/>
            </a:endParaRPr>
          </a:p>
          <a:p>
            <a:pPr>
              <a:buClr>
                <a:srgbClr val="FFFFFF"/>
              </a:buClr>
            </a:pPr>
            <a:r>
              <a:rPr lang="en-US" sz="2400" b="1" dirty="0">
                <a:ea typeface="+mn-lt"/>
                <a:cs typeface="+mn-lt"/>
              </a:rPr>
              <a:t>Model Building</a:t>
            </a:r>
            <a:endParaRPr lang="en-US" sz="2400" dirty="0">
              <a:cs typeface="Calibri"/>
            </a:endParaRPr>
          </a:p>
          <a:p>
            <a:pPr>
              <a:buClr>
                <a:srgbClr val="FFFFFF"/>
              </a:buClr>
            </a:pPr>
            <a:endParaRPr lang="en-US" sz="2400" dirty="0">
              <a:cs typeface="Calibri"/>
            </a:endParaRPr>
          </a:p>
        </p:txBody>
      </p:sp>
      <p:sp>
        <p:nvSpPr>
          <p:cNvPr id="6" name="Content Placeholder 5">
            <a:extLst>
              <a:ext uri="{FF2B5EF4-FFF2-40B4-BE49-F238E27FC236}">
                <a16:creationId xmlns:a16="http://schemas.microsoft.com/office/drawing/2014/main" id="{E58AE7AE-67B5-313C-C7A7-4344949FFD9F}"/>
              </a:ext>
            </a:extLst>
          </p:cNvPr>
          <p:cNvSpPr>
            <a:spLocks noGrp="1"/>
          </p:cNvSpPr>
          <p:nvPr>
            <p:ph sz="half" idx="2"/>
          </p:nvPr>
        </p:nvSpPr>
        <p:spPr>
          <a:xfrm>
            <a:off x="5810689" y="2646332"/>
            <a:ext cx="5006537" cy="4153397"/>
          </a:xfrm>
        </p:spPr>
        <p:txBody>
          <a:bodyPr vert="horz" lIns="91440" tIns="45720" rIns="91440" bIns="45720" rtlCol="0" anchor="t">
            <a:normAutofit/>
          </a:bodyPr>
          <a:lstStyle/>
          <a:p>
            <a:r>
              <a:rPr lang="en-US" sz="2400" b="1" dirty="0">
                <a:ea typeface="+mn-lt"/>
                <a:cs typeface="+mn-lt"/>
              </a:rPr>
              <a:t>Prediction of PCOS in a patient for a given set of input</a:t>
            </a:r>
            <a:endParaRPr lang="en-US" sz="2400" b="1" dirty="0">
              <a:cs typeface="Calibri" panose="020F0502020204030204"/>
            </a:endParaRPr>
          </a:p>
          <a:p>
            <a:pPr>
              <a:buClr>
                <a:srgbClr val="FFFFFF"/>
              </a:buClr>
            </a:pPr>
            <a:r>
              <a:rPr lang="en-US" sz="2400" b="1" dirty="0">
                <a:cs typeface="Calibri" panose="020F0502020204030204"/>
              </a:rPr>
              <a:t>Publishing a research paper</a:t>
            </a:r>
          </a:p>
          <a:p>
            <a:pPr>
              <a:buClr>
                <a:srgbClr val="FFFFFF"/>
              </a:buClr>
            </a:pPr>
            <a:endParaRPr lang="en-US" dirty="0">
              <a:cs typeface="Calibri" panose="020F0502020204030204"/>
            </a:endParaRPr>
          </a:p>
        </p:txBody>
      </p:sp>
      <p:sp>
        <p:nvSpPr>
          <p:cNvPr id="4" name="Text Placeholder 3">
            <a:extLst>
              <a:ext uri="{FF2B5EF4-FFF2-40B4-BE49-F238E27FC236}">
                <a16:creationId xmlns:a16="http://schemas.microsoft.com/office/drawing/2014/main" id="{A63D46E4-AF16-D786-CDB7-1B7C141F1D63}"/>
              </a:ext>
            </a:extLst>
          </p:cNvPr>
          <p:cNvSpPr>
            <a:spLocks noGrp="1"/>
          </p:cNvSpPr>
          <p:nvPr>
            <p:ph type="body" idx="4294967295"/>
          </p:nvPr>
        </p:nvSpPr>
        <p:spPr>
          <a:xfrm>
            <a:off x="0" y="1814513"/>
            <a:ext cx="4933950" cy="1473200"/>
          </a:xfrm>
        </p:spPr>
        <p:txBody>
          <a:bodyPr/>
          <a:lstStyle/>
          <a:p>
            <a:pPr marL="0" indent="0">
              <a:buNone/>
            </a:pPr>
            <a:r>
              <a:rPr lang="en-US" cap="all" dirty="0">
                <a:cs typeface="Calibri"/>
              </a:rPr>
              <a:t>           </a:t>
            </a:r>
            <a:r>
              <a:rPr lang="en-US" sz="2400" cap="all" dirty="0">
                <a:cs typeface="Calibri"/>
              </a:rPr>
              <a:t>  WHAT WE HAVE DONE SO FAR</a:t>
            </a:r>
            <a:r>
              <a:rPr lang="en-US" cap="all" dirty="0">
                <a:cs typeface="Calibri"/>
              </a:rPr>
              <a:t>:</a:t>
            </a:r>
            <a:endParaRPr lang="en-US" dirty="0">
              <a:ea typeface="+mn-lt"/>
              <a:cs typeface="+mn-lt"/>
            </a:endParaRPr>
          </a:p>
          <a:p>
            <a:endParaRPr lang="en-US" dirty="0">
              <a:cs typeface="Calibri"/>
            </a:endParaRPr>
          </a:p>
        </p:txBody>
      </p:sp>
    </p:spTree>
    <p:extLst>
      <p:ext uri="{BB962C8B-B14F-4D97-AF65-F5344CB8AC3E}">
        <p14:creationId xmlns:p14="http://schemas.microsoft.com/office/powerpoint/2010/main" val="321880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482ED-4546-4A9B-B695-4A4CE66D7744}"/>
              </a:ext>
            </a:extLst>
          </p:cNvPr>
          <p:cNvSpPr>
            <a:spLocks noGrp="1"/>
          </p:cNvSpPr>
          <p:nvPr>
            <p:ph type="title"/>
          </p:nvPr>
        </p:nvSpPr>
        <p:spPr>
          <a:xfrm>
            <a:off x="958971" y="1184694"/>
            <a:ext cx="10131425" cy="1456267"/>
          </a:xfrm>
        </p:spPr>
        <p:txBody>
          <a:bodyPr/>
          <a:lstStyle/>
          <a:p>
            <a:r>
              <a:rPr lang="en-US" dirty="0">
                <a:cs typeface="Calibri Light"/>
              </a:rPr>
              <a:t>Outcome:</a:t>
            </a:r>
            <a:endParaRPr lang="en-US" dirty="0"/>
          </a:p>
        </p:txBody>
      </p:sp>
      <p:sp>
        <p:nvSpPr>
          <p:cNvPr id="3" name="Content Placeholder 2">
            <a:extLst>
              <a:ext uri="{FF2B5EF4-FFF2-40B4-BE49-F238E27FC236}">
                <a16:creationId xmlns:a16="http://schemas.microsoft.com/office/drawing/2014/main" id="{3926C43E-F8AB-E7D7-9BA6-49BEF9925753}"/>
              </a:ext>
            </a:extLst>
          </p:cNvPr>
          <p:cNvSpPr>
            <a:spLocks noGrp="1"/>
          </p:cNvSpPr>
          <p:nvPr>
            <p:ph idx="1"/>
          </p:nvPr>
        </p:nvSpPr>
        <p:spPr/>
        <p:txBody>
          <a:bodyPr/>
          <a:lstStyle/>
          <a:p>
            <a:pPr marL="0" indent="0">
              <a:buNone/>
            </a:pPr>
            <a:endParaRPr lang="en-US" sz="2400" b="1" dirty="0">
              <a:cs typeface="Calibri" panose="020F0502020204030204"/>
            </a:endParaRPr>
          </a:p>
          <a:p>
            <a:r>
              <a:rPr lang="en-US" sz="2400" b="1" dirty="0">
                <a:ea typeface="+mn-lt"/>
                <a:cs typeface="+mn-lt"/>
              </a:rPr>
              <a:t>Spread awareness about a common lifestyle disorder prevalent in today’s young females;</a:t>
            </a:r>
            <a:endParaRPr lang="en-US" sz="2400" b="1" dirty="0">
              <a:cs typeface="Calibri"/>
            </a:endParaRPr>
          </a:p>
          <a:p>
            <a:r>
              <a:rPr lang="en-US" sz="2400" b="1" dirty="0">
                <a:ea typeface="+mn-lt"/>
                <a:cs typeface="+mn-lt"/>
              </a:rPr>
              <a:t>Prediction of PCOS in a patient.</a:t>
            </a:r>
            <a:endParaRPr lang="en-US" sz="2400" b="1" dirty="0">
              <a:cs typeface="Calibri"/>
            </a:endParaRPr>
          </a:p>
          <a:p>
            <a:pPr>
              <a:buClr>
                <a:srgbClr val="FFFFFF"/>
              </a:buClr>
            </a:pPr>
            <a:endParaRPr lang="en-US" sz="2400" b="1" dirty="0">
              <a:cs typeface="Calibri"/>
            </a:endParaRPr>
          </a:p>
        </p:txBody>
      </p:sp>
    </p:spTree>
    <p:extLst>
      <p:ext uri="{BB962C8B-B14F-4D97-AF65-F5344CB8AC3E}">
        <p14:creationId xmlns:p14="http://schemas.microsoft.com/office/powerpoint/2010/main" val="29155667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3</TotalTime>
  <Words>339</Words>
  <Application>Microsoft Office PowerPoint</Application>
  <PresentationFormat>Widescreen</PresentationFormat>
  <Paragraphs>42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Celestial</vt:lpstr>
      <vt:lpstr> </vt:lpstr>
      <vt:lpstr>AIM:</vt:lpstr>
      <vt:lpstr>ABOUT PCOS:</vt:lpstr>
      <vt:lpstr>After importing the python libraries and the dataset from kaggle, we perform EDA and find the correlated attributes or features to reduce redundancy and improve accuracy of the model.</vt:lpstr>
      <vt:lpstr>ALGORITHM USED &amp; THEIR ACCURACY:</vt:lpstr>
      <vt:lpstr>PowerPoint Presentation</vt:lpstr>
      <vt:lpstr>Outcome: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NEHA K NAYAK</dc:creator>
  <cp:lastModifiedBy>1GA20AD028 Neha Nayak</cp:lastModifiedBy>
  <cp:revision>177</cp:revision>
  <dcterms:created xsi:type="dcterms:W3CDTF">2022-07-17T12:51:47Z</dcterms:created>
  <dcterms:modified xsi:type="dcterms:W3CDTF">2025-02-25T15:32:21Z</dcterms:modified>
</cp:coreProperties>
</file>