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Radley"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VAGmbF9-8mc.mp4" Type="http://schemas.openxmlformats.org/officeDocument/2006/relationships/video"/><Relationship Id="rId4" Target="../media/VAGmbF9-8mc.mp4" Type="http://schemas.microsoft.com/office/2007/relationships/media"/></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4EDF4"/>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44999"/>
            </a:blip>
            <a:stretch>
              <a:fillRect l="0" t="-15504" r="0" b="-3162"/>
            </a:stretch>
          </a:blipFill>
        </p:spPr>
      </p:sp>
      <p:sp>
        <p:nvSpPr>
          <p:cNvPr name="TextBox 3" id="3"/>
          <p:cNvSpPr txBox="true"/>
          <p:nvPr/>
        </p:nvSpPr>
        <p:spPr>
          <a:xfrm rot="0">
            <a:off x="0" y="3135145"/>
            <a:ext cx="18288000" cy="5154577"/>
          </a:xfrm>
          <a:prstGeom prst="rect">
            <a:avLst/>
          </a:prstGeom>
        </p:spPr>
        <p:txBody>
          <a:bodyPr anchor="t" rtlCol="false" tIns="0" lIns="0" bIns="0" rIns="0">
            <a:spAutoFit/>
          </a:bodyPr>
          <a:lstStyle/>
          <a:p>
            <a:pPr algn="ctr">
              <a:lnSpc>
                <a:spcPts val="5164"/>
              </a:lnSpc>
              <a:spcBef>
                <a:spcPct val="0"/>
              </a:spcBef>
            </a:pPr>
            <a:r>
              <a:rPr lang="en-US" sz="3688">
                <a:solidFill>
                  <a:srgbClr val="2A2E30"/>
                </a:solidFill>
                <a:latin typeface="Radley"/>
                <a:ea typeface="Radley"/>
                <a:cs typeface="Radley"/>
                <a:sym typeface="Radley"/>
              </a:rPr>
              <a:t>P</a:t>
            </a:r>
            <a:r>
              <a:rPr lang="en-US" sz="3688">
                <a:solidFill>
                  <a:srgbClr val="2A2E30"/>
                </a:solidFill>
                <a:latin typeface="Radley"/>
                <a:ea typeface="Radley"/>
                <a:cs typeface="Radley"/>
                <a:sym typeface="Radley"/>
              </a:rPr>
              <a:t>roject Title:</a:t>
            </a:r>
          </a:p>
          <a:p>
            <a:pPr algn="ctr">
              <a:lnSpc>
                <a:spcPts val="5164"/>
              </a:lnSpc>
              <a:spcBef>
                <a:spcPct val="0"/>
              </a:spcBef>
            </a:pPr>
          </a:p>
          <a:p>
            <a:pPr algn="ctr">
              <a:lnSpc>
                <a:spcPts val="5164"/>
              </a:lnSpc>
              <a:spcBef>
                <a:spcPct val="0"/>
              </a:spcBef>
            </a:pPr>
            <a:r>
              <a:rPr lang="en-US" sz="3688">
                <a:solidFill>
                  <a:srgbClr val="2A2E30"/>
                </a:solidFill>
                <a:latin typeface="Radley"/>
                <a:ea typeface="Radley"/>
                <a:cs typeface="Radley"/>
                <a:sym typeface="Radley"/>
              </a:rPr>
              <a:t>Smart Real-Time Logistics Q&amp;A System using Pathway and RAG-based LLM Retrieval for Managers.</a:t>
            </a:r>
          </a:p>
          <a:p>
            <a:pPr algn="ctr">
              <a:lnSpc>
                <a:spcPts val="5164"/>
              </a:lnSpc>
              <a:spcBef>
                <a:spcPct val="0"/>
              </a:spcBef>
            </a:pPr>
          </a:p>
          <a:p>
            <a:pPr algn="ctr">
              <a:lnSpc>
                <a:spcPts val="5164"/>
              </a:lnSpc>
              <a:spcBef>
                <a:spcPct val="0"/>
              </a:spcBef>
            </a:pPr>
          </a:p>
          <a:p>
            <a:pPr algn="ctr">
              <a:lnSpc>
                <a:spcPts val="5164"/>
              </a:lnSpc>
              <a:spcBef>
                <a:spcPct val="0"/>
              </a:spcBef>
            </a:pPr>
          </a:p>
          <a:p>
            <a:pPr algn="ctr">
              <a:lnSpc>
                <a:spcPts val="5164"/>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4EDF4"/>
        </a:solidFill>
      </p:bgPr>
    </p:bg>
    <p:spTree>
      <p:nvGrpSpPr>
        <p:cNvPr id="1" name=""/>
        <p:cNvGrpSpPr/>
        <p:nvPr/>
      </p:nvGrpSpPr>
      <p:grpSpPr>
        <a:xfrm>
          <a:off x="0" y="0"/>
          <a:ext cx="0" cy="0"/>
          <a:chOff x="0" y="0"/>
          <a:chExt cx="0" cy="0"/>
        </a:xfrm>
      </p:grpSpPr>
      <p:sp>
        <p:nvSpPr>
          <p:cNvPr name="Freeform 2" id="2"/>
          <p:cNvSpPr/>
          <p:nvPr/>
        </p:nvSpPr>
        <p:spPr>
          <a:xfrm flipH="false" flipV="false" rot="0">
            <a:off x="634937" y="323587"/>
            <a:ext cx="8187808" cy="4278489"/>
          </a:xfrm>
          <a:custGeom>
            <a:avLst/>
            <a:gdLst/>
            <a:ahLst/>
            <a:cxnLst/>
            <a:rect r="r" b="b" t="t" l="l"/>
            <a:pathLst>
              <a:path h="4278489" w="8187808">
                <a:moveTo>
                  <a:pt x="0" y="0"/>
                </a:moveTo>
                <a:lnTo>
                  <a:pt x="8187808" y="0"/>
                </a:lnTo>
                <a:lnTo>
                  <a:pt x="8187808" y="4278489"/>
                </a:lnTo>
                <a:lnTo>
                  <a:pt x="0" y="4278489"/>
                </a:lnTo>
                <a:lnTo>
                  <a:pt x="0" y="0"/>
                </a:lnTo>
                <a:close/>
              </a:path>
            </a:pathLst>
          </a:custGeom>
          <a:blipFill>
            <a:blip r:embed="rId2"/>
            <a:stretch>
              <a:fillRect l="0" t="0" r="-1923" b="0"/>
            </a:stretch>
          </a:blipFill>
        </p:spPr>
      </p:sp>
      <p:sp>
        <p:nvSpPr>
          <p:cNvPr name="Freeform 3" id="3"/>
          <p:cNvSpPr/>
          <p:nvPr/>
        </p:nvSpPr>
        <p:spPr>
          <a:xfrm flipH="false" flipV="false" rot="0">
            <a:off x="6618863" y="3768627"/>
            <a:ext cx="11301259" cy="6342832"/>
          </a:xfrm>
          <a:custGeom>
            <a:avLst/>
            <a:gdLst/>
            <a:ahLst/>
            <a:cxnLst/>
            <a:rect r="r" b="b" t="t" l="l"/>
            <a:pathLst>
              <a:path h="6342832" w="11301259">
                <a:moveTo>
                  <a:pt x="0" y="0"/>
                </a:moveTo>
                <a:lnTo>
                  <a:pt x="11301259" y="0"/>
                </a:lnTo>
                <a:lnTo>
                  <a:pt x="11301259" y="6342832"/>
                </a:lnTo>
                <a:lnTo>
                  <a:pt x="0" y="6342832"/>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4EDF4"/>
        </a:solidFill>
      </p:bgPr>
    </p:bg>
    <p:spTree>
      <p:nvGrpSpPr>
        <p:cNvPr id="1" name=""/>
        <p:cNvGrpSpPr/>
        <p:nvPr/>
      </p:nvGrpSpPr>
      <p:grpSpPr>
        <a:xfrm>
          <a:off x="0" y="0"/>
          <a:ext cx="0" cy="0"/>
          <a:chOff x="0" y="0"/>
          <a:chExt cx="0" cy="0"/>
        </a:xfrm>
      </p:grpSpPr>
      <p:sp>
        <p:nvSpPr>
          <p:cNvPr name="Freeform 2" id="2"/>
          <p:cNvSpPr/>
          <p:nvPr/>
        </p:nvSpPr>
        <p:spPr>
          <a:xfrm flipH="false" flipV="false" rot="0">
            <a:off x="3714997" y="3507474"/>
            <a:ext cx="10858005" cy="3272053"/>
          </a:xfrm>
          <a:custGeom>
            <a:avLst/>
            <a:gdLst/>
            <a:ahLst/>
            <a:cxnLst/>
            <a:rect r="r" b="b" t="t" l="l"/>
            <a:pathLst>
              <a:path h="3272053" w="10858005">
                <a:moveTo>
                  <a:pt x="0" y="0"/>
                </a:moveTo>
                <a:lnTo>
                  <a:pt x="10858006" y="0"/>
                </a:lnTo>
                <a:lnTo>
                  <a:pt x="10858006" y="3272052"/>
                </a:lnTo>
                <a:lnTo>
                  <a:pt x="0" y="3272052"/>
                </a:lnTo>
                <a:lnTo>
                  <a:pt x="0" y="0"/>
                </a:lnTo>
                <a:close/>
              </a:path>
            </a:pathLst>
          </a:custGeom>
          <a:blipFill>
            <a:blip r:embed="rId2"/>
            <a:stretch>
              <a:fillRect l="0" t="0" r="0" b="0"/>
            </a:stretch>
          </a:blipFill>
        </p:spPr>
      </p:sp>
      <p:sp>
        <p:nvSpPr>
          <p:cNvPr name="TextBox 3" id="3"/>
          <p:cNvSpPr txBox="true"/>
          <p:nvPr/>
        </p:nvSpPr>
        <p:spPr>
          <a:xfrm rot="0">
            <a:off x="7235913" y="2053043"/>
            <a:ext cx="2782547" cy="680950"/>
          </a:xfrm>
          <a:prstGeom prst="rect">
            <a:avLst/>
          </a:prstGeom>
        </p:spPr>
        <p:txBody>
          <a:bodyPr anchor="t" rtlCol="false" tIns="0" lIns="0" bIns="0" rIns="0">
            <a:spAutoFit/>
          </a:bodyPr>
          <a:lstStyle/>
          <a:p>
            <a:pPr algn="ctr">
              <a:lnSpc>
                <a:spcPts val="5517"/>
              </a:lnSpc>
              <a:spcBef>
                <a:spcPct val="0"/>
              </a:spcBef>
            </a:pPr>
            <a:r>
              <a:rPr lang="en-US" sz="3940">
                <a:solidFill>
                  <a:srgbClr val="2A2E30"/>
                </a:solidFill>
                <a:latin typeface="Radley"/>
                <a:ea typeface="Radley"/>
                <a:cs typeface="Radley"/>
                <a:sym typeface="Radley"/>
              </a:rPr>
              <a:t>PDF Parsing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4EDF4"/>
        </a:solidFill>
      </p:bgPr>
    </p:bg>
    <p:spTree>
      <p:nvGrpSpPr>
        <p:cNvPr id="1" name=""/>
        <p:cNvGrpSpPr/>
        <p:nvPr/>
      </p:nvGrpSpPr>
      <p:grpSpPr>
        <a:xfrm>
          <a:off x="0" y="0"/>
          <a:ext cx="0" cy="0"/>
          <a:chOff x="0" y="0"/>
          <a:chExt cx="0" cy="0"/>
        </a:xfrm>
      </p:grpSpPr>
      <p:sp>
        <p:nvSpPr>
          <p:cNvPr name="Freeform 2" id="2"/>
          <p:cNvSpPr/>
          <p:nvPr/>
        </p:nvSpPr>
        <p:spPr>
          <a:xfrm flipH="false" flipV="false" rot="0">
            <a:off x="3198048" y="1228113"/>
            <a:ext cx="11301259" cy="2613416"/>
          </a:xfrm>
          <a:custGeom>
            <a:avLst/>
            <a:gdLst/>
            <a:ahLst/>
            <a:cxnLst/>
            <a:rect r="r" b="b" t="t" l="l"/>
            <a:pathLst>
              <a:path h="2613416" w="11301259">
                <a:moveTo>
                  <a:pt x="0" y="0"/>
                </a:moveTo>
                <a:lnTo>
                  <a:pt x="11301259" y="0"/>
                </a:lnTo>
                <a:lnTo>
                  <a:pt x="11301259" y="2613416"/>
                </a:lnTo>
                <a:lnTo>
                  <a:pt x="0" y="2613416"/>
                </a:lnTo>
                <a:lnTo>
                  <a:pt x="0" y="0"/>
                </a:lnTo>
                <a:close/>
              </a:path>
            </a:pathLst>
          </a:custGeom>
          <a:blipFill>
            <a:blip r:embed="rId2"/>
            <a:stretch>
              <a:fillRect l="0" t="0" r="0" b="0"/>
            </a:stretch>
          </a:blipFill>
        </p:spPr>
      </p:sp>
      <p:sp>
        <p:nvSpPr>
          <p:cNvPr name="Freeform 3" id="3"/>
          <p:cNvSpPr/>
          <p:nvPr/>
        </p:nvSpPr>
        <p:spPr>
          <a:xfrm flipH="false" flipV="false" rot="0">
            <a:off x="3198048" y="5315932"/>
            <a:ext cx="11596581" cy="3051340"/>
          </a:xfrm>
          <a:custGeom>
            <a:avLst/>
            <a:gdLst/>
            <a:ahLst/>
            <a:cxnLst/>
            <a:rect r="r" b="b" t="t" l="l"/>
            <a:pathLst>
              <a:path h="3051340" w="11596581">
                <a:moveTo>
                  <a:pt x="0" y="0"/>
                </a:moveTo>
                <a:lnTo>
                  <a:pt x="11596581" y="0"/>
                </a:lnTo>
                <a:lnTo>
                  <a:pt x="11596581" y="3051340"/>
                </a:lnTo>
                <a:lnTo>
                  <a:pt x="0" y="3051340"/>
                </a:lnTo>
                <a:lnTo>
                  <a:pt x="0" y="0"/>
                </a:lnTo>
                <a:close/>
              </a:path>
            </a:pathLst>
          </a:custGeom>
          <a:blipFill>
            <a:blip r:embed="rId3"/>
            <a:stretch>
              <a:fillRect l="0" t="-1306" r="0" b="-1306"/>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D4EDF4"/>
        </a:solidFill>
      </p:bgPr>
    </p:bg>
    <p:spTree>
      <p:nvGrpSpPr>
        <p:cNvPr id="1" name=""/>
        <p:cNvGrpSpPr/>
        <p:nvPr/>
      </p:nvGrpSpPr>
      <p:grpSpPr>
        <a:xfrm>
          <a:off x="0" y="0"/>
          <a:ext cx="0" cy="0"/>
          <a:chOff x="0" y="0"/>
          <a:chExt cx="0" cy="0"/>
        </a:xfrm>
      </p:grpSpPr>
      <p:sp>
        <p:nvSpPr>
          <p:cNvPr name="TextBox 2" id="2"/>
          <p:cNvSpPr txBox="true"/>
          <p:nvPr/>
        </p:nvSpPr>
        <p:spPr>
          <a:xfrm rot="0">
            <a:off x="6919289" y="4760162"/>
            <a:ext cx="4449422" cy="680950"/>
          </a:xfrm>
          <a:prstGeom prst="rect">
            <a:avLst/>
          </a:prstGeom>
        </p:spPr>
        <p:txBody>
          <a:bodyPr anchor="t" rtlCol="false" tIns="0" lIns="0" bIns="0" rIns="0">
            <a:spAutoFit/>
          </a:bodyPr>
          <a:lstStyle/>
          <a:p>
            <a:pPr algn="ctr">
              <a:lnSpc>
                <a:spcPts val="5517"/>
              </a:lnSpc>
              <a:spcBef>
                <a:spcPct val="0"/>
              </a:spcBef>
            </a:pPr>
            <a:r>
              <a:rPr lang="en-US" sz="3940">
                <a:solidFill>
                  <a:srgbClr val="2A2E30"/>
                </a:solidFill>
                <a:latin typeface="Radley"/>
                <a:ea typeface="Radley"/>
                <a:cs typeface="Radley"/>
                <a:sym typeface="Radley"/>
              </a:rPr>
              <a:t>DATA INGESTION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4EDF4"/>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844407"/>
            <a:ext cx="11301259" cy="3757669"/>
          </a:xfrm>
          <a:custGeom>
            <a:avLst/>
            <a:gdLst/>
            <a:ahLst/>
            <a:cxnLst/>
            <a:rect r="r" b="b" t="t" l="l"/>
            <a:pathLst>
              <a:path h="3757669" w="11301259">
                <a:moveTo>
                  <a:pt x="0" y="0"/>
                </a:moveTo>
                <a:lnTo>
                  <a:pt x="11301258" y="0"/>
                </a:lnTo>
                <a:lnTo>
                  <a:pt x="11301258" y="3757669"/>
                </a:lnTo>
                <a:lnTo>
                  <a:pt x="0" y="3757669"/>
                </a:lnTo>
                <a:lnTo>
                  <a:pt x="0" y="0"/>
                </a:lnTo>
                <a:close/>
              </a:path>
            </a:pathLst>
          </a:custGeom>
          <a:blipFill>
            <a:blip r:embed="rId2"/>
            <a:stretch>
              <a:fillRect l="0" t="0" r="0" b="0"/>
            </a:stretch>
          </a:blipFill>
        </p:spPr>
      </p:sp>
      <p:sp>
        <p:nvSpPr>
          <p:cNvPr name="Freeform 3" id="3"/>
          <p:cNvSpPr/>
          <p:nvPr/>
        </p:nvSpPr>
        <p:spPr>
          <a:xfrm flipH="false" flipV="false" rot="0">
            <a:off x="3493371" y="4805889"/>
            <a:ext cx="11301259" cy="5481111"/>
          </a:xfrm>
          <a:custGeom>
            <a:avLst/>
            <a:gdLst/>
            <a:ahLst/>
            <a:cxnLst/>
            <a:rect r="r" b="b" t="t" l="l"/>
            <a:pathLst>
              <a:path h="5481111" w="11301259">
                <a:moveTo>
                  <a:pt x="0" y="0"/>
                </a:moveTo>
                <a:lnTo>
                  <a:pt x="11301258" y="0"/>
                </a:lnTo>
                <a:lnTo>
                  <a:pt x="11301258" y="5481111"/>
                </a:lnTo>
                <a:lnTo>
                  <a:pt x="0" y="5481111"/>
                </a:lnTo>
                <a:lnTo>
                  <a:pt x="0" y="0"/>
                </a:lnTo>
                <a:close/>
              </a:path>
            </a:pathLst>
          </a:custGeom>
          <a:blipFill>
            <a:blip r:embed="rId3"/>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D4EDF4"/>
        </a:solidFill>
      </p:bgPr>
    </p:bg>
    <p:spTree>
      <p:nvGrpSpPr>
        <p:cNvPr id="1" name=""/>
        <p:cNvGrpSpPr/>
        <p:nvPr/>
      </p:nvGrpSpPr>
      <p:grpSpPr>
        <a:xfrm>
          <a:off x="0" y="0"/>
          <a:ext cx="0" cy="0"/>
          <a:chOff x="0" y="0"/>
          <a:chExt cx="0" cy="0"/>
        </a:xfrm>
      </p:grpSpPr>
      <p:sp>
        <p:nvSpPr>
          <p:cNvPr name="TextBox 2" id="2"/>
          <p:cNvSpPr txBox="true"/>
          <p:nvPr/>
        </p:nvSpPr>
        <p:spPr>
          <a:xfrm rot="0">
            <a:off x="5456294" y="4760162"/>
            <a:ext cx="7375412" cy="680950"/>
          </a:xfrm>
          <a:prstGeom prst="rect">
            <a:avLst/>
          </a:prstGeom>
        </p:spPr>
        <p:txBody>
          <a:bodyPr anchor="t" rtlCol="false" tIns="0" lIns="0" bIns="0" rIns="0">
            <a:spAutoFit/>
          </a:bodyPr>
          <a:lstStyle/>
          <a:p>
            <a:pPr algn="ctr">
              <a:lnSpc>
                <a:spcPts val="5517"/>
              </a:lnSpc>
              <a:spcBef>
                <a:spcPct val="0"/>
              </a:spcBef>
            </a:pPr>
            <a:r>
              <a:rPr lang="en-US" sz="3940">
                <a:solidFill>
                  <a:srgbClr val="2A2E30"/>
                </a:solidFill>
                <a:latin typeface="Radley"/>
                <a:ea typeface="Radley"/>
                <a:cs typeface="Radley"/>
                <a:sym typeface="Radley"/>
              </a:rPr>
              <a:t>QUERYING USING RAG + LLM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4EDF4"/>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2050" r="0" b="2050"/>
          <a:stretch>
            <a:fillRect/>
          </a:stretch>
        </p:blipFill>
        <p:spPr>
          <a:xfrm flipH="false" flipV="false" rot="0">
            <a:off x="0" y="1412008"/>
            <a:ext cx="18288000" cy="7462985"/>
          </a:xfrm>
          <a:prstGeom prst="rect">
            <a:avLst/>
          </a:prstGeom>
        </p:spPr>
      </p:pic>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4EDF4"/>
        </a:solidFill>
      </p:bgPr>
    </p:bg>
    <p:spTree>
      <p:nvGrpSpPr>
        <p:cNvPr id="1" name=""/>
        <p:cNvGrpSpPr/>
        <p:nvPr/>
      </p:nvGrpSpPr>
      <p:grpSpPr>
        <a:xfrm>
          <a:off x="0" y="0"/>
          <a:ext cx="0" cy="0"/>
          <a:chOff x="0" y="0"/>
          <a:chExt cx="0" cy="0"/>
        </a:xfrm>
      </p:grpSpPr>
      <p:sp>
        <p:nvSpPr>
          <p:cNvPr name="Freeform 2" id="2"/>
          <p:cNvSpPr/>
          <p:nvPr/>
        </p:nvSpPr>
        <p:spPr>
          <a:xfrm flipH="false" flipV="false" rot="0">
            <a:off x="1672217" y="2205983"/>
            <a:ext cx="13933287" cy="4876651"/>
          </a:xfrm>
          <a:custGeom>
            <a:avLst/>
            <a:gdLst/>
            <a:ahLst/>
            <a:cxnLst/>
            <a:rect r="r" b="b" t="t" l="l"/>
            <a:pathLst>
              <a:path h="4876651" w="13933287">
                <a:moveTo>
                  <a:pt x="0" y="0"/>
                </a:moveTo>
                <a:lnTo>
                  <a:pt x="13933288" y="0"/>
                </a:lnTo>
                <a:lnTo>
                  <a:pt x="13933288" y="4876650"/>
                </a:lnTo>
                <a:lnTo>
                  <a:pt x="0" y="4876650"/>
                </a:lnTo>
                <a:lnTo>
                  <a:pt x="0" y="0"/>
                </a:lnTo>
                <a:close/>
              </a:path>
            </a:pathLst>
          </a:custGeom>
          <a:blipFill>
            <a:blip r:embed="rId2"/>
            <a:stretch>
              <a:fillRect l="0" t="0" r="0" b="0"/>
            </a:stretch>
          </a:blipFill>
        </p:spPr>
      </p:sp>
      <p:sp>
        <p:nvSpPr>
          <p:cNvPr name="TextBox 3" id="3"/>
          <p:cNvSpPr txBox="true"/>
          <p:nvPr/>
        </p:nvSpPr>
        <p:spPr>
          <a:xfrm rot="0">
            <a:off x="4598477" y="7882025"/>
            <a:ext cx="9091046" cy="1376275"/>
          </a:xfrm>
          <a:prstGeom prst="rect">
            <a:avLst/>
          </a:prstGeom>
        </p:spPr>
        <p:txBody>
          <a:bodyPr anchor="t" rtlCol="false" tIns="0" lIns="0" bIns="0" rIns="0">
            <a:spAutoFit/>
          </a:bodyPr>
          <a:lstStyle/>
          <a:p>
            <a:pPr algn="ctr">
              <a:lnSpc>
                <a:spcPts val="5517"/>
              </a:lnSpc>
            </a:pPr>
            <a:r>
              <a:rPr lang="en-US" sz="3940">
                <a:solidFill>
                  <a:srgbClr val="2A2E30"/>
                </a:solidFill>
                <a:latin typeface="Radley"/>
                <a:ea typeface="Radley"/>
                <a:cs typeface="Radley"/>
                <a:sym typeface="Radley"/>
              </a:rPr>
              <a:t>PERFORMING QUERY IN REAL TIME</a:t>
            </a:r>
          </a:p>
          <a:p>
            <a:pPr algn="ctr">
              <a:lnSpc>
                <a:spcPts val="5517"/>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4EDF4"/>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3285856"/>
            <a:ext cx="11301259" cy="3715289"/>
          </a:xfrm>
          <a:custGeom>
            <a:avLst/>
            <a:gdLst/>
            <a:ahLst/>
            <a:cxnLst/>
            <a:rect r="r" b="b" t="t" l="l"/>
            <a:pathLst>
              <a:path h="3715289" w="11301259">
                <a:moveTo>
                  <a:pt x="0" y="0"/>
                </a:moveTo>
                <a:lnTo>
                  <a:pt x="11301258" y="0"/>
                </a:lnTo>
                <a:lnTo>
                  <a:pt x="11301258" y="3715288"/>
                </a:lnTo>
                <a:lnTo>
                  <a:pt x="0" y="3715288"/>
                </a:lnTo>
                <a:lnTo>
                  <a:pt x="0" y="0"/>
                </a:lnTo>
                <a:close/>
              </a:path>
            </a:pathLst>
          </a:custGeom>
          <a:blipFill>
            <a:blip r:embed="rId2"/>
            <a:stretch>
              <a:fillRect l="0" t="0" r="0" b="0"/>
            </a:stretch>
          </a:blipFill>
        </p:spPr>
      </p:sp>
      <p:sp>
        <p:nvSpPr>
          <p:cNvPr name="TextBox 3" id="3"/>
          <p:cNvSpPr txBox="true"/>
          <p:nvPr/>
        </p:nvSpPr>
        <p:spPr>
          <a:xfrm rot="0">
            <a:off x="3524793" y="7910265"/>
            <a:ext cx="10943091" cy="680950"/>
          </a:xfrm>
          <a:prstGeom prst="rect">
            <a:avLst/>
          </a:prstGeom>
        </p:spPr>
        <p:txBody>
          <a:bodyPr anchor="t" rtlCol="false" tIns="0" lIns="0" bIns="0" rIns="0">
            <a:spAutoFit/>
          </a:bodyPr>
          <a:lstStyle/>
          <a:p>
            <a:pPr algn="ctr">
              <a:lnSpc>
                <a:spcPts val="5517"/>
              </a:lnSpc>
              <a:spcBef>
                <a:spcPct val="0"/>
              </a:spcBef>
            </a:pPr>
            <a:r>
              <a:rPr lang="en-US" sz="3940">
                <a:solidFill>
                  <a:srgbClr val="2A2E30"/>
                </a:solidFill>
                <a:latin typeface="Radley"/>
                <a:ea typeface="Radley"/>
                <a:cs typeface="Radley"/>
                <a:sym typeface="Radley"/>
              </a:rPr>
              <a:t>QUERY O/P STRORED IN REAL TIME AS CSV </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D4EDF4"/>
        </a:solidFill>
      </p:bgPr>
    </p:bg>
    <p:spTree>
      <p:nvGrpSpPr>
        <p:cNvPr id="1" name=""/>
        <p:cNvGrpSpPr/>
        <p:nvPr/>
      </p:nvGrpSpPr>
      <p:grpSpPr>
        <a:xfrm>
          <a:off x="0" y="0"/>
          <a:ext cx="0" cy="0"/>
          <a:chOff x="0" y="0"/>
          <a:chExt cx="0" cy="0"/>
        </a:xfrm>
      </p:grpSpPr>
      <p:sp>
        <p:nvSpPr>
          <p:cNvPr name="TextBox 2" id="2"/>
          <p:cNvSpPr txBox="true"/>
          <p:nvPr/>
        </p:nvSpPr>
        <p:spPr>
          <a:xfrm rot="0">
            <a:off x="7582013" y="4760162"/>
            <a:ext cx="3123973" cy="2071600"/>
          </a:xfrm>
          <a:prstGeom prst="rect">
            <a:avLst/>
          </a:prstGeom>
        </p:spPr>
        <p:txBody>
          <a:bodyPr anchor="t" rtlCol="false" tIns="0" lIns="0" bIns="0" rIns="0">
            <a:spAutoFit/>
          </a:bodyPr>
          <a:lstStyle/>
          <a:p>
            <a:pPr algn="ctr">
              <a:lnSpc>
                <a:spcPts val="5517"/>
              </a:lnSpc>
            </a:pPr>
            <a:r>
              <a:rPr lang="en-US" sz="3940">
                <a:solidFill>
                  <a:srgbClr val="2A2E30"/>
                </a:solidFill>
                <a:latin typeface="Radley"/>
                <a:ea typeface="Radley"/>
                <a:cs typeface="Radley"/>
                <a:sym typeface="Radley"/>
              </a:rPr>
              <a:t>THANKYOU!</a:t>
            </a:r>
          </a:p>
          <a:p>
            <a:pPr algn="ctr">
              <a:lnSpc>
                <a:spcPts val="5517"/>
              </a:lnSpc>
            </a:pPr>
          </a:p>
          <a:p>
            <a:pPr algn="ctr">
              <a:lnSpc>
                <a:spcPts val="5517"/>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4EDF4"/>
        </a:solidFill>
      </p:bgPr>
    </p:bg>
    <p:spTree>
      <p:nvGrpSpPr>
        <p:cNvPr id="1" name=""/>
        <p:cNvGrpSpPr/>
        <p:nvPr/>
      </p:nvGrpSpPr>
      <p:grpSpPr>
        <a:xfrm>
          <a:off x="0" y="0"/>
          <a:ext cx="0" cy="0"/>
          <a:chOff x="0" y="0"/>
          <a:chExt cx="0" cy="0"/>
        </a:xfrm>
      </p:grpSpPr>
      <p:sp>
        <p:nvSpPr>
          <p:cNvPr name="TextBox 2" id="2"/>
          <p:cNvSpPr txBox="true"/>
          <p:nvPr/>
        </p:nvSpPr>
        <p:spPr>
          <a:xfrm rot="0">
            <a:off x="516814" y="1167076"/>
            <a:ext cx="16742486" cy="9024850"/>
          </a:xfrm>
          <a:prstGeom prst="rect">
            <a:avLst/>
          </a:prstGeom>
        </p:spPr>
        <p:txBody>
          <a:bodyPr anchor="t" rtlCol="false" tIns="0" lIns="0" bIns="0" rIns="0">
            <a:spAutoFit/>
          </a:bodyPr>
          <a:lstStyle/>
          <a:p>
            <a:pPr algn="just">
              <a:lnSpc>
                <a:spcPts val="5517"/>
              </a:lnSpc>
              <a:spcBef>
                <a:spcPct val="0"/>
              </a:spcBef>
            </a:pPr>
            <a:r>
              <a:rPr lang="en-US" sz="3940">
                <a:solidFill>
                  <a:srgbClr val="2A2E30"/>
                </a:solidFill>
                <a:latin typeface="Radley"/>
                <a:ea typeface="Radley"/>
                <a:cs typeface="Radley"/>
                <a:sym typeface="Radley"/>
              </a:rPr>
              <a:t>Pr</a:t>
            </a:r>
            <a:r>
              <a:rPr lang="en-US" sz="3940">
                <a:solidFill>
                  <a:srgbClr val="2A2E30"/>
                </a:solidFill>
                <a:latin typeface="Radley"/>
                <a:ea typeface="Radley"/>
                <a:cs typeface="Radley"/>
                <a:sym typeface="Radley"/>
              </a:rPr>
              <a:t>oblem Statement: </a:t>
            </a:r>
          </a:p>
          <a:p>
            <a:pPr algn="just">
              <a:lnSpc>
                <a:spcPts val="5517"/>
              </a:lnSpc>
              <a:spcBef>
                <a:spcPct val="0"/>
              </a:spcBef>
            </a:pPr>
          </a:p>
          <a:p>
            <a:pPr algn="just">
              <a:lnSpc>
                <a:spcPts val="5517"/>
              </a:lnSpc>
              <a:spcBef>
                <a:spcPct val="0"/>
              </a:spcBef>
            </a:pPr>
            <a:r>
              <a:rPr lang="en-US" sz="3940">
                <a:solidFill>
                  <a:srgbClr val="2A2E30"/>
                </a:solidFill>
                <a:latin typeface="Radley"/>
                <a:ea typeface="Radley"/>
                <a:cs typeface="Radley"/>
                <a:sym typeface="Radley"/>
              </a:rPr>
              <a:t>Logistics and supply chain operations involve constant tracking, exception handling, and adherence to operational policies. However, the data is often spread across streaming systems (e.g., shipment status updates) and static documents (e.g., company policy PDFs). This fragmentation makes it difficult for support agents or automated systems to answer real-time operational questions effectively.</a:t>
            </a:r>
          </a:p>
          <a:p>
            <a:pPr algn="just">
              <a:lnSpc>
                <a:spcPts val="5517"/>
              </a:lnSpc>
              <a:spcBef>
                <a:spcPct val="0"/>
              </a:spcBef>
            </a:pPr>
            <a:r>
              <a:rPr lang="en-US" sz="3940">
                <a:solidFill>
                  <a:srgbClr val="2A2E30"/>
                </a:solidFill>
                <a:latin typeface="Radley"/>
                <a:ea typeface="Radley"/>
                <a:cs typeface="Radley"/>
                <a:sym typeface="Radley"/>
              </a:rPr>
              <a:t>We address this issue by creating a retrieval-augmented generation (RAG) system that integrates real-time data ingestion using Pathway with LLM-based Q&amp;A over both streaming CSVs and static PDF policies.</a:t>
            </a:r>
          </a:p>
          <a:p>
            <a:pPr algn="just">
              <a:lnSpc>
                <a:spcPts val="5517"/>
              </a:lnSpc>
              <a:spcBef>
                <a:spcPct val="0"/>
              </a:spcBef>
            </a:pPr>
          </a:p>
          <a:p>
            <a:pPr algn="just">
              <a:lnSpc>
                <a:spcPts val="5517"/>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4EDF4"/>
        </a:solidFill>
      </p:bgPr>
    </p:bg>
    <p:spTree>
      <p:nvGrpSpPr>
        <p:cNvPr id="1" name=""/>
        <p:cNvGrpSpPr/>
        <p:nvPr/>
      </p:nvGrpSpPr>
      <p:grpSpPr>
        <a:xfrm>
          <a:off x="0" y="0"/>
          <a:ext cx="0" cy="0"/>
          <a:chOff x="0" y="0"/>
          <a:chExt cx="0" cy="0"/>
        </a:xfrm>
      </p:grpSpPr>
      <p:sp>
        <p:nvSpPr>
          <p:cNvPr name="TextBox 2" id="2"/>
          <p:cNvSpPr txBox="true"/>
          <p:nvPr/>
        </p:nvSpPr>
        <p:spPr>
          <a:xfrm rot="0">
            <a:off x="0" y="3717175"/>
            <a:ext cx="18288000" cy="2766925"/>
          </a:xfrm>
          <a:prstGeom prst="rect">
            <a:avLst/>
          </a:prstGeom>
        </p:spPr>
        <p:txBody>
          <a:bodyPr anchor="t" rtlCol="false" tIns="0" lIns="0" bIns="0" rIns="0">
            <a:spAutoFit/>
          </a:bodyPr>
          <a:lstStyle/>
          <a:p>
            <a:pPr algn="ctr">
              <a:lnSpc>
                <a:spcPts val="5517"/>
              </a:lnSpc>
              <a:spcBef>
                <a:spcPct val="0"/>
              </a:spcBef>
            </a:pPr>
            <a:r>
              <a:rPr lang="en-US" sz="3940">
                <a:solidFill>
                  <a:srgbClr val="2A2E30"/>
                </a:solidFill>
                <a:latin typeface="Radley"/>
                <a:ea typeface="Radley"/>
                <a:cs typeface="Radley"/>
                <a:sym typeface="Radley"/>
              </a:rPr>
              <a:t>Domain</a:t>
            </a:r>
          </a:p>
          <a:p>
            <a:pPr algn="ctr">
              <a:lnSpc>
                <a:spcPts val="5517"/>
              </a:lnSpc>
              <a:spcBef>
                <a:spcPct val="0"/>
              </a:spcBef>
            </a:pPr>
            <a:r>
              <a:rPr lang="en-US" sz="3940">
                <a:solidFill>
                  <a:srgbClr val="2A2E30"/>
                </a:solidFill>
                <a:latin typeface="Radley"/>
                <a:ea typeface="Radley"/>
                <a:cs typeface="Radley"/>
                <a:sym typeface="Radley"/>
              </a:rPr>
              <a:t>Primary Domain: Supply Chain and Logistics</a:t>
            </a:r>
          </a:p>
          <a:p>
            <a:pPr algn="ctr">
              <a:lnSpc>
                <a:spcPts val="5517"/>
              </a:lnSpc>
              <a:spcBef>
                <a:spcPct val="0"/>
              </a:spcBef>
            </a:pPr>
            <a:r>
              <a:rPr lang="en-US" sz="3940">
                <a:solidFill>
                  <a:srgbClr val="2A2E30"/>
                </a:solidFill>
                <a:latin typeface="Radley"/>
                <a:ea typeface="Radley"/>
                <a:cs typeface="Radley"/>
                <a:sym typeface="Radley"/>
              </a:rPr>
              <a:t>Sub-Domain: Real-time Shipment Tracking, Intelligent Querying, Compliance Automation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4EDF4"/>
        </a:solidFill>
      </p:bgPr>
    </p:bg>
    <p:spTree>
      <p:nvGrpSpPr>
        <p:cNvPr id="1" name=""/>
        <p:cNvGrpSpPr/>
        <p:nvPr/>
      </p:nvGrpSpPr>
      <p:grpSpPr>
        <a:xfrm>
          <a:off x="0" y="0"/>
          <a:ext cx="0" cy="0"/>
          <a:chOff x="0" y="0"/>
          <a:chExt cx="0" cy="0"/>
        </a:xfrm>
      </p:grpSpPr>
      <p:sp>
        <p:nvSpPr>
          <p:cNvPr name="TextBox 2" id="2"/>
          <p:cNvSpPr txBox="true"/>
          <p:nvPr/>
        </p:nvSpPr>
        <p:spPr>
          <a:xfrm rot="0">
            <a:off x="1673492" y="1978862"/>
            <a:ext cx="14891795" cy="6243550"/>
          </a:xfrm>
          <a:prstGeom prst="rect">
            <a:avLst/>
          </a:prstGeom>
        </p:spPr>
        <p:txBody>
          <a:bodyPr anchor="t" rtlCol="false" tIns="0" lIns="0" bIns="0" rIns="0">
            <a:spAutoFit/>
          </a:bodyPr>
          <a:lstStyle/>
          <a:p>
            <a:pPr algn="l">
              <a:lnSpc>
                <a:spcPts val="5517"/>
              </a:lnSpc>
            </a:pPr>
            <a:r>
              <a:rPr lang="en-US" sz="3940">
                <a:solidFill>
                  <a:srgbClr val="2A2E30"/>
                </a:solidFill>
                <a:latin typeface="Radley"/>
                <a:ea typeface="Radley"/>
                <a:cs typeface="Radley"/>
                <a:sym typeface="Radley"/>
              </a:rPr>
              <a:t> Objectives</a:t>
            </a:r>
          </a:p>
          <a:p>
            <a:pPr algn="l" marL="850846" indent="-425423" lvl="1">
              <a:lnSpc>
                <a:spcPts val="5517"/>
              </a:lnSpc>
              <a:buFont typeface="Arial"/>
              <a:buChar char="•"/>
            </a:pPr>
            <a:r>
              <a:rPr lang="en-US" sz="3940">
                <a:solidFill>
                  <a:srgbClr val="2A2E30"/>
                </a:solidFill>
                <a:latin typeface="Radley"/>
                <a:ea typeface="Radley"/>
                <a:cs typeface="Radley"/>
                <a:sym typeface="Radley"/>
              </a:rPr>
              <a:t>Ingest real-time shipping updates using a streaming pipeline.</a:t>
            </a:r>
          </a:p>
          <a:p>
            <a:pPr algn="l" marL="850846" indent="-425423" lvl="1">
              <a:lnSpc>
                <a:spcPts val="5517"/>
              </a:lnSpc>
              <a:buFont typeface="Arial"/>
              <a:buChar char="•"/>
            </a:pPr>
            <a:r>
              <a:rPr lang="en-US" sz="3940">
                <a:solidFill>
                  <a:srgbClr val="2A2E30"/>
                </a:solidFill>
                <a:latin typeface="Radley"/>
                <a:ea typeface="Radley"/>
                <a:cs typeface="Radley"/>
                <a:sym typeface="Radley"/>
              </a:rPr>
              <a:t>Extract structured policy clauses from company PDFs.</a:t>
            </a:r>
          </a:p>
          <a:p>
            <a:pPr algn="l" marL="850846" indent="-425423" lvl="1">
              <a:lnSpc>
                <a:spcPts val="5517"/>
              </a:lnSpc>
              <a:buFont typeface="Arial"/>
              <a:buChar char="•"/>
            </a:pPr>
            <a:r>
              <a:rPr lang="en-US" sz="3940">
                <a:solidFill>
                  <a:srgbClr val="2A2E30"/>
                </a:solidFill>
                <a:latin typeface="Radley"/>
                <a:ea typeface="Radley"/>
                <a:cs typeface="Radley"/>
                <a:sym typeface="Radley"/>
              </a:rPr>
              <a:t>Build an embedding-based document retrieval system (FAISS + SentenceTransformers).</a:t>
            </a:r>
          </a:p>
          <a:p>
            <a:pPr algn="l" marL="850846" indent="-425423" lvl="1">
              <a:lnSpc>
                <a:spcPts val="5517"/>
              </a:lnSpc>
              <a:buFont typeface="Arial"/>
              <a:buChar char="•"/>
            </a:pPr>
            <a:r>
              <a:rPr lang="en-US" sz="3940">
                <a:solidFill>
                  <a:srgbClr val="2A2E30"/>
                </a:solidFill>
                <a:latin typeface="Radley"/>
                <a:ea typeface="Radley"/>
                <a:cs typeface="Radley"/>
                <a:sym typeface="Radley"/>
              </a:rPr>
              <a:t>Integrate an LLM (OpenAI GPT) for natural language querying over both policy and shipment data.</a:t>
            </a:r>
          </a:p>
          <a:p>
            <a:pPr algn="l" marL="850846" indent="-425423" lvl="1">
              <a:lnSpc>
                <a:spcPts val="5517"/>
              </a:lnSpc>
              <a:buFont typeface="Arial"/>
              <a:buChar char="•"/>
            </a:pPr>
            <a:r>
              <a:rPr lang="en-US" sz="3940">
                <a:solidFill>
                  <a:srgbClr val="2A2E30"/>
                </a:solidFill>
                <a:latin typeface="Radley"/>
                <a:ea typeface="Radley"/>
                <a:cs typeface="Radley"/>
                <a:sym typeface="Radley"/>
              </a:rPr>
              <a:t>Simulate a dynamic shipping environment to test real-time Q&amp;A capabilities.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4EDF4"/>
        </a:solidFill>
      </p:bgPr>
    </p:bg>
    <p:spTree>
      <p:nvGrpSpPr>
        <p:cNvPr id="1" name=""/>
        <p:cNvGrpSpPr/>
        <p:nvPr/>
      </p:nvGrpSpPr>
      <p:grpSpPr>
        <a:xfrm>
          <a:off x="0" y="0"/>
          <a:ext cx="0" cy="0"/>
          <a:chOff x="0" y="0"/>
          <a:chExt cx="0" cy="0"/>
        </a:xfrm>
      </p:grpSpPr>
      <p:sp>
        <p:nvSpPr>
          <p:cNvPr name="TextBox 2" id="2"/>
          <p:cNvSpPr txBox="true"/>
          <p:nvPr/>
        </p:nvSpPr>
        <p:spPr>
          <a:xfrm rot="0">
            <a:off x="6903300" y="4760162"/>
            <a:ext cx="4481399" cy="680950"/>
          </a:xfrm>
          <a:prstGeom prst="rect">
            <a:avLst/>
          </a:prstGeom>
        </p:spPr>
        <p:txBody>
          <a:bodyPr anchor="t" rtlCol="false" tIns="0" lIns="0" bIns="0" rIns="0">
            <a:spAutoFit/>
          </a:bodyPr>
          <a:lstStyle/>
          <a:p>
            <a:pPr algn="ctr">
              <a:lnSpc>
                <a:spcPts val="5517"/>
              </a:lnSpc>
              <a:spcBef>
                <a:spcPct val="0"/>
              </a:spcBef>
            </a:pPr>
            <a:r>
              <a:rPr lang="en-US" sz="3940">
                <a:solidFill>
                  <a:srgbClr val="2A2E30"/>
                </a:solidFill>
                <a:latin typeface="Radley"/>
                <a:ea typeface="Radley"/>
                <a:cs typeface="Radley"/>
                <a:sym typeface="Radley"/>
              </a:rPr>
              <a:t>Project Components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A2E30"/>
        </a:solidFill>
      </p:bgPr>
    </p:bg>
    <p:spTree>
      <p:nvGrpSpPr>
        <p:cNvPr id="1" name=""/>
        <p:cNvGrpSpPr/>
        <p:nvPr/>
      </p:nvGrpSpPr>
      <p:grpSpPr>
        <a:xfrm>
          <a:off x="0" y="0"/>
          <a:ext cx="0" cy="0"/>
          <a:chOff x="0" y="0"/>
          <a:chExt cx="0" cy="0"/>
        </a:xfrm>
      </p:grpSpPr>
      <p:sp>
        <p:nvSpPr>
          <p:cNvPr name="Freeform 2" id="2"/>
          <p:cNvSpPr/>
          <p:nvPr/>
        </p:nvSpPr>
        <p:spPr>
          <a:xfrm flipH="false" flipV="false" rot="0">
            <a:off x="1460599" y="1318276"/>
            <a:ext cx="6556358" cy="7355125"/>
          </a:xfrm>
          <a:custGeom>
            <a:avLst/>
            <a:gdLst/>
            <a:ahLst/>
            <a:cxnLst/>
            <a:rect r="r" b="b" t="t" l="l"/>
            <a:pathLst>
              <a:path h="7355125" w="6556358">
                <a:moveTo>
                  <a:pt x="0" y="0"/>
                </a:moveTo>
                <a:lnTo>
                  <a:pt x="6556358" y="0"/>
                </a:lnTo>
                <a:lnTo>
                  <a:pt x="6556358" y="7355126"/>
                </a:lnTo>
                <a:lnTo>
                  <a:pt x="0" y="7355126"/>
                </a:lnTo>
                <a:lnTo>
                  <a:pt x="0" y="0"/>
                </a:lnTo>
                <a:close/>
              </a:path>
            </a:pathLst>
          </a:custGeom>
          <a:blipFill>
            <a:blip r:embed="rId2"/>
            <a:stretch>
              <a:fillRect l="-12762" t="0" r="0" b="0"/>
            </a:stretch>
          </a:blipFill>
        </p:spPr>
      </p:sp>
      <p:sp>
        <p:nvSpPr>
          <p:cNvPr name="TextBox 3" id="3"/>
          <p:cNvSpPr txBox="true"/>
          <p:nvPr/>
        </p:nvSpPr>
        <p:spPr>
          <a:xfrm rot="0">
            <a:off x="8402773" y="3071070"/>
            <a:ext cx="8865507" cy="3462250"/>
          </a:xfrm>
          <a:prstGeom prst="rect">
            <a:avLst/>
          </a:prstGeom>
        </p:spPr>
        <p:txBody>
          <a:bodyPr anchor="t" rtlCol="false" tIns="0" lIns="0" bIns="0" rIns="0">
            <a:spAutoFit/>
          </a:bodyPr>
          <a:lstStyle/>
          <a:p>
            <a:pPr algn="ctr">
              <a:lnSpc>
                <a:spcPts val="5517"/>
              </a:lnSpc>
              <a:spcBef>
                <a:spcPct val="0"/>
              </a:spcBef>
            </a:pPr>
            <a:r>
              <a:rPr lang="en-US" sz="3940">
                <a:solidFill>
                  <a:srgbClr val="D4EDF4"/>
                </a:solidFill>
                <a:latin typeface="Radley"/>
                <a:ea typeface="Radley"/>
                <a:cs typeface="Radley"/>
                <a:sym typeface="Radley"/>
              </a:rPr>
              <a:t>System Architecture</a:t>
            </a:r>
          </a:p>
          <a:p>
            <a:pPr algn="ctr">
              <a:lnSpc>
                <a:spcPts val="5517"/>
              </a:lnSpc>
              <a:spcBef>
                <a:spcPct val="0"/>
              </a:spcBef>
            </a:pPr>
            <a:r>
              <a:rPr lang="en-US" sz="3940">
                <a:solidFill>
                  <a:srgbClr val="D4EDF4"/>
                </a:solidFill>
                <a:latin typeface="Radley"/>
                <a:ea typeface="Radley"/>
                <a:cs typeface="Radley"/>
                <a:sym typeface="Radley"/>
              </a:rPr>
              <a:t>Simulated live CSV stream</a:t>
            </a:r>
          </a:p>
          <a:p>
            <a:pPr algn="ctr">
              <a:lnSpc>
                <a:spcPts val="5517"/>
              </a:lnSpc>
              <a:spcBef>
                <a:spcPct val="0"/>
              </a:spcBef>
            </a:pPr>
            <a:r>
              <a:rPr lang="en-US" sz="3940">
                <a:solidFill>
                  <a:srgbClr val="D4EDF4"/>
                </a:solidFill>
                <a:latin typeface="Radley"/>
                <a:ea typeface="Radley"/>
                <a:cs typeface="Radley"/>
                <a:sym typeface="Radley"/>
              </a:rPr>
              <a:t>Policy PDF extraction</a:t>
            </a:r>
          </a:p>
          <a:p>
            <a:pPr algn="ctr">
              <a:lnSpc>
                <a:spcPts val="5517"/>
              </a:lnSpc>
              <a:spcBef>
                <a:spcPct val="0"/>
              </a:spcBef>
            </a:pPr>
            <a:r>
              <a:rPr lang="en-US" sz="3940">
                <a:solidFill>
                  <a:srgbClr val="D4EDF4"/>
                </a:solidFill>
                <a:latin typeface="Radley"/>
                <a:ea typeface="Radley"/>
                <a:cs typeface="Radley"/>
                <a:sym typeface="Radley"/>
              </a:rPr>
              <a:t>Embedding + FAISS index creation</a:t>
            </a:r>
          </a:p>
          <a:p>
            <a:pPr algn="ctr">
              <a:lnSpc>
                <a:spcPts val="5517"/>
              </a:lnSpc>
              <a:spcBef>
                <a:spcPct val="0"/>
              </a:spcBef>
            </a:pPr>
            <a:r>
              <a:rPr lang="en-US" sz="3940">
                <a:solidFill>
                  <a:srgbClr val="D4EDF4"/>
                </a:solidFill>
                <a:latin typeface="Radley"/>
                <a:ea typeface="Radley"/>
                <a:cs typeface="Radley"/>
                <a:sym typeface="Radley"/>
              </a:rPr>
              <a:t>RAG query interface using OpenAI LLM</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D4EDF4"/>
        </a:solidFill>
      </p:bgPr>
    </p:bg>
    <p:spTree>
      <p:nvGrpSpPr>
        <p:cNvPr id="1" name=""/>
        <p:cNvGrpSpPr/>
        <p:nvPr/>
      </p:nvGrpSpPr>
      <p:grpSpPr>
        <a:xfrm>
          <a:off x="0" y="0"/>
          <a:ext cx="0" cy="0"/>
          <a:chOff x="0" y="0"/>
          <a:chExt cx="0" cy="0"/>
        </a:xfrm>
      </p:grpSpPr>
      <p:sp>
        <p:nvSpPr>
          <p:cNvPr name="TextBox 2" id="2"/>
          <p:cNvSpPr txBox="true"/>
          <p:nvPr/>
        </p:nvSpPr>
        <p:spPr>
          <a:xfrm rot="0">
            <a:off x="5792164" y="4760162"/>
            <a:ext cx="6703672" cy="680950"/>
          </a:xfrm>
          <a:prstGeom prst="rect">
            <a:avLst/>
          </a:prstGeom>
        </p:spPr>
        <p:txBody>
          <a:bodyPr anchor="t" rtlCol="false" tIns="0" lIns="0" bIns="0" rIns="0">
            <a:spAutoFit/>
          </a:bodyPr>
          <a:lstStyle/>
          <a:p>
            <a:pPr algn="ctr">
              <a:lnSpc>
                <a:spcPts val="5517"/>
              </a:lnSpc>
              <a:spcBef>
                <a:spcPct val="0"/>
              </a:spcBef>
            </a:pPr>
            <a:r>
              <a:rPr lang="en-US" sz="3940">
                <a:solidFill>
                  <a:srgbClr val="2A2E30"/>
                </a:solidFill>
                <a:latin typeface="Radley"/>
                <a:ea typeface="Radley"/>
                <a:cs typeface="Radley"/>
                <a:sym typeface="Radley"/>
              </a:rPr>
              <a:t>Streaming Ingestion (Pathway)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4EDF4"/>
        </a:solidFill>
      </p:bgPr>
    </p:bg>
    <p:spTree>
      <p:nvGrpSpPr>
        <p:cNvPr id="1" name=""/>
        <p:cNvGrpSpPr/>
        <p:nvPr/>
      </p:nvGrpSpPr>
      <p:grpSpPr>
        <a:xfrm>
          <a:off x="0" y="0"/>
          <a:ext cx="0" cy="0"/>
          <a:chOff x="0" y="0"/>
          <a:chExt cx="0" cy="0"/>
        </a:xfrm>
      </p:grpSpPr>
      <p:sp>
        <p:nvSpPr>
          <p:cNvPr name="Freeform 2" id="2"/>
          <p:cNvSpPr/>
          <p:nvPr/>
        </p:nvSpPr>
        <p:spPr>
          <a:xfrm flipH="false" flipV="false" rot="0">
            <a:off x="2528510" y="2264023"/>
            <a:ext cx="2776933" cy="6050893"/>
          </a:xfrm>
          <a:custGeom>
            <a:avLst/>
            <a:gdLst/>
            <a:ahLst/>
            <a:cxnLst/>
            <a:rect r="r" b="b" t="t" l="l"/>
            <a:pathLst>
              <a:path h="6050893" w="2776933">
                <a:moveTo>
                  <a:pt x="0" y="0"/>
                </a:moveTo>
                <a:lnTo>
                  <a:pt x="2776933" y="0"/>
                </a:lnTo>
                <a:lnTo>
                  <a:pt x="2776933" y="6050893"/>
                </a:lnTo>
                <a:lnTo>
                  <a:pt x="0" y="6050893"/>
                </a:lnTo>
                <a:lnTo>
                  <a:pt x="0" y="0"/>
                </a:lnTo>
                <a:close/>
              </a:path>
            </a:pathLst>
          </a:custGeom>
          <a:blipFill>
            <a:blip r:embed="rId2"/>
            <a:stretch>
              <a:fillRect l="-3103" t="0" r="-3103" b="0"/>
            </a:stretch>
          </a:blipFill>
        </p:spPr>
      </p:sp>
      <p:sp>
        <p:nvSpPr>
          <p:cNvPr name="Freeform 3" id="3"/>
          <p:cNvSpPr/>
          <p:nvPr/>
        </p:nvSpPr>
        <p:spPr>
          <a:xfrm flipH="false" flipV="false" rot="0">
            <a:off x="6188501" y="2264023"/>
            <a:ext cx="11276017" cy="6050893"/>
          </a:xfrm>
          <a:custGeom>
            <a:avLst/>
            <a:gdLst/>
            <a:ahLst/>
            <a:cxnLst/>
            <a:rect r="r" b="b" t="t" l="l"/>
            <a:pathLst>
              <a:path h="6050893" w="11276017">
                <a:moveTo>
                  <a:pt x="0" y="0"/>
                </a:moveTo>
                <a:lnTo>
                  <a:pt x="11276017" y="0"/>
                </a:lnTo>
                <a:lnTo>
                  <a:pt x="11276017" y="6050893"/>
                </a:lnTo>
                <a:lnTo>
                  <a:pt x="0" y="6050893"/>
                </a:lnTo>
                <a:lnTo>
                  <a:pt x="0" y="0"/>
                </a:lnTo>
                <a:close/>
              </a:path>
            </a:pathLst>
          </a:custGeom>
          <a:blipFill>
            <a:blip r:embed="rId3"/>
            <a:stretch>
              <a:fillRect l="0" t="0" r="0" b="0"/>
            </a:stretch>
          </a:blipFill>
        </p:spPr>
      </p:sp>
      <p:sp>
        <p:nvSpPr>
          <p:cNvPr name="TextBox 4" id="4"/>
          <p:cNvSpPr txBox="true"/>
          <p:nvPr/>
        </p:nvSpPr>
        <p:spPr>
          <a:xfrm rot="0">
            <a:off x="6569029" y="942975"/>
            <a:ext cx="5759378" cy="1376311"/>
          </a:xfrm>
          <a:prstGeom prst="rect">
            <a:avLst/>
          </a:prstGeom>
        </p:spPr>
        <p:txBody>
          <a:bodyPr anchor="t" rtlCol="false" tIns="0" lIns="0" bIns="0" rIns="0">
            <a:spAutoFit/>
          </a:bodyPr>
          <a:lstStyle/>
          <a:p>
            <a:pPr algn="ctr">
              <a:lnSpc>
                <a:spcPts val="5517"/>
              </a:lnSpc>
              <a:spcBef>
                <a:spcPct val="0"/>
              </a:spcBef>
            </a:pPr>
            <a:r>
              <a:rPr lang="en-US" sz="3940">
                <a:solidFill>
                  <a:srgbClr val="2A2E30"/>
                </a:solidFill>
                <a:latin typeface="Radley"/>
                <a:ea typeface="Radley"/>
                <a:cs typeface="Radley"/>
                <a:sym typeface="Radley"/>
              </a:rPr>
              <a:t>RUNNING THE SCRIPT</a:t>
            </a:r>
          </a:p>
          <a:p>
            <a:pPr algn="ctr">
              <a:lnSpc>
                <a:spcPts val="5517"/>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4EDF4"/>
        </a:solidFill>
      </p:bgPr>
    </p:bg>
    <p:spTree>
      <p:nvGrpSpPr>
        <p:cNvPr id="1" name=""/>
        <p:cNvGrpSpPr/>
        <p:nvPr/>
      </p:nvGrpSpPr>
      <p:grpSpPr>
        <a:xfrm>
          <a:off x="0" y="0"/>
          <a:ext cx="0" cy="0"/>
          <a:chOff x="0" y="0"/>
          <a:chExt cx="0" cy="0"/>
        </a:xfrm>
      </p:grpSpPr>
      <p:sp>
        <p:nvSpPr>
          <p:cNvPr name="Freeform 2" id="2"/>
          <p:cNvSpPr/>
          <p:nvPr/>
        </p:nvSpPr>
        <p:spPr>
          <a:xfrm flipH="false" flipV="false" rot="0">
            <a:off x="3494943" y="2548752"/>
            <a:ext cx="11298113" cy="5189496"/>
          </a:xfrm>
          <a:custGeom>
            <a:avLst/>
            <a:gdLst/>
            <a:ahLst/>
            <a:cxnLst/>
            <a:rect r="r" b="b" t="t" l="l"/>
            <a:pathLst>
              <a:path h="5189496" w="11298113">
                <a:moveTo>
                  <a:pt x="0" y="0"/>
                </a:moveTo>
                <a:lnTo>
                  <a:pt x="11298114" y="0"/>
                </a:lnTo>
                <a:lnTo>
                  <a:pt x="11298114" y="5189496"/>
                </a:lnTo>
                <a:lnTo>
                  <a:pt x="0" y="5189496"/>
                </a:lnTo>
                <a:lnTo>
                  <a:pt x="0" y="0"/>
                </a:lnTo>
                <a:close/>
              </a:path>
            </a:pathLst>
          </a:custGeom>
          <a:blipFill>
            <a:blip r:embed="rId2"/>
            <a:stretch>
              <a:fillRect l="0" t="0" r="0" b="0"/>
            </a:stretch>
          </a:blipFill>
        </p:spPr>
      </p:sp>
      <p:sp>
        <p:nvSpPr>
          <p:cNvPr name="TextBox 3" id="3"/>
          <p:cNvSpPr txBox="true"/>
          <p:nvPr/>
        </p:nvSpPr>
        <p:spPr>
          <a:xfrm rot="0">
            <a:off x="3462108" y="942975"/>
            <a:ext cx="9827334" cy="680950"/>
          </a:xfrm>
          <a:prstGeom prst="rect">
            <a:avLst/>
          </a:prstGeom>
        </p:spPr>
        <p:txBody>
          <a:bodyPr anchor="t" rtlCol="false" tIns="0" lIns="0" bIns="0" rIns="0">
            <a:spAutoFit/>
          </a:bodyPr>
          <a:lstStyle/>
          <a:p>
            <a:pPr algn="ctr">
              <a:lnSpc>
                <a:spcPts val="5517"/>
              </a:lnSpc>
              <a:spcBef>
                <a:spcPct val="0"/>
              </a:spcBef>
            </a:pPr>
            <a:r>
              <a:rPr lang="en-US" sz="3940">
                <a:solidFill>
                  <a:srgbClr val="2A2E30"/>
                </a:solidFill>
                <a:latin typeface="Radley"/>
                <a:ea typeface="Radley"/>
                <a:cs typeface="Radley"/>
                <a:sym typeface="Radley"/>
              </a:rPr>
              <a:t>Simulating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DAGma-AMDEo</dc:identifier>
  <dcterms:modified xsi:type="dcterms:W3CDTF">2011-08-01T06:04:30Z</dcterms:modified>
  <cp:revision>1</cp:revision>
  <dc:title>Your paragraph text</dc:title>
</cp:coreProperties>
</file>