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317" r:id="rId5"/>
    <p:sldId id="307" r:id="rId6"/>
    <p:sldId id="308" r:id="rId7"/>
    <p:sldId id="309" r:id="rId8"/>
    <p:sldId id="324" r:id="rId9"/>
    <p:sldId id="325" r:id="rId10"/>
    <p:sldId id="332" r:id="rId11"/>
    <p:sldId id="326" r:id="rId12"/>
    <p:sldId id="327" r:id="rId13"/>
    <p:sldId id="331" r:id="rId14"/>
    <p:sldId id="328" r:id="rId15"/>
    <p:sldId id="333" r:id="rId16"/>
    <p:sldId id="329" r:id="rId17"/>
    <p:sldId id="263" r:id="rId18"/>
    <p:sldId id="318" r:id="rId19"/>
    <p:sldId id="319" r:id="rId20"/>
    <p:sldId id="330" r:id="rId21"/>
    <p:sldId id="310" r:id="rId22"/>
    <p:sldId id="323" r:id="rId23"/>
    <p:sldId id="312" r:id="rId24"/>
    <p:sldId id="30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997F6A-5B87-42E9-9A46-A8B2A70DFBEC}" v="4" dt="2024-09-12T19:21:03.871"/>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74" d="100"/>
          <a:sy n="74" d="100"/>
        </p:scale>
        <p:origin x="1042" y="7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9/13/2024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9/13/2024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18</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20</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21</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IN" b="1" u="sng" dirty="0"/>
              <a:t>VIT Complaint Connect</a:t>
            </a:r>
            <a:br>
              <a:rPr lang="en-IN" b="1" dirty="0"/>
            </a:br>
            <a:br>
              <a:rPr lang="en-IN" b="1" dirty="0"/>
            </a:br>
            <a:br>
              <a:rPr lang="en-IN" b="1" dirty="0"/>
            </a:br>
            <a:br>
              <a:rPr lang="en-IN" b="1" dirty="0"/>
            </a:br>
            <a:r>
              <a:rPr lang="en-IN" b="1" u="sng" dirty="0"/>
              <a:t>Team members:</a:t>
            </a:r>
            <a:br>
              <a:rPr lang="en-IN" b="1" dirty="0"/>
            </a:br>
            <a:r>
              <a:rPr lang="en-IN" sz="3600" b="1" dirty="0"/>
              <a:t>Gunjan Gurbani-22BCA0144</a:t>
            </a:r>
            <a:br>
              <a:rPr lang="en-IN" sz="3600" b="1" dirty="0"/>
            </a:br>
            <a:r>
              <a:rPr lang="en-IN" sz="3600" b="1" dirty="0"/>
              <a:t>Nehul Aggarwal-22BCA0075</a:t>
            </a:r>
            <a:br>
              <a:rPr lang="en-IN" b="1" dirty="0"/>
            </a:br>
            <a:endParaRPr lang="en-US" b="1"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3C358C-6BCD-9CCD-C135-F611F8CD7F9A}"/>
              </a:ext>
            </a:extLst>
          </p:cNvPr>
          <p:cNvSpPr>
            <a:spLocks noGrp="1"/>
          </p:cNvSpPr>
          <p:nvPr>
            <p:ph type="sldNum" sz="quarter" idx="4"/>
          </p:nvPr>
        </p:nvSpPr>
        <p:spPr/>
        <p:txBody>
          <a:bodyPr/>
          <a:lstStyle/>
          <a:p>
            <a:fld id="{58FB4751-880F-D840-AAA9-3A15815CC996}" type="slidenum">
              <a:rPr lang="en-US" smtClean="0"/>
              <a:pPr/>
              <a:t>10</a:t>
            </a:fld>
            <a:endParaRPr lang="en-US" dirty="0"/>
          </a:p>
        </p:txBody>
      </p:sp>
      <p:pic>
        <p:nvPicPr>
          <p:cNvPr id="6" name="Picture 5">
            <a:extLst>
              <a:ext uri="{FF2B5EF4-FFF2-40B4-BE49-F238E27FC236}">
                <a16:creationId xmlns:a16="http://schemas.microsoft.com/office/drawing/2014/main" id="{DD98A4F2-8058-3FC6-D7CB-5FC5425848AF}"/>
              </a:ext>
            </a:extLst>
          </p:cNvPr>
          <p:cNvPicPr>
            <a:picLocks noChangeAspect="1"/>
          </p:cNvPicPr>
          <p:nvPr/>
        </p:nvPicPr>
        <p:blipFill>
          <a:blip r:embed="rId2"/>
          <a:stretch>
            <a:fillRect/>
          </a:stretch>
        </p:blipFill>
        <p:spPr>
          <a:xfrm>
            <a:off x="4141300" y="190219"/>
            <a:ext cx="3909399" cy="6477561"/>
          </a:xfrm>
          <a:prstGeom prst="rect">
            <a:avLst/>
          </a:prstGeom>
        </p:spPr>
      </p:pic>
    </p:spTree>
    <p:extLst>
      <p:ext uri="{BB962C8B-B14F-4D97-AF65-F5344CB8AC3E}">
        <p14:creationId xmlns:p14="http://schemas.microsoft.com/office/powerpoint/2010/main" val="389157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5878EA-2DFA-2401-1796-078568DECF6D}"/>
              </a:ext>
            </a:extLst>
          </p:cNvPr>
          <p:cNvSpPr>
            <a:spLocks noGrp="1"/>
          </p:cNvSpPr>
          <p:nvPr>
            <p:ph type="sldNum" sz="quarter" idx="4"/>
          </p:nvPr>
        </p:nvSpPr>
        <p:spPr/>
        <p:txBody>
          <a:bodyPr/>
          <a:lstStyle/>
          <a:p>
            <a:fld id="{58FB4751-880F-D840-AAA9-3A15815CC996}" type="slidenum">
              <a:rPr lang="en-US" smtClean="0"/>
              <a:pPr/>
              <a:t>11</a:t>
            </a:fld>
            <a:endParaRPr lang="en-US" dirty="0"/>
          </a:p>
        </p:txBody>
      </p:sp>
      <p:pic>
        <p:nvPicPr>
          <p:cNvPr id="4" name="Picture 3" descr="A screenshot of a computer&#10;&#10;Description automatically generated">
            <a:extLst>
              <a:ext uri="{FF2B5EF4-FFF2-40B4-BE49-F238E27FC236}">
                <a16:creationId xmlns:a16="http://schemas.microsoft.com/office/drawing/2014/main" id="{1E9D6219-27FF-5004-2123-19A8A6ABB7AE}"/>
              </a:ext>
            </a:extLst>
          </p:cNvPr>
          <p:cNvPicPr>
            <a:picLocks noChangeAspect="1"/>
          </p:cNvPicPr>
          <p:nvPr/>
        </p:nvPicPr>
        <p:blipFill>
          <a:blip r:embed="rId2"/>
          <a:stretch>
            <a:fillRect/>
          </a:stretch>
        </p:blipFill>
        <p:spPr>
          <a:xfrm>
            <a:off x="2847372" y="0"/>
            <a:ext cx="6435524" cy="6858000"/>
          </a:xfrm>
          <a:prstGeom prst="rect">
            <a:avLst/>
          </a:prstGeom>
        </p:spPr>
      </p:pic>
    </p:spTree>
    <p:extLst>
      <p:ext uri="{BB962C8B-B14F-4D97-AF65-F5344CB8AC3E}">
        <p14:creationId xmlns:p14="http://schemas.microsoft.com/office/powerpoint/2010/main" val="120583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44A4CC-E0FF-7078-122D-2C34BC65754C}"/>
              </a:ext>
            </a:extLst>
          </p:cNvPr>
          <p:cNvSpPr>
            <a:spLocks noGrp="1"/>
          </p:cNvSpPr>
          <p:nvPr>
            <p:ph type="sldNum" sz="quarter" idx="4"/>
          </p:nvPr>
        </p:nvSpPr>
        <p:spPr/>
        <p:txBody>
          <a:bodyPr/>
          <a:lstStyle/>
          <a:p>
            <a:fld id="{58FB4751-880F-D840-AAA9-3A15815CC996}" type="slidenum">
              <a:rPr lang="en-US" smtClean="0"/>
              <a:pPr/>
              <a:t>12</a:t>
            </a:fld>
            <a:endParaRPr lang="en-US" dirty="0"/>
          </a:p>
        </p:txBody>
      </p:sp>
      <p:pic>
        <p:nvPicPr>
          <p:cNvPr id="4" name="Picture 3">
            <a:extLst>
              <a:ext uri="{FF2B5EF4-FFF2-40B4-BE49-F238E27FC236}">
                <a16:creationId xmlns:a16="http://schemas.microsoft.com/office/drawing/2014/main" id="{7FA49D81-B38C-A013-5701-FF7771443716}"/>
              </a:ext>
            </a:extLst>
          </p:cNvPr>
          <p:cNvPicPr>
            <a:picLocks noChangeAspect="1"/>
          </p:cNvPicPr>
          <p:nvPr/>
        </p:nvPicPr>
        <p:blipFill>
          <a:blip r:embed="rId2"/>
          <a:stretch>
            <a:fillRect/>
          </a:stretch>
        </p:blipFill>
        <p:spPr>
          <a:xfrm>
            <a:off x="4065094" y="163547"/>
            <a:ext cx="4061812" cy="6530906"/>
          </a:xfrm>
          <a:prstGeom prst="rect">
            <a:avLst/>
          </a:prstGeom>
        </p:spPr>
      </p:pic>
    </p:spTree>
    <p:extLst>
      <p:ext uri="{BB962C8B-B14F-4D97-AF65-F5344CB8AC3E}">
        <p14:creationId xmlns:p14="http://schemas.microsoft.com/office/powerpoint/2010/main" val="139738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C1B57-6FB3-5B4F-A74F-14AB7B7F8D82}"/>
              </a:ext>
            </a:extLst>
          </p:cNvPr>
          <p:cNvSpPr>
            <a:spLocks noGrp="1"/>
          </p:cNvSpPr>
          <p:nvPr>
            <p:ph type="ctrTitle"/>
          </p:nvPr>
        </p:nvSpPr>
        <p:spPr/>
        <p:txBody>
          <a:bodyPr/>
          <a:lstStyle/>
          <a:p>
            <a:r>
              <a:rPr lang="en-US" b="1" dirty="0"/>
              <a:t>Web Application Layouts</a:t>
            </a:r>
          </a:p>
        </p:txBody>
      </p:sp>
    </p:spTree>
    <p:extLst>
      <p:ext uri="{BB962C8B-B14F-4D97-AF65-F5344CB8AC3E}">
        <p14:creationId xmlns:p14="http://schemas.microsoft.com/office/powerpoint/2010/main" val="409695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10360152" cy="2843784"/>
          </a:xfrm>
        </p:spPr>
        <p:txBody>
          <a:bodyPr anchor="b"/>
          <a:lstStyle/>
          <a:p>
            <a:endParaRPr lang="en-US" dirty="0"/>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041114" y="3825875"/>
            <a:ext cx="8109772" cy="2644775"/>
          </a:xfrm>
        </p:spPr>
        <p:txBody>
          <a:bodyPr/>
          <a:lstStyle/>
          <a:p>
            <a:endParaRPr lang="en-US" dirty="0"/>
          </a:p>
        </p:txBody>
      </p:sp>
      <p:pic>
        <p:nvPicPr>
          <p:cNvPr id="4" name="Picture 3">
            <a:extLst>
              <a:ext uri="{FF2B5EF4-FFF2-40B4-BE49-F238E27FC236}">
                <a16:creationId xmlns:a16="http://schemas.microsoft.com/office/drawing/2014/main" id="{49418815-9321-06C6-550D-602623D0B25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B8C4-B1EE-6428-9B78-B6242CFB9EF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BBAC8DEE-3FC1-A499-11E1-1655E8AB5646}"/>
              </a:ext>
            </a:extLst>
          </p:cNvPr>
          <p:cNvSpPr>
            <a:spLocks noGrp="1"/>
          </p:cNvSpPr>
          <p:nvPr>
            <p:ph type="body" sz="quarter" idx="13"/>
          </p:nvPr>
        </p:nvSpPr>
        <p:spPr/>
        <p:txBody>
          <a:bodyPr/>
          <a:lstStyle/>
          <a:p>
            <a:endParaRPr lang="en-IN"/>
          </a:p>
        </p:txBody>
      </p:sp>
      <p:pic>
        <p:nvPicPr>
          <p:cNvPr id="6" name="Picture 5">
            <a:extLst>
              <a:ext uri="{FF2B5EF4-FFF2-40B4-BE49-F238E27FC236}">
                <a16:creationId xmlns:a16="http://schemas.microsoft.com/office/drawing/2014/main" id="{72A2F0B6-728A-3387-60AE-7F892DD065B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4656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F7B4-9C67-9A87-D543-D7EBEA097FD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28F53DC-980A-A33B-0DE4-C840CACC3F74}"/>
              </a:ext>
            </a:extLst>
          </p:cNvPr>
          <p:cNvSpPr>
            <a:spLocks noGrp="1"/>
          </p:cNvSpPr>
          <p:nvPr>
            <p:ph type="body" sz="quarter" idx="13"/>
          </p:nvPr>
        </p:nvSpPr>
        <p:spPr/>
        <p:txBody>
          <a:bodyPr/>
          <a:lstStyle/>
          <a:p>
            <a:endParaRPr lang="en-IN"/>
          </a:p>
        </p:txBody>
      </p:sp>
      <p:pic>
        <p:nvPicPr>
          <p:cNvPr id="6" name="Picture 5">
            <a:extLst>
              <a:ext uri="{FF2B5EF4-FFF2-40B4-BE49-F238E27FC236}">
                <a16:creationId xmlns:a16="http://schemas.microsoft.com/office/drawing/2014/main" id="{EA357AA3-7A43-13D7-8422-C5E2D62AE868}"/>
              </a:ext>
            </a:extLst>
          </p:cNvPr>
          <p:cNvPicPr>
            <a:picLocks noChangeAspect="1"/>
          </p:cNvPicPr>
          <p:nvPr/>
        </p:nvPicPr>
        <p:blipFill>
          <a:blip r:embed="rId2"/>
          <a:stretch>
            <a:fillRect/>
          </a:stretch>
        </p:blipFill>
        <p:spPr>
          <a:xfrm>
            <a:off x="0" y="0"/>
            <a:ext cx="12192000" cy="6979534"/>
          </a:xfrm>
          <a:prstGeom prst="rect">
            <a:avLst/>
          </a:prstGeom>
        </p:spPr>
      </p:pic>
    </p:spTree>
    <p:extLst>
      <p:ext uri="{BB962C8B-B14F-4D97-AF65-F5344CB8AC3E}">
        <p14:creationId xmlns:p14="http://schemas.microsoft.com/office/powerpoint/2010/main" val="3850782952"/>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5238AE-BAAE-C7B4-F90B-738770FB4823}"/>
              </a:ext>
            </a:extLst>
          </p:cNvPr>
          <p:cNvSpPr>
            <a:spLocks noGrp="1"/>
          </p:cNvSpPr>
          <p:nvPr>
            <p:ph type="sldNum" sz="quarter" idx="4"/>
          </p:nvPr>
        </p:nvSpPr>
        <p:spPr/>
        <p:txBody>
          <a:bodyPr/>
          <a:lstStyle/>
          <a:p>
            <a:fld id="{58FB4751-880F-D840-AAA9-3A15815CC996}" type="slidenum">
              <a:rPr lang="en-US" smtClean="0"/>
              <a:pPr/>
              <a:t>17</a:t>
            </a:fld>
            <a:endParaRPr lang="en-US" dirty="0"/>
          </a:p>
        </p:txBody>
      </p:sp>
      <p:pic>
        <p:nvPicPr>
          <p:cNvPr id="4" name="Picture 3">
            <a:extLst>
              <a:ext uri="{FF2B5EF4-FFF2-40B4-BE49-F238E27FC236}">
                <a16:creationId xmlns:a16="http://schemas.microsoft.com/office/drawing/2014/main" id="{754918BD-8F54-EF05-293F-23EA785A8C55}"/>
              </a:ext>
            </a:extLst>
          </p:cNvPr>
          <p:cNvPicPr>
            <a:picLocks noChangeAspect="1"/>
          </p:cNvPicPr>
          <p:nvPr/>
        </p:nvPicPr>
        <p:blipFill>
          <a:blip r:embed="rId2"/>
          <a:stretch>
            <a:fillRect/>
          </a:stretch>
        </p:blipFill>
        <p:spPr>
          <a:xfrm>
            <a:off x="0" y="12699"/>
            <a:ext cx="12191999" cy="6845301"/>
          </a:xfrm>
          <a:prstGeom prst="rect">
            <a:avLst/>
          </a:prstGeom>
        </p:spPr>
      </p:pic>
    </p:spTree>
    <p:extLst>
      <p:ext uri="{BB962C8B-B14F-4D97-AF65-F5344CB8AC3E}">
        <p14:creationId xmlns:p14="http://schemas.microsoft.com/office/powerpoint/2010/main" val="872052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sz="3600" b="1" dirty="0"/>
              <a:t>Features and Functionalities</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normAutofit lnSpcReduction="10000"/>
          </a:bodyPr>
          <a:lstStyle/>
          <a:p>
            <a:pPr algn="l"/>
            <a:r>
              <a:rPr lang="en-US" b="1" i="0" dirty="0">
                <a:solidFill>
                  <a:srgbClr val="0D0D0D"/>
                </a:solidFill>
                <a:effectLst/>
                <a:latin typeface="Söhne"/>
              </a:rPr>
              <a:t>Features and Functionality</a:t>
            </a:r>
            <a:r>
              <a:rPr lang="en-US" b="0" i="0" dirty="0">
                <a:solidFill>
                  <a:srgbClr val="0D0D0D"/>
                </a:solidFill>
                <a:effectLst/>
                <a:latin typeface="Söhne"/>
              </a:rPr>
              <a:t>: Description of  the main features and functionality of the website, including:</a:t>
            </a:r>
          </a:p>
          <a:p>
            <a:pPr algn="l">
              <a:buFont typeface="Arial" panose="020B0604020202020204" pitchFamily="34" charset="0"/>
              <a:buChar char="•"/>
            </a:pPr>
            <a:r>
              <a:rPr lang="en-US" b="0" i="0" dirty="0">
                <a:solidFill>
                  <a:srgbClr val="0D0D0D"/>
                </a:solidFill>
                <a:effectLst/>
                <a:latin typeface="Söhne"/>
              </a:rPr>
              <a:t>Complaint submission forms</a:t>
            </a:r>
          </a:p>
          <a:p>
            <a:pPr algn="l">
              <a:buFont typeface="Arial" panose="020B0604020202020204" pitchFamily="34" charset="0"/>
              <a:buChar char="•"/>
            </a:pPr>
            <a:r>
              <a:rPr lang="en-US" b="0" i="0" dirty="0">
                <a:solidFill>
                  <a:srgbClr val="0D0D0D"/>
                </a:solidFill>
                <a:effectLst/>
                <a:latin typeface="Söhne"/>
              </a:rPr>
              <a:t>Service request forms</a:t>
            </a:r>
          </a:p>
          <a:p>
            <a:pPr algn="l">
              <a:buFont typeface="Arial" panose="020B0604020202020204" pitchFamily="34" charset="0"/>
              <a:buChar char="•"/>
            </a:pPr>
            <a:r>
              <a:rPr lang="en-US" b="0" i="0" dirty="0">
                <a:solidFill>
                  <a:srgbClr val="0D0D0D"/>
                </a:solidFill>
                <a:effectLst/>
                <a:latin typeface="Söhne"/>
              </a:rPr>
              <a:t>User registration/login</a:t>
            </a:r>
          </a:p>
          <a:p>
            <a:pPr algn="l">
              <a:buFont typeface="Arial" panose="020B0604020202020204" pitchFamily="34" charset="0"/>
              <a:buChar char="•"/>
            </a:pPr>
            <a:r>
              <a:rPr lang="en-US" b="0" i="0" dirty="0">
                <a:solidFill>
                  <a:srgbClr val="0D0D0D"/>
                </a:solidFill>
                <a:effectLst/>
                <a:latin typeface="Söhne"/>
              </a:rPr>
              <a:t>Tracking th</a:t>
            </a:r>
            <a:r>
              <a:rPr lang="en-US" dirty="0">
                <a:solidFill>
                  <a:srgbClr val="0D0D0D"/>
                </a:solidFill>
                <a:latin typeface="Söhne"/>
              </a:rPr>
              <a:t>e complaint</a:t>
            </a:r>
          </a:p>
          <a:p>
            <a:pPr algn="l">
              <a:buFont typeface="Arial" panose="020B0604020202020204" pitchFamily="34" charset="0"/>
              <a:buChar char="•"/>
            </a:pPr>
            <a:r>
              <a:rPr lang="en-US" b="0" i="0" dirty="0">
                <a:solidFill>
                  <a:srgbClr val="0D0D0D"/>
                </a:solidFill>
                <a:effectLst/>
                <a:latin typeface="Söhne"/>
              </a:rPr>
              <a:t>Services provided</a:t>
            </a:r>
          </a:p>
          <a:p>
            <a:pPr algn="l">
              <a:buFont typeface="Arial" panose="020B0604020202020204" pitchFamily="34" charset="0"/>
              <a:buChar char="•"/>
            </a:pPr>
            <a:r>
              <a:rPr lang="en-US" dirty="0">
                <a:solidFill>
                  <a:srgbClr val="0D0D0D"/>
                </a:solidFill>
                <a:latin typeface="Söhne"/>
              </a:rPr>
              <a:t>Proper taking care of the mess and hostel facilities.</a:t>
            </a:r>
          </a:p>
          <a:p>
            <a:pPr algn="l">
              <a:buFont typeface="Arial" panose="020B0604020202020204" pitchFamily="34" charset="0"/>
              <a:buChar char="•"/>
            </a:pPr>
            <a:r>
              <a:rPr lang="en-US" b="0" i="0" dirty="0">
                <a:solidFill>
                  <a:srgbClr val="0D0D0D"/>
                </a:solidFill>
                <a:effectLst/>
                <a:latin typeface="Söhne"/>
              </a:rPr>
              <a:t>Ragging and any other such issues.</a:t>
            </a:r>
          </a:p>
          <a:p>
            <a:endParaRPr lang="en-US" dirty="0"/>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2"/>
            <a:ext cx="4576953" cy="3877055"/>
          </a:xfrm>
        </p:spPr>
        <p:txBody>
          <a:bodyPr>
            <a:normAutofit/>
          </a:bodyPr>
          <a:lstStyle/>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18</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4D3F-8BA4-4C35-D4F9-31917F9289CC}"/>
              </a:ext>
            </a:extLst>
          </p:cNvPr>
          <p:cNvSpPr>
            <a:spLocks noGrp="1"/>
          </p:cNvSpPr>
          <p:nvPr>
            <p:ph type="title"/>
          </p:nvPr>
        </p:nvSpPr>
        <p:spPr/>
        <p:txBody>
          <a:bodyPr/>
          <a:lstStyle/>
          <a:p>
            <a:r>
              <a:rPr lang="en-IN" sz="4000" b="1" dirty="0"/>
              <a:t>Unique Features:</a:t>
            </a:r>
          </a:p>
        </p:txBody>
      </p:sp>
      <p:sp>
        <p:nvSpPr>
          <p:cNvPr id="3" name="Content Placeholder 2">
            <a:extLst>
              <a:ext uri="{FF2B5EF4-FFF2-40B4-BE49-F238E27FC236}">
                <a16:creationId xmlns:a16="http://schemas.microsoft.com/office/drawing/2014/main" id="{41185358-E3BD-5509-8ABC-00493317D946}"/>
              </a:ext>
            </a:extLst>
          </p:cNvPr>
          <p:cNvSpPr>
            <a:spLocks noGrp="1"/>
          </p:cNvSpPr>
          <p:nvPr>
            <p:ph sz="quarter" idx="11"/>
          </p:nvPr>
        </p:nvSpPr>
        <p:spPr/>
        <p:txBody>
          <a:bodyPr>
            <a:normAutofit fontScale="92500" lnSpcReduction="20000"/>
          </a:bodyPr>
          <a:lstStyle/>
          <a:p>
            <a:pPr marL="342900" indent="-342900">
              <a:buFont typeface="Arial" panose="020B0604020202020204" pitchFamily="34" charset="0"/>
              <a:buChar char="•"/>
            </a:pPr>
            <a:r>
              <a:rPr lang="en-IN" sz="3200" dirty="0"/>
              <a:t>Tracking system about how much problem is resolved.</a:t>
            </a:r>
          </a:p>
          <a:p>
            <a:pPr marL="342900" indent="-342900">
              <a:buFont typeface="Arial" panose="020B0604020202020204" pitchFamily="34" charset="0"/>
              <a:buChar char="•"/>
            </a:pPr>
            <a:r>
              <a:rPr lang="en-IN" sz="3200" dirty="0"/>
              <a:t>We can bifurcate the different complaints according to their types using filter.</a:t>
            </a:r>
          </a:p>
          <a:p>
            <a:pPr marL="342900" indent="-342900">
              <a:buFont typeface="Arial" panose="020B0604020202020204" pitchFamily="34" charset="0"/>
              <a:buChar char="•"/>
            </a:pPr>
            <a:r>
              <a:rPr lang="en-IN" sz="3200" dirty="0"/>
              <a:t>Digitally accessible information regarding our complaints and services.</a:t>
            </a:r>
          </a:p>
          <a:p>
            <a:endParaRPr lang="en-IN" dirty="0"/>
          </a:p>
        </p:txBody>
      </p:sp>
      <p:sp>
        <p:nvSpPr>
          <p:cNvPr id="4" name="Content Placeholder 3">
            <a:extLst>
              <a:ext uri="{FF2B5EF4-FFF2-40B4-BE49-F238E27FC236}">
                <a16:creationId xmlns:a16="http://schemas.microsoft.com/office/drawing/2014/main" id="{188BFB20-6098-BE9E-21BD-ECDBC16AB2D9}"/>
              </a:ext>
            </a:extLst>
          </p:cNvPr>
          <p:cNvSpPr>
            <a:spLocks noGrp="1"/>
          </p:cNvSpPr>
          <p:nvPr>
            <p:ph sz="quarter" idx="12"/>
          </p:nvPr>
        </p:nvSpPr>
        <p:spPr/>
        <p:txBody>
          <a:bodyPr/>
          <a:lstStyle/>
          <a:p>
            <a:endParaRPr lang="en-IN" dirty="0"/>
          </a:p>
        </p:txBody>
      </p:sp>
      <p:sp>
        <p:nvSpPr>
          <p:cNvPr id="5" name="Slide Number Placeholder 4">
            <a:extLst>
              <a:ext uri="{FF2B5EF4-FFF2-40B4-BE49-F238E27FC236}">
                <a16:creationId xmlns:a16="http://schemas.microsoft.com/office/drawing/2014/main" id="{509349FC-3CF6-309B-7033-36E628D50CCF}"/>
              </a:ext>
            </a:extLst>
          </p:cNvPr>
          <p:cNvSpPr>
            <a:spLocks noGrp="1"/>
          </p:cNvSpPr>
          <p:nvPr>
            <p:ph type="sldNum" sz="quarter" idx="4"/>
          </p:nvPr>
        </p:nvSpPr>
        <p:spPr/>
        <p:txBody>
          <a:bodyPr/>
          <a:lstStyle/>
          <a:p>
            <a:fld id="{58FB4751-880F-D840-AAA9-3A15815CC996}" type="slidenum">
              <a:rPr lang="en-US" smtClean="0"/>
              <a:pPr/>
              <a:t>19</a:t>
            </a:fld>
            <a:endParaRPr lang="en-US" dirty="0"/>
          </a:p>
        </p:txBody>
      </p:sp>
    </p:spTree>
    <p:extLst>
      <p:ext uri="{BB962C8B-B14F-4D97-AF65-F5344CB8AC3E}">
        <p14:creationId xmlns:p14="http://schemas.microsoft.com/office/powerpoint/2010/main" val="120576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sz="4000" b="1" dirty="0"/>
              <a:t>Index:</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875879527"/>
              </p:ext>
            </p:extLst>
          </p:nvPr>
        </p:nvGraphicFramePr>
        <p:xfrm>
          <a:off x="6869112" y="1143000"/>
          <a:ext cx="4446588" cy="5036495"/>
        </p:xfrm>
        <a:graphic>
          <a:graphicData uri="http://schemas.openxmlformats.org/drawingml/2006/table">
            <a:tbl>
              <a:tblPr firstRow="1" bandRow="1"/>
              <a:tblGrid>
                <a:gridCol w="4446588">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mn-lt"/>
                          <a:cs typeface="Gill Sans Light" panose="020B0302020104020203" pitchFamily="34" charset="-79"/>
                        </a:rPr>
                        <a:t>INTRODUCTION</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800" b="1" dirty="0"/>
                        <a:t>Why do we need this website?</a:t>
                      </a:r>
                    </a:p>
                    <a:p>
                      <a:pPr marL="0" algn="r" defTabSz="914400" rtl="0" eaLnBrk="1" latinLnBrk="0" hangingPunct="1"/>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t>App Layouts</a:t>
                      </a:r>
                    </a:p>
                    <a:p>
                      <a:pPr marL="0" algn="r" defTabSz="914400" rtl="0" eaLnBrk="1" latinLnBrk="0" hangingPunct="1"/>
                      <a:r>
                        <a:rPr lang="en-US" sz="2400" b="0" kern="1200" dirty="0">
                          <a:solidFill>
                            <a:schemeClr val="tx1"/>
                          </a:solidFill>
                          <a:latin typeface="+mj-lt"/>
                          <a:ea typeface="+mn-ea"/>
                          <a:cs typeface="+mn-cs"/>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800" b="1" i="0" kern="1200" dirty="0">
                          <a:solidFill>
                            <a:schemeClr val="tx1"/>
                          </a:solidFill>
                          <a:effectLst/>
                          <a:latin typeface="+mn-lt"/>
                          <a:ea typeface="+mn-ea"/>
                          <a:cs typeface="+mn-cs"/>
                        </a:rPr>
                        <a:t>Features and Functionality</a:t>
                      </a:r>
                      <a:endParaRPr lang="en-US" sz="2800" b="0"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 18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t>Benefits </a:t>
                      </a:r>
                      <a:endParaRPr lang="en-US" sz="2800" b="1"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20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b="1" dirty="0"/>
              <a:t>Benefits</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9" y="2039111"/>
            <a:ext cx="5650992" cy="3904488"/>
          </a:xfrm>
        </p:spPr>
        <p:txBody>
          <a:bodyPr>
            <a:normAutofit fontScale="70000" lnSpcReduction="20000"/>
          </a:bodyPr>
          <a:lstStyle/>
          <a:p>
            <a:pPr algn="l">
              <a:buFont typeface="+mj-lt"/>
              <a:buAutoNum type="arabicPeriod"/>
            </a:pPr>
            <a:r>
              <a:rPr lang="en-US" b="1" i="0" dirty="0">
                <a:solidFill>
                  <a:srgbClr val="0D0D0D"/>
                </a:solidFill>
                <a:effectLst/>
                <a:highlight>
                  <a:srgbClr val="C0C0C0"/>
                </a:highlight>
                <a:latin typeface="Söhne"/>
              </a:rPr>
              <a:t>Convenient Complaint Submission Process:</a:t>
            </a:r>
          </a:p>
          <a:p>
            <a:pPr marL="742950" lvl="1" indent="-285750" algn="l">
              <a:buFont typeface="+mj-lt"/>
              <a:buAutoNum type="arabicPeriod"/>
            </a:pPr>
            <a:r>
              <a:rPr lang="en-US" b="0" i="0" dirty="0">
                <a:solidFill>
                  <a:srgbClr val="0D0D0D"/>
                </a:solidFill>
                <a:effectLst/>
                <a:highlight>
                  <a:srgbClr val="FFFFFF"/>
                </a:highlight>
                <a:latin typeface="Söhne"/>
              </a:rPr>
              <a:t>Our website offers a user-friendly interface that allows users to easily submit complaints and service requests from anywhere, at any time, using any device with internet access.</a:t>
            </a:r>
          </a:p>
          <a:p>
            <a:pPr marL="742950" lvl="1" indent="-285750" algn="l">
              <a:buFont typeface="+mj-lt"/>
              <a:buAutoNum type="arabicPeriod"/>
            </a:pPr>
            <a:r>
              <a:rPr lang="en-US" b="0" i="0" dirty="0">
                <a:solidFill>
                  <a:srgbClr val="0D0D0D"/>
                </a:solidFill>
                <a:effectLst/>
                <a:highlight>
                  <a:srgbClr val="FFFFFF"/>
                </a:highlight>
                <a:latin typeface="Söhne"/>
              </a:rPr>
              <a:t>Simplified complaint forms and intuitive navigation streamline the submission process, reducing barriers to voicing concerns.</a:t>
            </a:r>
          </a:p>
          <a:p>
            <a:pPr algn="l">
              <a:buFont typeface="+mj-lt"/>
              <a:buAutoNum type="arabicPeriod"/>
            </a:pPr>
            <a:r>
              <a:rPr lang="en-US" b="1" i="0" dirty="0">
                <a:solidFill>
                  <a:srgbClr val="0D0D0D"/>
                </a:solidFill>
                <a:effectLst/>
                <a:highlight>
                  <a:srgbClr val="C0C0C0"/>
                </a:highlight>
                <a:latin typeface="Söhne"/>
              </a:rPr>
              <a:t>Quick Resolution of Issues:</a:t>
            </a:r>
          </a:p>
          <a:p>
            <a:pPr marL="742950" lvl="1" indent="-285750" algn="l">
              <a:buFont typeface="+mj-lt"/>
              <a:buAutoNum type="arabicPeriod"/>
            </a:pPr>
            <a:r>
              <a:rPr lang="en-US" b="0" i="0" dirty="0">
                <a:solidFill>
                  <a:srgbClr val="0D0D0D"/>
                </a:solidFill>
                <a:effectLst/>
                <a:highlight>
                  <a:srgbClr val="FFFFFF"/>
                </a:highlight>
                <a:latin typeface="Söhne"/>
              </a:rPr>
              <a:t>Upon submission, complaints and service requests are promptly routed to the appropriate channels for resolution.</a:t>
            </a:r>
          </a:p>
          <a:p>
            <a:pPr marL="742950" lvl="1" indent="-285750" algn="l">
              <a:buFont typeface="+mj-lt"/>
              <a:buAutoNum type="arabicPeriod"/>
            </a:pPr>
            <a:r>
              <a:rPr lang="en-US" b="0" i="0" dirty="0">
                <a:solidFill>
                  <a:srgbClr val="0D0D0D"/>
                </a:solidFill>
                <a:effectLst/>
                <a:highlight>
                  <a:srgbClr val="FFFFFF"/>
                </a:highlight>
                <a:latin typeface="Söhne"/>
              </a:rPr>
              <a:t>Our efficient workflow and communication systems ensure that issues are addressed in a timely manner, minimizing delays and frustrations.</a:t>
            </a:r>
          </a:p>
          <a:p>
            <a:pPr algn="l">
              <a:buFont typeface="+mj-lt"/>
              <a:buAutoNum type="arabicPeriod"/>
            </a:pPr>
            <a:r>
              <a:rPr lang="en-US" b="1" i="0" dirty="0">
                <a:solidFill>
                  <a:srgbClr val="0D0D0D"/>
                </a:solidFill>
                <a:effectLst/>
                <a:highlight>
                  <a:srgbClr val="C0C0C0"/>
                </a:highlight>
                <a:latin typeface="Söhne"/>
              </a:rPr>
              <a:t>Access to Helpful Resources and Support:</a:t>
            </a:r>
          </a:p>
          <a:p>
            <a:pPr marL="742950" lvl="1" indent="-285750" algn="l">
              <a:buFont typeface="+mj-lt"/>
              <a:buAutoNum type="arabicPeriod"/>
            </a:pPr>
            <a:r>
              <a:rPr lang="en-US" b="0" i="0" dirty="0">
                <a:solidFill>
                  <a:srgbClr val="0D0D0D"/>
                </a:solidFill>
                <a:effectLst/>
                <a:highlight>
                  <a:srgbClr val="FFFFFF"/>
                </a:highlight>
                <a:latin typeface="Söhne"/>
              </a:rPr>
              <a:t>In addition to submitting complaints, users have access to a wealth of helpful resources and support materials, including FAQs, troubleshooting guides, and informational articles.</a:t>
            </a:r>
          </a:p>
          <a:p>
            <a:pPr marL="742950" lvl="1" indent="-285750" algn="l">
              <a:buFont typeface="+mj-lt"/>
              <a:buAutoNum type="arabicPeriod"/>
            </a:pPr>
            <a:r>
              <a:rPr lang="en-US" b="0" i="0" dirty="0">
                <a:solidFill>
                  <a:srgbClr val="0D0D0D"/>
                </a:solidFill>
                <a:effectLst/>
                <a:highlight>
                  <a:srgbClr val="FFFFFF"/>
                </a:highlight>
                <a:latin typeface="Söhne"/>
              </a:rPr>
              <a:t>Live chat support and other assistance channels are available to provide immediate help and guidance to users facing challenges.</a:t>
            </a:r>
          </a:p>
          <a:p>
            <a:endParaRPr lang="en-US" dirty="0"/>
          </a:p>
        </p:txBody>
      </p:sp>
      <p:pic>
        <p:nvPicPr>
          <p:cNvPr id="15" name="Picture Placeholder 14" descr="A person in an apron holding a computer">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3"/>
          <a:srcRect l="331" r="331"/>
          <a:stretch/>
        </p:blipFill>
        <p:spPr>
          <a:xfrm>
            <a:off x="7623125" y="-20757"/>
            <a:ext cx="4589511" cy="6555026"/>
          </a:xfrm>
        </p:spPr>
      </p:pic>
    </p:spTree>
    <p:extLst>
      <p:ext uri="{BB962C8B-B14F-4D97-AF65-F5344CB8AC3E}">
        <p14:creationId xmlns:p14="http://schemas.microsoft.com/office/powerpoint/2010/main" val="859909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sz="8000"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r>
              <a:rPr lang="en-US" dirty="0"/>
              <a:t> </a:t>
            </a:r>
          </a:p>
        </p:txBody>
      </p:sp>
    </p:spTree>
    <p:extLst>
      <p:ext uri="{BB962C8B-B14F-4D97-AF65-F5344CB8AC3E}">
        <p14:creationId xmlns:p14="http://schemas.microsoft.com/office/powerpoint/2010/main" val="218882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sz="3200" b="1" i="0" dirty="0">
                <a:solidFill>
                  <a:srgbClr val="0D0D0D"/>
                </a:solidFill>
                <a:effectLst/>
                <a:latin typeface="Söhne"/>
              </a:rPr>
              <a:t>Introduction:</a:t>
            </a:r>
            <a:br>
              <a:rPr lang="en-US" sz="2000" b="0" i="0" dirty="0">
                <a:solidFill>
                  <a:srgbClr val="0D0D0D"/>
                </a:solidFill>
                <a:effectLst/>
                <a:latin typeface="Söhne"/>
              </a:rPr>
            </a:br>
            <a:r>
              <a:rPr lang="en-US" sz="2000" b="0" i="0" dirty="0">
                <a:solidFill>
                  <a:srgbClr val="0D0D0D"/>
                </a:solidFill>
                <a:effectLst/>
                <a:latin typeface="Söhne"/>
              </a:rPr>
              <a:t>Our website, [</a:t>
            </a:r>
            <a:r>
              <a:rPr lang="en-IN" sz="2000" b="1" dirty="0"/>
              <a:t>VIT Complaint Connect</a:t>
            </a:r>
            <a:r>
              <a:rPr lang="en-US" sz="2000" b="0" i="0" dirty="0">
                <a:solidFill>
                  <a:srgbClr val="0D0D0D"/>
                </a:solidFill>
                <a:effectLst/>
                <a:latin typeface="Söhne"/>
              </a:rPr>
              <a:t>], is designed to serve as a comprehensive solution for addressing complaints and service requests within the VIT campus community. Our target audience primarily consists of students, faculty, and staff members of VIT, encompassing both academic and administrative concerns.</a:t>
            </a:r>
            <a:br>
              <a:rPr lang="en-US" sz="2000" b="0" i="0" dirty="0">
                <a:solidFill>
                  <a:srgbClr val="0D0D0D"/>
                </a:solidFill>
                <a:effectLst/>
                <a:latin typeface="Söhne"/>
              </a:rPr>
            </a:br>
            <a:r>
              <a:rPr lang="en-US" sz="2000" b="0" i="0" dirty="0">
                <a:solidFill>
                  <a:srgbClr val="0D0D0D"/>
                </a:solidFill>
                <a:effectLst/>
                <a:latin typeface="Söhne"/>
              </a:rPr>
              <a:t>The key objective of our website is to streamline the process of submitting and resolving complaints and service requests, ultimately enhancing the overall experience and satisfaction levels within the campus community. By providing a user-friendly platform for individuals to voice their concerns, seek assistance, and receive timely resolutions, we aim to foster a more supportive and conducive environment for learning, hostel, and campus life at VIT."</a:t>
            </a:r>
            <a:br>
              <a:rPr lang="en-US" sz="2000" b="0" i="0" dirty="0">
                <a:solidFill>
                  <a:srgbClr val="0D0D0D"/>
                </a:solidFill>
                <a:effectLst/>
                <a:highlight>
                  <a:srgbClr val="FFFFFF"/>
                </a:highlight>
                <a:latin typeface="Söhne"/>
              </a:rPr>
            </a:br>
            <a:endParaRPr lang="en-US" sz="2000" dirty="0"/>
          </a:p>
        </p:txBody>
      </p:sp>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2ADCAA-DB0D-CB54-1F38-FEB5FFE27191}"/>
              </a:ext>
            </a:extLst>
          </p:cNvPr>
          <p:cNvSpPr>
            <a:spLocks noGrp="1"/>
          </p:cNvSpPr>
          <p:nvPr>
            <p:ph type="title"/>
          </p:nvPr>
        </p:nvSpPr>
        <p:spPr/>
        <p:txBody>
          <a:bodyPr/>
          <a:lstStyle/>
          <a:p>
            <a:r>
              <a:rPr lang="en-IN" sz="4000" b="1" dirty="0"/>
              <a:t>Problem Statement</a:t>
            </a:r>
          </a:p>
        </p:txBody>
      </p:sp>
      <p:sp>
        <p:nvSpPr>
          <p:cNvPr id="6" name="Content Placeholder 5">
            <a:extLst>
              <a:ext uri="{FF2B5EF4-FFF2-40B4-BE49-F238E27FC236}">
                <a16:creationId xmlns:a16="http://schemas.microsoft.com/office/drawing/2014/main" id="{828C71C0-5131-9608-211F-4899FC877966}"/>
              </a:ext>
            </a:extLst>
          </p:cNvPr>
          <p:cNvSpPr>
            <a:spLocks noGrp="1"/>
          </p:cNvSpPr>
          <p:nvPr>
            <p:ph sz="quarter" idx="10"/>
          </p:nvPr>
        </p:nvSpPr>
        <p:spPr>
          <a:xfrm>
            <a:off x="914399" y="2105100"/>
            <a:ext cx="8682087" cy="3356576"/>
          </a:xfrm>
        </p:spPr>
        <p:txBody>
          <a:bodyPr>
            <a:normAutofit fontScale="92500" lnSpcReduction="10000"/>
          </a:bodyPr>
          <a:lstStyle/>
          <a:p>
            <a:pPr marL="0" indent="0">
              <a:buNone/>
            </a:pPr>
            <a:r>
              <a:rPr lang="en-US" sz="2800" b="0" i="0" dirty="0">
                <a:solidFill>
                  <a:srgbClr val="0D0D0D"/>
                </a:solidFill>
                <a:effectLst/>
                <a:latin typeface="Söhne"/>
              </a:rPr>
              <a:t>Inefficient handling of student complaints and service requests within the VIT campus community poses a significant challenge, resulting in prolonged resolution times, decreased satisfaction levels, and hindered academic and campus life experiences. There is a pressing need for a centralized, streamlined platform that empowers students to effectively voice their concerns, submit service requests, and receive timely resolutions, thereby enhancing overall campus satisfaction and fostering a more conducive learning and living environment.</a:t>
            </a:r>
            <a:endParaRPr lang="en-IN" sz="2800" dirty="0"/>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AE51-806F-8F83-0507-646BB9C1151B}"/>
              </a:ext>
            </a:extLst>
          </p:cNvPr>
          <p:cNvSpPr>
            <a:spLocks noGrp="1"/>
          </p:cNvSpPr>
          <p:nvPr>
            <p:ph type="title"/>
          </p:nvPr>
        </p:nvSpPr>
        <p:spPr>
          <a:xfrm>
            <a:off x="914400" y="685801"/>
            <a:ext cx="7534656" cy="914400"/>
          </a:xfrm>
        </p:spPr>
        <p:txBody>
          <a:bodyPr/>
          <a:lstStyle/>
          <a:p>
            <a:r>
              <a:rPr lang="en-IN" sz="4400" b="1" dirty="0"/>
              <a:t>Tech Stack</a:t>
            </a:r>
          </a:p>
        </p:txBody>
      </p:sp>
      <p:sp>
        <p:nvSpPr>
          <p:cNvPr id="3" name="Content Placeholder 2">
            <a:extLst>
              <a:ext uri="{FF2B5EF4-FFF2-40B4-BE49-F238E27FC236}">
                <a16:creationId xmlns:a16="http://schemas.microsoft.com/office/drawing/2014/main" id="{548DA608-D051-07F0-1C97-C5258FD47247}"/>
              </a:ext>
            </a:extLst>
          </p:cNvPr>
          <p:cNvSpPr>
            <a:spLocks noGrp="1"/>
          </p:cNvSpPr>
          <p:nvPr>
            <p:ph sz="quarter" idx="10"/>
          </p:nvPr>
        </p:nvSpPr>
        <p:spPr>
          <a:xfrm>
            <a:off x="820883" y="1600201"/>
            <a:ext cx="9133608" cy="5091544"/>
          </a:xfrm>
        </p:spPr>
        <p:txBody>
          <a:bodyPr>
            <a:normAutofit fontScale="55000" lnSpcReduction="20000"/>
          </a:bodyPr>
          <a:lstStyle/>
          <a:p>
            <a:pPr marL="0" indent="0">
              <a:buNone/>
            </a:pPr>
            <a:r>
              <a:rPr lang="en-US" sz="3300" b="1" dirty="0"/>
              <a:t>1</a:t>
            </a:r>
            <a:r>
              <a:rPr lang="en-US" sz="3200" b="1" dirty="0"/>
              <a:t>. </a:t>
            </a:r>
            <a:r>
              <a:rPr lang="en-US" sz="3200" b="1" u="sng" dirty="0"/>
              <a:t>Programming Language:</a:t>
            </a:r>
          </a:p>
          <a:p>
            <a:pPr>
              <a:buFont typeface="Arial" panose="020B0604020202020204" pitchFamily="34" charset="0"/>
              <a:buChar char="•"/>
            </a:pPr>
            <a:r>
              <a:rPr lang="en-US" sz="3200" b="1" dirty="0"/>
              <a:t>Java</a:t>
            </a:r>
            <a:r>
              <a:rPr lang="en-US" sz="3200" dirty="0"/>
              <a:t>: The primary language for Android development before Kotlin became the official language. It’s still widely used for building Android applications.</a:t>
            </a:r>
          </a:p>
          <a:p>
            <a:pPr marL="0" indent="0">
              <a:buNone/>
            </a:pPr>
            <a:r>
              <a:rPr lang="en-US" sz="3200" b="1" dirty="0"/>
              <a:t>2. </a:t>
            </a:r>
            <a:r>
              <a:rPr lang="en-US" sz="3200" b="1" u="sng" dirty="0"/>
              <a:t>Integrated Development Environment (IDE):</a:t>
            </a:r>
          </a:p>
          <a:p>
            <a:pPr>
              <a:buFont typeface="Arial" panose="020B0604020202020204" pitchFamily="34" charset="0"/>
              <a:buChar char="•"/>
            </a:pPr>
            <a:r>
              <a:rPr lang="en-US" sz="3200" b="1" dirty="0"/>
              <a:t>Android Studio</a:t>
            </a:r>
            <a:r>
              <a:rPr lang="en-US" sz="3200" dirty="0"/>
              <a:t>: The official IDE for Android development, based on IntelliJ IDEA, providing essential tools like the Android SDK, emulators, and profilers.</a:t>
            </a:r>
          </a:p>
          <a:p>
            <a:pPr marL="0" indent="0">
              <a:buNone/>
            </a:pPr>
            <a:r>
              <a:rPr lang="en-US" sz="3200" b="1" dirty="0"/>
              <a:t>3. </a:t>
            </a:r>
            <a:r>
              <a:rPr lang="en-US" sz="3200" b="1" u="sng" dirty="0"/>
              <a:t>Android SDK:</a:t>
            </a:r>
          </a:p>
          <a:p>
            <a:pPr>
              <a:buFont typeface="Arial" panose="020B0604020202020204" pitchFamily="34" charset="0"/>
              <a:buChar char="•"/>
            </a:pPr>
            <a:r>
              <a:rPr lang="en-US" sz="3200" b="1" dirty="0"/>
              <a:t>Android SDK (Software Development Kit)</a:t>
            </a:r>
            <a:r>
              <a:rPr lang="en-US" sz="3200" dirty="0"/>
              <a:t>: Provides tools, libraries, and a debugger to build and test Android apps.</a:t>
            </a:r>
          </a:p>
          <a:p>
            <a:pPr>
              <a:buFont typeface="Arial" panose="020B0604020202020204" pitchFamily="34" charset="0"/>
              <a:buChar char="•"/>
            </a:pPr>
            <a:r>
              <a:rPr lang="en-US" sz="3200" b="1" dirty="0"/>
              <a:t>Android API Libraries</a:t>
            </a:r>
            <a:r>
              <a:rPr lang="en-US" sz="3200" dirty="0"/>
              <a:t>: Used to access Android’s built-in features like cameras, GPS, sensors, notifications, and more.</a:t>
            </a:r>
          </a:p>
          <a:p>
            <a:pPr marL="0" indent="0">
              <a:buNone/>
            </a:pPr>
            <a:r>
              <a:rPr lang="en-US" sz="3200" b="1" dirty="0"/>
              <a:t>4. </a:t>
            </a:r>
            <a:r>
              <a:rPr lang="en-US" sz="3200" b="1" u="sng" dirty="0"/>
              <a:t>Build Tools</a:t>
            </a:r>
            <a:r>
              <a:rPr lang="en-US" sz="3200" b="1" dirty="0"/>
              <a:t>:</a:t>
            </a:r>
          </a:p>
          <a:p>
            <a:pPr>
              <a:buFont typeface="Arial" panose="020B0604020202020204" pitchFamily="34" charset="0"/>
              <a:buChar char="•"/>
            </a:pPr>
            <a:r>
              <a:rPr lang="en-US" sz="3200" b="1" dirty="0"/>
              <a:t>Gradle</a:t>
            </a:r>
            <a:r>
              <a:rPr lang="en-US" sz="3200" dirty="0"/>
              <a:t>: A build automation tool used to compile, test, and package Android apps. Gradle also handles dependency management.</a:t>
            </a:r>
          </a:p>
          <a:p>
            <a:pPr>
              <a:buFont typeface="Arial" panose="020B0604020202020204" pitchFamily="34" charset="0"/>
              <a:buChar char="•"/>
            </a:pPr>
            <a:r>
              <a:rPr lang="en-US" sz="3200" b="1" dirty="0"/>
              <a:t>Maven or </a:t>
            </a:r>
            <a:r>
              <a:rPr lang="en-US" sz="3200" b="1" dirty="0" err="1"/>
              <a:t>JCenter</a:t>
            </a:r>
            <a:r>
              <a:rPr lang="en-US" sz="3200" dirty="0"/>
              <a:t>: Repositories used to manage external libraries and dependencies.</a:t>
            </a:r>
          </a:p>
          <a:p>
            <a:pPr marL="0" indent="0">
              <a:buNone/>
            </a:pPr>
            <a:r>
              <a:rPr lang="en-US" sz="3200" b="1" dirty="0"/>
              <a:t>5. </a:t>
            </a:r>
            <a:r>
              <a:rPr lang="en-US" sz="3200" b="1" u="sng" dirty="0"/>
              <a:t>User Interface Design</a:t>
            </a:r>
            <a:r>
              <a:rPr lang="en-US" sz="3200" b="1" dirty="0"/>
              <a:t>:</a:t>
            </a:r>
          </a:p>
          <a:p>
            <a:pPr>
              <a:buFont typeface="Arial" panose="020B0604020202020204" pitchFamily="34" charset="0"/>
              <a:buChar char="•"/>
            </a:pPr>
            <a:r>
              <a:rPr lang="en-US" sz="3200" b="1" dirty="0"/>
              <a:t>XML Layouts</a:t>
            </a:r>
            <a:r>
              <a:rPr lang="en-US" sz="3200" dirty="0"/>
              <a:t>: UI in Android is typically defined using XML for static layouts (buttons, text fields, etc.).</a:t>
            </a:r>
          </a:p>
        </p:txBody>
      </p:sp>
      <p:sp>
        <p:nvSpPr>
          <p:cNvPr id="4" name="Slide Number Placeholder 3">
            <a:extLst>
              <a:ext uri="{FF2B5EF4-FFF2-40B4-BE49-F238E27FC236}">
                <a16:creationId xmlns:a16="http://schemas.microsoft.com/office/drawing/2014/main" id="{202FE4F3-F52B-C9E0-5DC8-83E74D309588}"/>
              </a:ext>
            </a:extLst>
          </p:cNvPr>
          <p:cNvSpPr>
            <a:spLocks noGrp="1"/>
          </p:cNvSpPr>
          <p:nvPr>
            <p:ph type="sldNum" sz="quarter" idx="4"/>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379960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1B12-95AD-8155-4549-9FC06A359287}"/>
              </a:ext>
            </a:extLst>
          </p:cNvPr>
          <p:cNvSpPr>
            <a:spLocks noGrp="1"/>
          </p:cNvSpPr>
          <p:nvPr>
            <p:ph type="ctrTitle"/>
          </p:nvPr>
        </p:nvSpPr>
        <p:spPr/>
        <p:txBody>
          <a:bodyPr/>
          <a:lstStyle/>
          <a:p>
            <a:r>
              <a:rPr lang="en-US" sz="5400" b="1" dirty="0"/>
              <a:t>App Layouts</a:t>
            </a:r>
          </a:p>
        </p:txBody>
      </p:sp>
    </p:spTree>
    <p:extLst>
      <p:ext uri="{BB962C8B-B14F-4D97-AF65-F5344CB8AC3E}">
        <p14:creationId xmlns:p14="http://schemas.microsoft.com/office/powerpoint/2010/main" val="421624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238EC3-F5AC-F8F2-DC1D-017549CC0B3C}"/>
              </a:ext>
            </a:extLst>
          </p:cNvPr>
          <p:cNvSpPr>
            <a:spLocks noGrp="1"/>
          </p:cNvSpPr>
          <p:nvPr>
            <p:ph type="sldNum" sz="quarter" idx="4"/>
          </p:nvPr>
        </p:nvSpPr>
        <p:spPr/>
        <p:txBody>
          <a:bodyPr/>
          <a:lstStyle/>
          <a:p>
            <a:fld id="{58FB4751-880F-D840-AAA9-3A15815CC996}" type="slidenum">
              <a:rPr lang="en-US" smtClean="0"/>
              <a:pPr/>
              <a:t>7</a:t>
            </a:fld>
            <a:endParaRPr lang="en-US" dirty="0"/>
          </a:p>
        </p:txBody>
      </p:sp>
      <p:pic>
        <p:nvPicPr>
          <p:cNvPr id="4" name="Picture 3">
            <a:extLst>
              <a:ext uri="{FF2B5EF4-FFF2-40B4-BE49-F238E27FC236}">
                <a16:creationId xmlns:a16="http://schemas.microsoft.com/office/drawing/2014/main" id="{E00075CB-ADA8-8F12-CBE1-B32530B349B8}"/>
              </a:ext>
            </a:extLst>
          </p:cNvPr>
          <p:cNvPicPr>
            <a:picLocks noChangeAspect="1"/>
          </p:cNvPicPr>
          <p:nvPr/>
        </p:nvPicPr>
        <p:blipFill>
          <a:blip r:embed="rId2"/>
          <a:stretch>
            <a:fillRect/>
          </a:stretch>
        </p:blipFill>
        <p:spPr>
          <a:xfrm>
            <a:off x="3454811" y="0"/>
            <a:ext cx="4909872" cy="6858000"/>
          </a:xfrm>
          <a:prstGeom prst="rect">
            <a:avLst/>
          </a:prstGeom>
        </p:spPr>
      </p:pic>
    </p:spTree>
    <p:extLst>
      <p:ext uri="{BB962C8B-B14F-4D97-AF65-F5344CB8AC3E}">
        <p14:creationId xmlns:p14="http://schemas.microsoft.com/office/powerpoint/2010/main" val="32850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73ED60-5677-4746-CAAA-B470F932FAF7}"/>
              </a:ext>
            </a:extLst>
          </p:cNvPr>
          <p:cNvSpPr>
            <a:spLocks noGrp="1"/>
          </p:cNvSpPr>
          <p:nvPr>
            <p:ph type="sldNum" sz="quarter" idx="4"/>
          </p:nvPr>
        </p:nvSpPr>
        <p:spPr/>
        <p:txBody>
          <a:bodyPr/>
          <a:lstStyle/>
          <a:p>
            <a:fld id="{58FB4751-880F-D840-AAA9-3A15815CC996}" type="slidenum">
              <a:rPr lang="en-US" smtClean="0"/>
              <a:pPr/>
              <a:t>8</a:t>
            </a:fld>
            <a:endParaRPr lang="en-US" dirty="0"/>
          </a:p>
        </p:txBody>
      </p:sp>
      <p:pic>
        <p:nvPicPr>
          <p:cNvPr id="4" name="Picture 3" descr="A screen shot of a login page&#10;&#10;Description automatically generated">
            <a:extLst>
              <a:ext uri="{FF2B5EF4-FFF2-40B4-BE49-F238E27FC236}">
                <a16:creationId xmlns:a16="http://schemas.microsoft.com/office/drawing/2014/main" id="{CF8AF735-CC68-1982-6FEA-D0FEA4B1B912}"/>
              </a:ext>
            </a:extLst>
          </p:cNvPr>
          <p:cNvPicPr>
            <a:picLocks noChangeAspect="1"/>
          </p:cNvPicPr>
          <p:nvPr/>
        </p:nvPicPr>
        <p:blipFill>
          <a:blip r:embed="rId2"/>
          <a:stretch>
            <a:fillRect/>
          </a:stretch>
        </p:blipFill>
        <p:spPr>
          <a:xfrm>
            <a:off x="3304309" y="0"/>
            <a:ext cx="6013311" cy="6858000"/>
          </a:xfrm>
          <a:prstGeom prst="rect">
            <a:avLst/>
          </a:prstGeom>
        </p:spPr>
      </p:pic>
    </p:spTree>
    <p:extLst>
      <p:ext uri="{BB962C8B-B14F-4D97-AF65-F5344CB8AC3E}">
        <p14:creationId xmlns:p14="http://schemas.microsoft.com/office/powerpoint/2010/main" val="375482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DC6445-9DC2-CF47-0DFA-10A687E0C9CE}"/>
              </a:ext>
            </a:extLst>
          </p:cNvPr>
          <p:cNvSpPr>
            <a:spLocks noGrp="1"/>
          </p:cNvSpPr>
          <p:nvPr>
            <p:ph type="sldNum" sz="quarter" idx="4"/>
          </p:nvPr>
        </p:nvSpPr>
        <p:spPr/>
        <p:txBody>
          <a:bodyPr/>
          <a:lstStyle/>
          <a:p>
            <a:fld id="{58FB4751-880F-D840-AAA9-3A15815CC996}" type="slidenum">
              <a:rPr lang="en-US" smtClean="0"/>
              <a:pPr/>
              <a:t>9</a:t>
            </a:fld>
            <a:endParaRPr lang="en-US" dirty="0"/>
          </a:p>
        </p:txBody>
      </p:sp>
      <p:pic>
        <p:nvPicPr>
          <p:cNvPr id="4" name="Picture 3">
            <a:extLst>
              <a:ext uri="{FF2B5EF4-FFF2-40B4-BE49-F238E27FC236}">
                <a16:creationId xmlns:a16="http://schemas.microsoft.com/office/drawing/2014/main" id="{B461E1F9-534B-9EC5-C124-8B37FA2C5905}"/>
              </a:ext>
            </a:extLst>
          </p:cNvPr>
          <p:cNvPicPr>
            <a:picLocks noChangeAspect="1"/>
          </p:cNvPicPr>
          <p:nvPr/>
        </p:nvPicPr>
        <p:blipFill>
          <a:blip r:embed="rId2"/>
          <a:stretch>
            <a:fillRect/>
          </a:stretch>
        </p:blipFill>
        <p:spPr>
          <a:xfrm>
            <a:off x="3321934" y="0"/>
            <a:ext cx="5833641" cy="6858000"/>
          </a:xfrm>
          <a:prstGeom prst="rect">
            <a:avLst/>
          </a:prstGeom>
        </p:spPr>
      </p:pic>
    </p:spTree>
    <p:extLst>
      <p:ext uri="{BB962C8B-B14F-4D97-AF65-F5344CB8AC3E}">
        <p14:creationId xmlns:p14="http://schemas.microsoft.com/office/powerpoint/2010/main" val="1298465351"/>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{A37D0EDA-9485-44FE-B4EC-AA987B8D8174}tf11964407_win32</Template>
  <TotalTime>987</TotalTime>
  <Words>701</Words>
  <Application>Microsoft Office PowerPoint</Application>
  <PresentationFormat>Widescreen</PresentationFormat>
  <Paragraphs>73</Paragraphs>
  <Slides>21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Gill Sans Nova Light</vt:lpstr>
      <vt:lpstr>Sagona Book</vt:lpstr>
      <vt:lpstr>Söhne</vt:lpstr>
      <vt:lpstr>Custom</vt:lpstr>
      <vt:lpstr>VIT Complaint Connect    Team members: Gunjan Gurbani-22BCA0144 Nehul Aggarwal-22BCA0075 </vt:lpstr>
      <vt:lpstr>Index:</vt:lpstr>
      <vt:lpstr>Introduction: Our website, [VIT Complaint Connect], is designed to serve as a comprehensive solution for addressing complaints and service requests within the VIT campus community. Our target audience primarily consists of students, faculty, and staff members of VIT, encompassing both academic and administrative concerns. The key objective of our website is to streamline the process of submitting and resolving complaints and service requests, ultimately enhancing the overall experience and satisfaction levels within the campus community. By providing a user-friendly platform for individuals to voice their concerns, seek assistance, and receive timely resolutions, we aim to foster a more supportive and conducive environment for learning, hostel, and campus life at VIT." </vt:lpstr>
      <vt:lpstr>Problem Statement</vt:lpstr>
      <vt:lpstr>Tech Stack</vt:lpstr>
      <vt:lpstr>App Layouts</vt:lpstr>
      <vt:lpstr>PowerPoint Presentation</vt:lpstr>
      <vt:lpstr>PowerPoint Presentation</vt:lpstr>
      <vt:lpstr>PowerPoint Presentation</vt:lpstr>
      <vt:lpstr>PowerPoint Presentation</vt:lpstr>
      <vt:lpstr>PowerPoint Presentation</vt:lpstr>
      <vt:lpstr>PowerPoint Presentation</vt:lpstr>
      <vt:lpstr>Web Application Layouts</vt:lpstr>
      <vt:lpstr>PowerPoint Presentation</vt:lpstr>
      <vt:lpstr>PowerPoint Presentation</vt:lpstr>
      <vt:lpstr>PowerPoint Presentation</vt:lpstr>
      <vt:lpstr>PowerPoint Presentation</vt:lpstr>
      <vt:lpstr>Features and Functionalities</vt:lpstr>
      <vt:lpstr>Unique Features:</vt:lpstr>
      <vt:lpstr>Benefits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VIT Complaint Connect</dc:title>
  <dc:creator>Srishti rai</dc:creator>
  <cp:lastModifiedBy>Nehul Aggarwal</cp:lastModifiedBy>
  <cp:revision>9</cp:revision>
  <dcterms:created xsi:type="dcterms:W3CDTF">2024-04-10T07:19:24Z</dcterms:created>
  <dcterms:modified xsi:type="dcterms:W3CDTF">2024-09-12T21:06:03Z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