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570" autoAdjust="0"/>
  </p:normalViewPr>
  <p:slideViewPr>
    <p:cSldViewPr snapToGrid="0">
      <p:cViewPr varScale="1">
        <p:scale>
          <a:sx n="39" d="100"/>
          <a:sy n="39" d="100"/>
        </p:scale>
        <p:origin x="16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8A192-2CFB-4BE8-AAC0-40291CA4F208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D3A7E-1ECE-4557-AE18-2B06D29EA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default similarity matrix</a:t>
            </a:r>
          </a:p>
          <a:p>
            <a:r>
              <a:rPr lang="en-GB" dirty="0"/>
              <a:t>The most similar choice is the one that is identical to the cue, and similarity drops off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17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similarity matrix with biases </a:t>
            </a:r>
          </a:p>
          <a:p>
            <a:r>
              <a:rPr lang="en-GB" dirty="0"/>
              <a:t>Each row is shifted left or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1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example, the most similar (and thus most likely to be selected) choice for cue 20 is cue 25(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1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similarity matrix where there is no inherent bias, but stimuli (cues and choices alike) are unevenly distributed through </a:t>
            </a:r>
            <a:r>
              <a:rPr lang="en-GB" dirty="0" err="1"/>
              <a:t>colorspace</a:t>
            </a:r>
            <a:r>
              <a:rPr lang="en-GB" dirty="0"/>
              <a:t> (as shown in the upper left)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16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case, cue 20 has roughly equal similarity to cues 15 and 40, and so responses will be skewed to higher values on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4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what a model fit to our real data look like</a:t>
            </a:r>
          </a:p>
          <a:p>
            <a:r>
              <a:rPr lang="en-GB" dirty="0"/>
              <a:t>In this model, each unit of this matrix is fit simultaneously but independently (we don’t assume any distance function between points in the </a:t>
            </a:r>
            <a:r>
              <a:rPr lang="en-GB" dirty="0" err="1"/>
              <a:t>colorspace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4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(Blue line added just to make symmetry easier to see)</a:t>
            </a:r>
          </a:p>
          <a:p>
            <a:endParaRPr lang="en-GB" dirty="0"/>
          </a:p>
          <a:p>
            <a:r>
              <a:rPr lang="en-GB" dirty="0"/>
              <a:t>You can see a roughly symmetric section in the middle (which corresponds roughly to blue/green)</a:t>
            </a:r>
          </a:p>
          <a:p>
            <a:r>
              <a:rPr lang="en-GB" dirty="0"/>
              <a:t>This suggests that our stimuli are bunched together in this part of the space, relative to the true functional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3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top left and bottom right you can see asymmetries across the diagonal, which can be interpreted as bias </a:t>
            </a:r>
            <a:r>
              <a:rPr lang="en-GB" b="1" i="1" dirty="0"/>
              <a:t>not due </a:t>
            </a:r>
            <a:r>
              <a:rPr lang="en-GB" dirty="0"/>
              <a:t>to inhomogeneities in </a:t>
            </a:r>
            <a:r>
              <a:rPr lang="en-GB" dirty="0" err="1"/>
              <a:t>colorspace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work:</a:t>
            </a:r>
          </a:p>
          <a:p>
            <a:pPr marL="171450" indent="-171450">
              <a:buFontTx/>
              <a:buChar char="-"/>
            </a:pPr>
            <a:r>
              <a:rPr lang="en-GB" dirty="0"/>
              <a:t>Parameterize the model such that we can fit components that directly relate to these two potential sources of bias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Allow for 2D distortions of </a:t>
            </a:r>
            <a:r>
              <a:rPr lang="en-GB" dirty="0" err="1"/>
              <a:t>colorspace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Compare models that allow for </a:t>
            </a:r>
            <a:r>
              <a:rPr lang="en-GB" dirty="0" err="1"/>
              <a:t>colorspace</a:t>
            </a:r>
            <a:r>
              <a:rPr lang="en-GB" dirty="0"/>
              <a:t> inhomogeneity, bias, and both.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Compute confidence intervals for fittings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3A7E-1ECE-4557-AE18-2B06D29EA6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1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EC7-9B11-2CC7-AA02-7948432E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A51-EB53-9DAB-C07D-CCDEC2F0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8876-2F91-4ADA-B4D1-794627EEE64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AACE1-F16F-DFD2-EB83-B7F298C6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E5E89-D5B5-895F-07AF-7AD78D29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8BD-2C38-427E-8521-8CA398067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0632B-6686-CE55-9B5E-C4AADA64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CAA3-ED4B-7113-D7B7-7058FCBE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54F1-64EF-4A01-AE9C-E660B81F5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8876-2F91-4ADA-B4D1-794627EEE64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89EA-378E-4A75-6E51-986AC825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797F-5E6A-9D93-6A2B-DE341E5E7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68BD-2C38-427E-8521-8CA398067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3ACBA6-659D-1F9A-14C8-F61E5614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A13A98E-98C4-F6BD-D351-A13F3B76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97CE3A-22AF-406C-E1AD-C7C71144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B49B161-54A1-564B-AC94-0AF16E0C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601ABC-D8D8-B8C2-2009-0F51C8A5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180F47D-6B3C-5F0A-FE1E-B410E91A3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E10FB-B523-2E73-9A4F-65D73077FE48}"/>
              </a:ext>
            </a:extLst>
          </p:cNvPr>
          <p:cNvCxnSpPr/>
          <p:nvPr/>
        </p:nvCxnSpPr>
        <p:spPr>
          <a:xfrm>
            <a:off x="3331029" y="2351314"/>
            <a:ext cx="1861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08D5CB-0F38-B756-9CFE-61FF29183E20}"/>
              </a:ext>
            </a:extLst>
          </p:cNvPr>
          <p:cNvCxnSpPr>
            <a:cxnSpLocks/>
          </p:cNvCxnSpPr>
          <p:nvPr/>
        </p:nvCxnSpPr>
        <p:spPr>
          <a:xfrm>
            <a:off x="5192486" y="2351314"/>
            <a:ext cx="0" cy="342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F25700-39B3-3313-547B-E5A54903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321E52-79DA-3E35-03E2-E1D89919E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B67D2E-BB3E-632D-B1BB-C08929821C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1"/>
          <a:stretch/>
        </p:blipFill>
        <p:spPr>
          <a:xfrm>
            <a:off x="-288475" y="429000"/>
            <a:ext cx="3031672" cy="2559129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97FE72-52EF-782A-D127-02BB80657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14700"/>
            <a:ext cx="2334985" cy="23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F25700-39B3-3313-547B-E5A54903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321E52-79DA-3E35-03E2-E1D89919E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D53377-4890-83A9-DEF1-214DE444A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1"/>
          <a:stretch/>
        </p:blipFill>
        <p:spPr>
          <a:xfrm>
            <a:off x="-288475" y="429000"/>
            <a:ext cx="3031672" cy="255912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8BC5D7-B795-173C-6735-747E7FF46578}"/>
              </a:ext>
            </a:extLst>
          </p:cNvPr>
          <p:cNvCxnSpPr>
            <a:cxnSpLocks/>
          </p:cNvCxnSpPr>
          <p:nvPr/>
        </p:nvCxnSpPr>
        <p:spPr>
          <a:xfrm>
            <a:off x="3331029" y="2351314"/>
            <a:ext cx="30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1DD1C4-C752-C82D-787D-E94ECB3FDC6E}"/>
              </a:ext>
            </a:extLst>
          </p:cNvPr>
          <p:cNvCxnSpPr>
            <a:cxnSpLocks/>
          </p:cNvCxnSpPr>
          <p:nvPr/>
        </p:nvCxnSpPr>
        <p:spPr>
          <a:xfrm>
            <a:off x="4425043" y="2351314"/>
            <a:ext cx="0" cy="342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D3B552-56B4-8135-3567-BABAAA290575}"/>
              </a:ext>
            </a:extLst>
          </p:cNvPr>
          <p:cNvCxnSpPr>
            <a:cxnSpLocks/>
          </p:cNvCxnSpPr>
          <p:nvPr/>
        </p:nvCxnSpPr>
        <p:spPr>
          <a:xfrm>
            <a:off x="6340928" y="2351314"/>
            <a:ext cx="0" cy="342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3A21AE-1876-ADEA-8122-74088D240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14700"/>
            <a:ext cx="2334985" cy="23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3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26A9F6-9045-6B08-FA65-3C0366C4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FD42273-08BA-F58A-4B67-0FF86478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26A9F6-9045-6B08-FA65-3C0366C4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FD42273-08BA-F58A-4B67-0FF86478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36A059-ECD9-7637-3AF3-70CA45B6C365}"/>
              </a:ext>
            </a:extLst>
          </p:cNvPr>
          <p:cNvSpPr/>
          <p:nvPr/>
        </p:nvSpPr>
        <p:spPr>
          <a:xfrm>
            <a:off x="5304064" y="2824843"/>
            <a:ext cx="1583871" cy="158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B1AF7C-8EB4-2499-24CF-A314A36929BF}"/>
              </a:ext>
            </a:extLst>
          </p:cNvPr>
          <p:cNvCxnSpPr/>
          <p:nvPr/>
        </p:nvCxnSpPr>
        <p:spPr>
          <a:xfrm>
            <a:off x="3347357" y="881743"/>
            <a:ext cx="4898572" cy="4898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26A9F6-9045-6B08-FA65-3C0366C4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FD42273-08BA-F58A-4B67-0FF86478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B1AF7C-8EB4-2499-24CF-A314A36929BF}"/>
              </a:ext>
            </a:extLst>
          </p:cNvPr>
          <p:cNvCxnSpPr/>
          <p:nvPr/>
        </p:nvCxnSpPr>
        <p:spPr>
          <a:xfrm>
            <a:off x="3347357" y="881743"/>
            <a:ext cx="4898572" cy="4898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CC0758-D041-6F0F-65B3-E9A0CDF0E55D}"/>
              </a:ext>
            </a:extLst>
          </p:cNvPr>
          <p:cNvCxnSpPr/>
          <p:nvPr/>
        </p:nvCxnSpPr>
        <p:spPr>
          <a:xfrm flipH="1" flipV="1">
            <a:off x="3461657" y="555171"/>
            <a:ext cx="767443" cy="1208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DE2BE2-FA8D-8359-BFFB-2A9BD6784F99}"/>
              </a:ext>
            </a:extLst>
          </p:cNvPr>
          <p:cNvCxnSpPr>
            <a:cxnSpLocks/>
          </p:cNvCxnSpPr>
          <p:nvPr/>
        </p:nvCxnSpPr>
        <p:spPr>
          <a:xfrm flipH="1" flipV="1">
            <a:off x="7862207" y="5372099"/>
            <a:ext cx="493555" cy="777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8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33CB9-658A-5D5B-FB2D-0AE7555FB88B}"/>
              </a:ext>
            </a:extLst>
          </p:cNvPr>
          <p:cNvSpPr txBox="1"/>
          <p:nvPr/>
        </p:nvSpPr>
        <p:spPr>
          <a:xfrm>
            <a:off x="3049361" y="2551837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Current work:</a:t>
            </a:r>
          </a:p>
          <a:p>
            <a:pPr marL="171450" indent="-171450">
              <a:buFontTx/>
              <a:buChar char="-"/>
            </a:pPr>
            <a:r>
              <a:rPr lang="en-GB" dirty="0"/>
              <a:t>Parameterize the model such that we can fit components that directly relate to these two potential sources of bias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Allow for 2D distortions of </a:t>
            </a:r>
            <a:r>
              <a:rPr lang="en-GB" dirty="0" err="1"/>
              <a:t>colorspace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Compare models that allow for </a:t>
            </a:r>
            <a:r>
              <a:rPr lang="en-GB" dirty="0" err="1"/>
              <a:t>colorspace</a:t>
            </a:r>
            <a:r>
              <a:rPr lang="en-GB" dirty="0"/>
              <a:t> inhomogeneity, bias, and both.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Compute confidence intervals for fittings</a:t>
            </a:r>
          </a:p>
        </p:txBody>
      </p:sp>
    </p:spTree>
    <p:extLst>
      <p:ext uri="{BB962C8B-B14F-4D97-AF65-F5344CB8AC3E}">
        <p14:creationId xmlns:p14="http://schemas.microsoft.com/office/powerpoint/2010/main" val="328575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345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Garside</dc:creator>
  <cp:lastModifiedBy>Danny Garside</cp:lastModifiedBy>
  <cp:revision>5</cp:revision>
  <dcterms:created xsi:type="dcterms:W3CDTF">2022-10-31T17:34:28Z</dcterms:created>
  <dcterms:modified xsi:type="dcterms:W3CDTF">2022-11-01T15:54:03Z</dcterms:modified>
</cp:coreProperties>
</file>