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paper is all about modelling performance on a working memory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rather pleasing theory-driven model for working memory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cd06291f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cd06291f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cd06291f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cd06291f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Each color is going to be acted on by noise</a:t>
            </a:r>
            <a:endParaRPr/>
          </a:p>
          <a:p>
            <a:pPr indent="0" lvl="0" marL="0" rtl="0" algn="l">
              <a:spcBef>
                <a:spcPts val="0"/>
              </a:spcBef>
              <a:spcAft>
                <a:spcPts val="0"/>
              </a:spcAft>
              <a:buNone/>
            </a:pPr>
            <a:r>
              <a:rPr lang="en-GB"/>
              <a:t>And the highest noisy bin is going to be counted as the most familiar, and reported as the choice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Similarity is stable, familiarity is trial-by-trial</a:t>
            </a:r>
            <a:endParaRPr/>
          </a:p>
          <a:p>
            <a:pPr indent="0" lvl="0" marL="0" rtl="0" algn="l">
              <a:spcBef>
                <a:spcPts val="0"/>
              </a:spcBef>
              <a:spcAft>
                <a:spcPts val="0"/>
              </a:spcAft>
              <a:buNone/>
            </a:pPr>
            <a:r>
              <a:rPr lang="en-GB"/>
              <a:t>Here I’ve normalised it to 0, but imagine that on different trials it is different colors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eec0712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eec0712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eec07128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eec07128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eec07128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9eec07128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9eec07128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9eec07128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eec07128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eec07128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9cd06291f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9cd06291f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Different d-prime values</a:t>
            </a:r>
            <a:endParaRPr b="1"/>
          </a:p>
          <a:p>
            <a:pPr indent="0" lvl="0" marL="0" rtl="0" algn="l">
              <a:spcBef>
                <a:spcPts val="0"/>
              </a:spcBef>
              <a:spcAft>
                <a:spcPts val="0"/>
              </a:spcAft>
              <a:buNone/>
            </a:pPr>
            <a:r>
              <a:rPr b="1" lang="en-GB"/>
              <a:t>Same similarity function, just different levels of noise</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9eec07128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9eec07128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Different d-prime values</a:t>
            </a:r>
            <a:endParaRPr b="1"/>
          </a:p>
          <a:p>
            <a:pPr indent="0" lvl="0" marL="0" rtl="0" algn="l">
              <a:spcBef>
                <a:spcPts val="0"/>
              </a:spcBef>
              <a:spcAft>
                <a:spcPts val="0"/>
              </a:spcAft>
              <a:buNone/>
            </a:pPr>
            <a:r>
              <a:rPr b="1" lang="en-GB"/>
              <a:t>Same similarity function, just different levels of noise</a:t>
            </a:r>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9cd06291f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9cd06291f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predicts multiple different loadings/expected noise levels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9c7387f42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9c7387f42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eec07128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9eec07128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predicts multiple different loadings/expected noise levels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9eec07128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9eec07128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predicts multiple different loadings/expected noise levels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9eec07128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9eec07128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Even when you can only sample 2 points in the space, which the previous model wouldn’t be able to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works for other spaces too)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9cd06291f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9cd06291f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Even when you can only sample 2 points in the space, which the previous model wouldn’t be able to do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works for other spaces too - they test faces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9cd06291f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9cd06291f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Now that’s all cool and stuff, but I want to use it to answer a question that I’ve been trying to work out an answer for for a while - where do biases in memory recall tasks (esp color recall tasks) come from? Both why and how?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9eec07128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9eec07128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Previously: folks have thought that they arise from categorical encoding…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9eec071287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9eec07128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Previously: folks have thought that they arise from categorical encoding…</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9eec071287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9eec071287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or attractor points in a space</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9eec07128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9eec07128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or attractor points in a space</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9cd06291f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9cd06291f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In this whole paper they have assumed that there is a single similarity function.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I.e. that colorspace is homogenous - that a distance in one direction, will be the same as a distance in another direction.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This would be lovely, but it’s been a pipe dream of the color community for over a hundred years.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9cb3e023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9cb3e023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9eec071287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9eec07128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In this whole paper they have assumed that there is a single similarity function.</a:t>
            </a:r>
            <a:endParaRPr>
              <a:solidFill>
                <a:schemeClr val="dk1"/>
              </a:solidFill>
            </a:endParaRPr>
          </a:p>
          <a:p>
            <a:pPr indent="0" lvl="0" marL="0" rtl="0" algn="l">
              <a:spcBef>
                <a:spcPts val="0"/>
              </a:spcBef>
              <a:spcAft>
                <a:spcPts val="0"/>
              </a:spcAft>
              <a:buNone/>
            </a:pPr>
            <a:r>
              <a:rPr lang="en-GB">
                <a:solidFill>
                  <a:schemeClr val="dk1"/>
                </a:solidFill>
              </a:rPr>
              <a:t>I.e. that colorspace is homogenous - that a distance in one direction, will be the same as a distance in another direction.</a:t>
            </a:r>
            <a:endParaRPr>
              <a:solidFill>
                <a:schemeClr val="dk1"/>
              </a:solidFill>
            </a:endParaRPr>
          </a:p>
          <a:p>
            <a:pPr indent="0" lvl="0" marL="0" rtl="0" algn="l">
              <a:spcBef>
                <a:spcPts val="0"/>
              </a:spcBef>
              <a:spcAft>
                <a:spcPts val="0"/>
              </a:spcAft>
              <a:buNone/>
            </a:pPr>
            <a:r>
              <a:rPr lang="en-GB">
                <a:solidFill>
                  <a:schemeClr val="dk1"/>
                </a:solidFill>
              </a:rPr>
              <a:t>This would be lovely, but it’s been a pipe dream of the color community for over a hundred years.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9eec071287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9eec071287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In this whole paper they have assumed that there is a single similarity function.</a:t>
            </a:r>
            <a:endParaRPr>
              <a:solidFill>
                <a:schemeClr val="dk1"/>
              </a:solidFill>
            </a:endParaRPr>
          </a:p>
          <a:p>
            <a:pPr indent="0" lvl="0" marL="0" rtl="0" algn="l">
              <a:spcBef>
                <a:spcPts val="0"/>
              </a:spcBef>
              <a:spcAft>
                <a:spcPts val="0"/>
              </a:spcAft>
              <a:buNone/>
            </a:pPr>
            <a:r>
              <a:rPr lang="en-GB">
                <a:solidFill>
                  <a:schemeClr val="dk1"/>
                </a:solidFill>
              </a:rPr>
              <a:t>I.e. that colorspace is homogenous - that a distance in one direction, will be the same as a distance in another direction.</a:t>
            </a:r>
            <a:endParaRPr>
              <a:solidFill>
                <a:schemeClr val="dk1"/>
              </a:solidFill>
            </a:endParaRPr>
          </a:p>
          <a:p>
            <a:pPr indent="0" lvl="0" marL="0" rtl="0" algn="l">
              <a:spcBef>
                <a:spcPts val="0"/>
              </a:spcBef>
              <a:spcAft>
                <a:spcPts val="0"/>
              </a:spcAft>
              <a:buNone/>
            </a:pPr>
            <a:r>
              <a:rPr lang="en-GB">
                <a:solidFill>
                  <a:schemeClr val="dk1"/>
                </a:solidFill>
              </a:rPr>
              <a:t>This would be lovely, but it’s been a pipe dream of the color community for over a hundred years.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9eec071287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9eec071287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In this whole paper they have assumed that there is a single similarity function.</a:t>
            </a:r>
            <a:endParaRPr>
              <a:solidFill>
                <a:schemeClr val="dk1"/>
              </a:solidFill>
            </a:endParaRPr>
          </a:p>
          <a:p>
            <a:pPr indent="0" lvl="0" marL="0" rtl="0" algn="l">
              <a:spcBef>
                <a:spcPts val="0"/>
              </a:spcBef>
              <a:spcAft>
                <a:spcPts val="0"/>
              </a:spcAft>
              <a:buNone/>
            </a:pPr>
            <a:r>
              <a:rPr lang="en-GB">
                <a:solidFill>
                  <a:schemeClr val="dk1"/>
                </a:solidFill>
              </a:rPr>
              <a:t>I.e. that colorspace is homogenous - that a distance in one direction, will be the same as a distance in another direction.</a:t>
            </a:r>
            <a:endParaRPr>
              <a:solidFill>
                <a:schemeClr val="dk1"/>
              </a:solidFill>
            </a:endParaRPr>
          </a:p>
          <a:p>
            <a:pPr indent="0" lvl="0" marL="0" rtl="0" algn="l">
              <a:spcBef>
                <a:spcPts val="0"/>
              </a:spcBef>
              <a:spcAft>
                <a:spcPts val="0"/>
              </a:spcAft>
              <a:buNone/>
            </a:pPr>
            <a:r>
              <a:rPr lang="en-GB">
                <a:solidFill>
                  <a:schemeClr val="dk1"/>
                </a:solidFill>
              </a:rPr>
              <a:t>This would be lovely, but it’s been a pipe dream of the color community for over a hundred years.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Across all the colors you see this relationship.</a:t>
            </a:r>
            <a:endParaRPr>
              <a:solidFill>
                <a:schemeClr val="dk1"/>
              </a:solidFill>
            </a:endParaRPr>
          </a:p>
          <a:p>
            <a:pPr indent="0" lvl="0" marL="0" rtl="0" algn="l">
              <a:spcBef>
                <a:spcPts val="0"/>
              </a:spcBef>
              <a:spcAft>
                <a:spcPts val="0"/>
              </a:spcAft>
              <a:buNone/>
            </a:pPr>
            <a:r>
              <a:rPr lang="en-GB">
                <a:solidFill>
                  <a:schemeClr val="dk1"/>
                </a:solidFill>
              </a:rPr>
              <a:t>Remember that the similarity and the memory errors were collected on different tasks, and so showing the relationship between them shows that it’s not just that there’s noise in the measurement of one of the other.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9eec07128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9eec07128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 think they’re thinking about this upside down though.</a:t>
            </a:r>
            <a:endParaRPr>
              <a:solidFill>
                <a:schemeClr val="dk1"/>
              </a:solidFill>
            </a:endParaRPr>
          </a:p>
          <a:p>
            <a:pPr indent="0" lvl="0" marL="0" rtl="0" algn="l">
              <a:spcBef>
                <a:spcPts val="0"/>
              </a:spcBef>
              <a:spcAft>
                <a:spcPts val="0"/>
              </a:spcAft>
              <a:buNone/>
            </a:pPr>
            <a:r>
              <a:rPr lang="en-GB">
                <a:solidFill>
                  <a:schemeClr val="dk1"/>
                </a:solidFill>
              </a:rPr>
              <a:t>What can be thought of as many similarity functions in one color space, can alternatively be thought of as one similarity function in a distorted space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I’m currently testing what I think is a simpler idea - that they arise from non-uniformity in spaces.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To explain this, let’s imagine that we knowingly picked color for our cues and our choices to be biased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9fcc529e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fcc529e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the left is a model with thousands of free parameters - the relationship between every cue and every choice is floating</a:t>
            </a:r>
            <a:endParaRPr/>
          </a:p>
          <a:p>
            <a:pPr indent="0" lvl="0" marL="0" rtl="0" algn="l">
              <a:spcBef>
                <a:spcPts val="0"/>
              </a:spcBef>
              <a:spcAft>
                <a:spcPts val="0"/>
              </a:spcAft>
              <a:buNone/>
            </a:pPr>
            <a:r>
              <a:rPr lang="en-GB"/>
              <a:t>On the right, we have a single similarity function, BUT the location of the represented point in colorspace is allowed to float - moving closer or further away from other points.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9fcc529e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9fcc529e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fit the similarity matrices on the data from the working memory task itself, which is cool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9fcc529e7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9fcc529e7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 think it’s more useful to look at the data in a slightly different format, because it makes certain elements pop out.</a:t>
            </a:r>
            <a:endParaRPr>
              <a:solidFill>
                <a:schemeClr val="dk1"/>
              </a:solidFill>
            </a:endParaRPr>
          </a:p>
          <a:p>
            <a:pPr indent="0" lvl="0" marL="0" rtl="0" algn="l">
              <a:spcBef>
                <a:spcPts val="0"/>
              </a:spcBef>
              <a:spcAft>
                <a:spcPts val="0"/>
              </a:spcAft>
              <a:buNone/>
            </a:pPr>
            <a:r>
              <a:rPr lang="en-GB">
                <a:solidFill>
                  <a:schemeClr val="dk1"/>
                </a:solidFill>
              </a:rPr>
              <a:t>So here instead I have the similarity matrix that </a:t>
            </a:r>
            <a:r>
              <a:rPr i="1" lang="en-GB">
                <a:solidFill>
                  <a:schemeClr val="dk1"/>
                </a:solidFill>
              </a:rPr>
              <a:t>is not </a:t>
            </a:r>
            <a:r>
              <a:rPr lang="en-GB">
                <a:solidFill>
                  <a:schemeClr val="dk1"/>
                </a:solidFill>
              </a:rPr>
              <a:t>normalised so that 0 error forms a vertical line.</a:t>
            </a:r>
            <a:endParaRPr>
              <a:solidFill>
                <a:schemeClr val="dk1"/>
              </a:solidFill>
            </a:endParaRPr>
          </a:p>
          <a:p>
            <a:pPr indent="0" lvl="0" marL="0" rtl="0" algn="l">
              <a:spcBef>
                <a:spcPts val="0"/>
              </a:spcBef>
              <a:spcAft>
                <a:spcPts val="0"/>
              </a:spcAft>
              <a:buNone/>
            </a:pPr>
            <a:r>
              <a:rPr lang="en-GB">
                <a:solidFill>
                  <a:schemeClr val="dk1"/>
                </a:solidFill>
              </a:rPr>
              <a:t>Perfect performance would be an Identity matrix.</a:t>
            </a:r>
            <a:endParaRPr>
              <a:solidFill>
                <a:schemeClr val="dk1"/>
              </a:solidFill>
            </a:endParaRPr>
          </a:p>
          <a:p>
            <a:pPr indent="0" lvl="0" marL="0" rtl="0" algn="l">
              <a:spcBef>
                <a:spcPts val="0"/>
              </a:spcBef>
              <a:spcAft>
                <a:spcPts val="0"/>
              </a:spcAft>
              <a:buNone/>
            </a:pPr>
            <a:r>
              <a:rPr lang="en-GB">
                <a:solidFill>
                  <a:schemeClr val="dk1"/>
                </a:solidFill>
              </a:rPr>
              <a:t>Spread around that identity matrix is expected - that is making small errors with choices that are perceptually close to the cue.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What I’m interested in is whether there is any spread that is symmetrical around that identity matrix, because that would suggest that points in that area are perceptually closer to their surrounding points than intended.</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9fcc529e7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9fcc529e7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 think it’s more useful to look at the data in a slightly different format, because it makes certain elements pop out.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So here instead I have the similarity matrix that </a:t>
            </a:r>
            <a:r>
              <a:rPr i="1" lang="en-GB">
                <a:solidFill>
                  <a:schemeClr val="dk1"/>
                </a:solidFill>
              </a:rPr>
              <a:t>is not </a:t>
            </a:r>
            <a:r>
              <a:rPr lang="en-GB">
                <a:solidFill>
                  <a:schemeClr val="dk1"/>
                </a:solidFill>
              </a:rPr>
              <a:t>normalised so that 0 error forms a vertical line.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Perfect performance would be an Identity matrix.</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Spread around that identity matrix is expected - that is making small errors with choices that are perceptually close to the cue.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What I’m interested in is whether there is any spread that is symmetrical around that identity matrix, because that would suggest that points in that area are perceptually closer to their surrounding points than intended.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9fcc529e7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9fcc529e7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does this cause bias?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 much of this variability can we recover just moving the points around in colorspace.</a:t>
            </a:r>
            <a:endParaRPr/>
          </a:p>
          <a:p>
            <a:pPr indent="0" lvl="0" marL="0" rtl="0" algn="l">
              <a:spcBef>
                <a:spcPts val="0"/>
              </a:spcBef>
              <a:spcAft>
                <a:spcPts val="0"/>
              </a:spcAft>
              <a:buNone/>
            </a:pPr>
            <a:r>
              <a:rPr lang="en-GB"/>
              <a:t>This is akin to asking: assuming that our space is inhomogenous, </a:t>
            </a:r>
            <a:endParaRPr/>
          </a:p>
          <a:p>
            <a:pPr indent="0" lvl="0" marL="0" rtl="0" algn="l">
              <a:spcBef>
                <a:spcPts val="0"/>
              </a:spcBef>
              <a:spcAft>
                <a:spcPts val="0"/>
              </a:spcAft>
              <a:buNone/>
            </a:pPr>
            <a:r>
              <a:rPr lang="en-GB">
                <a:solidFill>
                  <a:schemeClr val="dk1"/>
                </a:solidFill>
              </a:rPr>
              <a:t>This is a model with thousands of free parameters - the relationship between every cue and every choice is floating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9fcc529e7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9fcc529e7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the right, we have a single similarity function, BUT the location of the represented point in colorspace is allowed to float - moving closer or further away from other points.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9cb3e023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cb3e023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9fcc529e7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9fcc529e7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the left is a model with thousands of free parameters - the relationship between every cue and every choice is floating</a:t>
            </a:r>
            <a:endParaRPr/>
          </a:p>
          <a:p>
            <a:pPr indent="0" lvl="0" marL="0" rtl="0" algn="l">
              <a:spcBef>
                <a:spcPts val="0"/>
              </a:spcBef>
              <a:spcAft>
                <a:spcPts val="0"/>
              </a:spcAft>
              <a:buNone/>
            </a:pPr>
            <a:r>
              <a:rPr lang="en-GB"/>
              <a:t>On the right, we have a single similarity function, BUT the location of the represented point in colorspace is allowed to float - moving closer or further away from other points.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9fcc529e7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9fcc529e7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the left is a model with thousands of free parameters - the relationship between every cue and every choice is floating</a:t>
            </a:r>
            <a:endParaRPr/>
          </a:p>
          <a:p>
            <a:pPr indent="0" lvl="0" marL="0" rtl="0" algn="l">
              <a:spcBef>
                <a:spcPts val="0"/>
              </a:spcBef>
              <a:spcAft>
                <a:spcPts val="0"/>
              </a:spcAft>
              <a:buNone/>
            </a:pPr>
            <a:r>
              <a:rPr lang="en-GB"/>
              <a:t>On the right, we have a single similarity function, BUT the location of the represented point in colorspace is allowed to float - moving closer or further away from other points.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9eec071287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9eec071287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9cb3e0233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9cb3e0233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you collect a lot of data for a task like this, and average it all together, you get something that looks like this: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cd06291f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cd06291f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you collect a lot of data for a task like this, and average it all together, you get a </a:t>
            </a:r>
            <a:r>
              <a:rPr lang="en-GB"/>
              <a:t>response</a:t>
            </a:r>
            <a:r>
              <a:rPr lang="en-GB"/>
              <a:t> distribution that looks something like this:</a:t>
            </a:r>
            <a:endParaRPr/>
          </a:p>
          <a:p>
            <a:pPr indent="0" lvl="0" marL="0" rtl="0" algn="l">
              <a:spcBef>
                <a:spcPts val="0"/>
              </a:spcBef>
              <a:spcAft>
                <a:spcPts val="0"/>
              </a:spcAft>
              <a:buNone/>
            </a:pPr>
            <a:r>
              <a:rPr lang="en-GB"/>
              <a:t>A large number of small errors and a small number of large errors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cb3e0233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cb3e0233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Mixture model - it is a mixture of:</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nice smooth normal distribution…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cb3e023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cb3e023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top of a uniform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9cd06291f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9cd06291f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way that this has been thought of has been as two different sources of error - noise acting on the representation, that has a gaussian-like profile, with the uniform floor provided by guesses.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i.org/10.1038/s41562-020-00938-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i.org/10.1037/xge0000076" TargetMode="External"/><Relationship Id="rId4" Type="http://schemas.openxmlformats.org/officeDocument/2006/relationships/hyperlink" Target="https://doi.org/10.1038/s41467-019-11298-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hyperlink" Target="https://doi.org/10.1037/xge000007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hyperlink" Target="https://doi.org/10.1037/xge0000076"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oi.org/10.1038/s41467-019-11298-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hyperlink" Target="https://doi.org/10.1038/s41467-019-11298-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 Id="rId4" Type="http://schemas.openxmlformats.org/officeDocument/2006/relationships/hyperlink" Target="https://www.flaticon.com/free-icon/color-palette_2868103#" TargetMode="External"/><Relationship Id="rId10" Type="http://schemas.openxmlformats.org/officeDocument/2006/relationships/image" Target="../media/image22.png"/><Relationship Id="rId9" Type="http://schemas.openxmlformats.org/officeDocument/2006/relationships/image" Target="../media/image16.png"/><Relationship Id="rId5" Type="http://schemas.openxmlformats.org/officeDocument/2006/relationships/hyperlink" Target="https://www.flaticon.com/free-icon/triangular-ruler_2775432" TargetMode="External"/><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5.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3.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325950"/>
            <a:ext cx="8520600" cy="147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3980"/>
              <a:t>Psychophysical scaling </a:t>
            </a:r>
            <a:endParaRPr sz="3980"/>
          </a:p>
          <a:p>
            <a:pPr indent="0" lvl="0" marL="0" rtl="0" algn="ctr">
              <a:spcBef>
                <a:spcPts val="0"/>
              </a:spcBef>
              <a:spcAft>
                <a:spcPts val="0"/>
              </a:spcAft>
              <a:buSzPts val="990"/>
              <a:buNone/>
            </a:pPr>
            <a:r>
              <a:rPr lang="en-GB" sz="3980"/>
              <a:t>reveals a unified theory of </a:t>
            </a:r>
            <a:endParaRPr sz="3980"/>
          </a:p>
          <a:p>
            <a:pPr indent="0" lvl="0" marL="0" rtl="0" algn="ctr">
              <a:spcBef>
                <a:spcPts val="0"/>
              </a:spcBef>
              <a:spcAft>
                <a:spcPts val="0"/>
              </a:spcAft>
              <a:buSzPts val="990"/>
              <a:buNone/>
            </a:pPr>
            <a:r>
              <a:rPr lang="en-GB" sz="3980"/>
              <a:t>visual memory strength</a:t>
            </a:r>
            <a:endParaRPr sz="3980"/>
          </a:p>
        </p:txBody>
      </p:sp>
      <p:sp>
        <p:nvSpPr>
          <p:cNvPr id="55" name="Google Shape;55;p13"/>
          <p:cNvSpPr txBox="1"/>
          <p:nvPr>
            <p:ph idx="1" type="subTitle"/>
          </p:nvPr>
        </p:nvSpPr>
        <p:spPr>
          <a:xfrm>
            <a:off x="311700" y="2910325"/>
            <a:ext cx="8520600" cy="7926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GB"/>
              <a:t>Schurgin, Wixted, Brady (2020)</a:t>
            </a:r>
            <a:endParaRPr/>
          </a:p>
          <a:p>
            <a:pPr indent="0" lvl="0" marL="0" rtl="0" algn="ctr">
              <a:spcBef>
                <a:spcPts val="0"/>
              </a:spcBef>
              <a:spcAft>
                <a:spcPts val="0"/>
              </a:spcAft>
              <a:buNone/>
            </a:pPr>
            <a:r>
              <a:t/>
            </a:r>
            <a:endParaRPr/>
          </a:p>
          <a:p>
            <a:pPr indent="0" lvl="0" marL="0" rtl="0" algn="ctr">
              <a:spcBef>
                <a:spcPts val="0"/>
              </a:spcBef>
              <a:spcAft>
                <a:spcPts val="0"/>
              </a:spcAft>
              <a:buNone/>
            </a:pPr>
            <a:r>
              <a:rPr i="1" lang="en-GB" sz="1200" u="sng">
                <a:solidFill>
                  <a:schemeClr val="hlink"/>
                </a:solidFill>
                <a:hlinkClick r:id="rId3"/>
              </a:rPr>
              <a:t>https://doi.org/10.1038/s41562-020-00938-0</a:t>
            </a:r>
            <a:endParaRPr i="1" sz="1200"/>
          </a:p>
        </p:txBody>
      </p:sp>
      <p:sp>
        <p:nvSpPr>
          <p:cNvPr id="56" name="Google Shape;56;p13"/>
          <p:cNvSpPr txBox="1"/>
          <p:nvPr/>
        </p:nvSpPr>
        <p:spPr>
          <a:xfrm>
            <a:off x="751200" y="4743300"/>
            <a:ext cx="8392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t>Presented by Danny Garside on 20221130 at the LSR journal club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124" name="Google Shape;124;p22"/>
          <p:cNvPicPr preferRelativeResize="0"/>
          <p:nvPr/>
        </p:nvPicPr>
        <p:blipFill>
          <a:blip r:embed="rId3">
            <a:alphaModFix/>
          </a:blip>
          <a:stretch>
            <a:fillRect/>
          </a:stretch>
        </p:blipFill>
        <p:spPr>
          <a:xfrm>
            <a:off x="-360925" y="941525"/>
            <a:ext cx="5094634" cy="3820975"/>
          </a:xfrm>
          <a:prstGeom prst="rect">
            <a:avLst/>
          </a:prstGeom>
          <a:noFill/>
          <a:ln>
            <a:noFill/>
          </a:ln>
        </p:spPr>
      </p:pic>
      <p:sp>
        <p:nvSpPr>
          <p:cNvPr id="125" name="Google Shape;125;p22"/>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131" name="Google Shape;131;p23"/>
          <p:cNvPicPr preferRelativeResize="0"/>
          <p:nvPr/>
        </p:nvPicPr>
        <p:blipFill rotWithShape="1">
          <a:blip r:embed="rId3">
            <a:alphaModFix/>
          </a:blip>
          <a:srcRect b="0" l="0" r="12838" t="0"/>
          <a:stretch/>
        </p:blipFill>
        <p:spPr>
          <a:xfrm>
            <a:off x="-360925" y="941525"/>
            <a:ext cx="4440649" cy="3820975"/>
          </a:xfrm>
          <a:prstGeom prst="rect">
            <a:avLst/>
          </a:prstGeom>
          <a:noFill/>
          <a:ln>
            <a:noFill/>
          </a:ln>
        </p:spPr>
      </p:pic>
      <p:sp>
        <p:nvSpPr>
          <p:cNvPr id="132" name="Google Shape;132;p23"/>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cxnSp>
        <p:nvCxnSpPr>
          <p:cNvPr id="133" name="Google Shape;133;p23"/>
          <p:cNvCxnSpPr/>
          <p:nvPr/>
        </p:nvCxnSpPr>
        <p:spPr>
          <a:xfrm>
            <a:off x="2449350" y="2784325"/>
            <a:ext cx="1544700" cy="0"/>
          </a:xfrm>
          <a:prstGeom prst="straightConnector1">
            <a:avLst/>
          </a:prstGeom>
          <a:noFill/>
          <a:ln cap="flat" cmpd="sng" w="38100">
            <a:solidFill>
              <a:schemeClr val="dk2"/>
            </a:solidFill>
            <a:prstDash val="solid"/>
            <a:round/>
            <a:headEnd len="med" w="med" type="none"/>
            <a:tailEnd len="med" w="med" type="triangle"/>
          </a:ln>
        </p:spPr>
      </p:cxnSp>
      <p:sp>
        <p:nvSpPr>
          <p:cNvPr id="134" name="Google Shape;134;p23"/>
          <p:cNvSpPr/>
          <p:nvPr/>
        </p:nvSpPr>
        <p:spPr>
          <a:xfrm>
            <a:off x="6691150" y="1073350"/>
            <a:ext cx="1242900" cy="8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3"/>
          <p:cNvPicPr preferRelativeResize="0"/>
          <p:nvPr/>
        </p:nvPicPr>
        <p:blipFill>
          <a:blip r:embed="rId4">
            <a:alphaModFix/>
          </a:blip>
          <a:stretch>
            <a:fillRect/>
          </a:stretch>
        </p:blipFill>
        <p:spPr>
          <a:xfrm>
            <a:off x="4079725" y="1017725"/>
            <a:ext cx="4993090" cy="3744775"/>
          </a:xfrm>
          <a:prstGeom prst="rect">
            <a:avLst/>
          </a:prstGeom>
          <a:noFill/>
          <a:ln>
            <a:noFill/>
          </a:ln>
        </p:spPr>
      </p:pic>
      <p:sp>
        <p:nvSpPr>
          <p:cNvPr id="136" name="Google Shape;136;p23"/>
          <p:cNvSpPr txBox="1"/>
          <p:nvPr/>
        </p:nvSpPr>
        <p:spPr>
          <a:xfrm>
            <a:off x="7397400" y="4787025"/>
            <a:ext cx="1769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Based on</a:t>
            </a:r>
            <a:r>
              <a:rPr lang="en-GB"/>
              <a:t> </a:t>
            </a:r>
            <a:r>
              <a:rPr lang="en-GB"/>
              <a:t>F2B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142" name="Google Shape;142;p24"/>
          <p:cNvPicPr preferRelativeResize="0"/>
          <p:nvPr/>
        </p:nvPicPr>
        <p:blipFill rotWithShape="1">
          <a:blip r:embed="rId3">
            <a:alphaModFix/>
          </a:blip>
          <a:srcRect b="0" l="0" r="12838" t="0"/>
          <a:stretch/>
        </p:blipFill>
        <p:spPr>
          <a:xfrm>
            <a:off x="-360925" y="941525"/>
            <a:ext cx="4440649" cy="3820975"/>
          </a:xfrm>
          <a:prstGeom prst="rect">
            <a:avLst/>
          </a:prstGeom>
          <a:noFill/>
          <a:ln>
            <a:noFill/>
          </a:ln>
        </p:spPr>
      </p:pic>
      <p:sp>
        <p:nvSpPr>
          <p:cNvPr id="143" name="Google Shape;143;p24"/>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cxnSp>
        <p:nvCxnSpPr>
          <p:cNvPr id="144" name="Google Shape;144;p24"/>
          <p:cNvCxnSpPr/>
          <p:nvPr/>
        </p:nvCxnSpPr>
        <p:spPr>
          <a:xfrm>
            <a:off x="2449350" y="2784325"/>
            <a:ext cx="1544700" cy="0"/>
          </a:xfrm>
          <a:prstGeom prst="straightConnector1">
            <a:avLst/>
          </a:prstGeom>
          <a:noFill/>
          <a:ln cap="flat" cmpd="sng" w="38100">
            <a:solidFill>
              <a:schemeClr val="dk2"/>
            </a:solidFill>
            <a:prstDash val="solid"/>
            <a:round/>
            <a:headEnd len="med" w="med" type="none"/>
            <a:tailEnd len="med" w="med" type="triangle"/>
          </a:ln>
        </p:spPr>
      </p:cxnSp>
      <p:sp>
        <p:nvSpPr>
          <p:cNvPr id="145" name="Google Shape;145;p24"/>
          <p:cNvSpPr/>
          <p:nvPr/>
        </p:nvSpPr>
        <p:spPr>
          <a:xfrm>
            <a:off x="6691150" y="1073350"/>
            <a:ext cx="1242900" cy="8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24"/>
          <p:cNvPicPr preferRelativeResize="0"/>
          <p:nvPr/>
        </p:nvPicPr>
        <p:blipFill>
          <a:blip r:embed="rId4">
            <a:alphaModFix/>
          </a:blip>
          <a:stretch>
            <a:fillRect/>
          </a:stretch>
        </p:blipFill>
        <p:spPr>
          <a:xfrm>
            <a:off x="4079725" y="1017725"/>
            <a:ext cx="4993090" cy="3744775"/>
          </a:xfrm>
          <a:prstGeom prst="rect">
            <a:avLst/>
          </a:prstGeom>
          <a:noFill/>
          <a:ln>
            <a:noFill/>
          </a:ln>
        </p:spPr>
      </p:pic>
      <p:pic>
        <p:nvPicPr>
          <p:cNvPr id="147" name="Google Shape;147;p24"/>
          <p:cNvPicPr preferRelativeResize="0"/>
          <p:nvPr/>
        </p:nvPicPr>
        <p:blipFill>
          <a:blip r:embed="rId5">
            <a:alphaModFix/>
          </a:blip>
          <a:stretch>
            <a:fillRect/>
          </a:stretch>
        </p:blipFill>
        <p:spPr>
          <a:xfrm>
            <a:off x="4079725" y="1017719"/>
            <a:ext cx="4993101" cy="3744792"/>
          </a:xfrm>
          <a:prstGeom prst="rect">
            <a:avLst/>
          </a:prstGeom>
          <a:noFill/>
          <a:ln>
            <a:noFill/>
          </a:ln>
        </p:spPr>
      </p:pic>
      <p:pic>
        <p:nvPicPr>
          <p:cNvPr id="148" name="Google Shape;148;p24"/>
          <p:cNvPicPr preferRelativeResize="0"/>
          <p:nvPr/>
        </p:nvPicPr>
        <p:blipFill>
          <a:blip r:embed="rId6">
            <a:alphaModFix/>
          </a:blip>
          <a:stretch>
            <a:fillRect/>
          </a:stretch>
        </p:blipFill>
        <p:spPr>
          <a:xfrm>
            <a:off x="4079725" y="1017700"/>
            <a:ext cx="4993101" cy="3744826"/>
          </a:xfrm>
          <a:prstGeom prst="rect">
            <a:avLst/>
          </a:prstGeom>
          <a:noFill/>
          <a:ln>
            <a:noFill/>
          </a:ln>
        </p:spPr>
      </p:pic>
      <p:sp>
        <p:nvSpPr>
          <p:cNvPr id="149" name="Google Shape;149;p24"/>
          <p:cNvSpPr txBox="1"/>
          <p:nvPr/>
        </p:nvSpPr>
        <p:spPr>
          <a:xfrm>
            <a:off x="7397400" y="4787025"/>
            <a:ext cx="1769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Based on</a:t>
            </a:r>
            <a:r>
              <a:rPr lang="en-GB"/>
              <a:t> F2B</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155" name="Google Shape;155;p25"/>
          <p:cNvPicPr preferRelativeResize="0"/>
          <p:nvPr/>
        </p:nvPicPr>
        <p:blipFill rotWithShape="1">
          <a:blip r:embed="rId3">
            <a:alphaModFix/>
          </a:blip>
          <a:srcRect b="0" l="0" r="12838" t="0"/>
          <a:stretch/>
        </p:blipFill>
        <p:spPr>
          <a:xfrm>
            <a:off x="-360925" y="941525"/>
            <a:ext cx="4440649" cy="3820975"/>
          </a:xfrm>
          <a:prstGeom prst="rect">
            <a:avLst/>
          </a:prstGeom>
          <a:noFill/>
          <a:ln>
            <a:noFill/>
          </a:ln>
        </p:spPr>
      </p:pic>
      <p:sp>
        <p:nvSpPr>
          <p:cNvPr id="156" name="Google Shape;156;p25"/>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cxnSp>
        <p:nvCxnSpPr>
          <p:cNvPr id="157" name="Google Shape;157;p25"/>
          <p:cNvCxnSpPr/>
          <p:nvPr/>
        </p:nvCxnSpPr>
        <p:spPr>
          <a:xfrm>
            <a:off x="2449350" y="2784325"/>
            <a:ext cx="1544700" cy="0"/>
          </a:xfrm>
          <a:prstGeom prst="straightConnector1">
            <a:avLst/>
          </a:prstGeom>
          <a:noFill/>
          <a:ln cap="flat" cmpd="sng" w="38100">
            <a:solidFill>
              <a:schemeClr val="dk2"/>
            </a:solidFill>
            <a:prstDash val="solid"/>
            <a:round/>
            <a:headEnd len="med" w="med" type="none"/>
            <a:tailEnd len="med" w="med" type="triangle"/>
          </a:ln>
        </p:spPr>
      </p:cxnSp>
      <p:sp>
        <p:nvSpPr>
          <p:cNvPr id="158" name="Google Shape;158;p25"/>
          <p:cNvSpPr/>
          <p:nvPr/>
        </p:nvSpPr>
        <p:spPr>
          <a:xfrm>
            <a:off x="6691150" y="1073350"/>
            <a:ext cx="1242900" cy="8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25"/>
          <p:cNvPicPr preferRelativeResize="0"/>
          <p:nvPr/>
        </p:nvPicPr>
        <p:blipFill>
          <a:blip r:embed="rId4">
            <a:alphaModFix/>
          </a:blip>
          <a:stretch>
            <a:fillRect/>
          </a:stretch>
        </p:blipFill>
        <p:spPr>
          <a:xfrm>
            <a:off x="4079725" y="1017725"/>
            <a:ext cx="4993090" cy="3744775"/>
          </a:xfrm>
          <a:prstGeom prst="rect">
            <a:avLst/>
          </a:prstGeom>
          <a:noFill/>
          <a:ln>
            <a:noFill/>
          </a:ln>
        </p:spPr>
      </p:pic>
      <p:pic>
        <p:nvPicPr>
          <p:cNvPr id="160" name="Google Shape;160;p25"/>
          <p:cNvPicPr preferRelativeResize="0"/>
          <p:nvPr/>
        </p:nvPicPr>
        <p:blipFill>
          <a:blip r:embed="rId5">
            <a:alphaModFix/>
          </a:blip>
          <a:stretch>
            <a:fillRect/>
          </a:stretch>
        </p:blipFill>
        <p:spPr>
          <a:xfrm>
            <a:off x="4079725" y="1017719"/>
            <a:ext cx="4993101" cy="3744792"/>
          </a:xfrm>
          <a:prstGeom prst="rect">
            <a:avLst/>
          </a:prstGeom>
          <a:noFill/>
          <a:ln>
            <a:noFill/>
          </a:ln>
        </p:spPr>
      </p:pic>
      <p:pic>
        <p:nvPicPr>
          <p:cNvPr id="161" name="Google Shape;161;p25"/>
          <p:cNvPicPr preferRelativeResize="0"/>
          <p:nvPr/>
        </p:nvPicPr>
        <p:blipFill>
          <a:blip r:embed="rId6">
            <a:alphaModFix/>
          </a:blip>
          <a:stretch>
            <a:fillRect/>
          </a:stretch>
        </p:blipFill>
        <p:spPr>
          <a:xfrm>
            <a:off x="4079725" y="1017700"/>
            <a:ext cx="4993101" cy="3744826"/>
          </a:xfrm>
          <a:prstGeom prst="rect">
            <a:avLst/>
          </a:prstGeom>
          <a:noFill/>
          <a:ln>
            <a:noFill/>
          </a:ln>
        </p:spPr>
      </p:pic>
      <p:cxnSp>
        <p:nvCxnSpPr>
          <p:cNvPr id="162" name="Google Shape;162;p25"/>
          <p:cNvCxnSpPr/>
          <p:nvPr/>
        </p:nvCxnSpPr>
        <p:spPr>
          <a:xfrm>
            <a:off x="6695625" y="553150"/>
            <a:ext cx="0" cy="1089900"/>
          </a:xfrm>
          <a:prstGeom prst="straightConnector1">
            <a:avLst/>
          </a:prstGeom>
          <a:noFill/>
          <a:ln cap="flat" cmpd="sng" w="9525">
            <a:solidFill>
              <a:schemeClr val="dk1"/>
            </a:solidFill>
            <a:prstDash val="solid"/>
            <a:round/>
            <a:headEnd len="med" w="med" type="none"/>
            <a:tailEnd len="med" w="med" type="triangle"/>
          </a:ln>
        </p:spPr>
      </p:cxnSp>
      <p:sp>
        <p:nvSpPr>
          <p:cNvPr id="163" name="Google Shape;163;p25"/>
          <p:cNvSpPr txBox="1"/>
          <p:nvPr/>
        </p:nvSpPr>
        <p:spPr>
          <a:xfrm>
            <a:off x="7397400" y="4787025"/>
            <a:ext cx="1769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Based on</a:t>
            </a:r>
            <a:r>
              <a:rPr lang="en-GB"/>
              <a:t> F2B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169" name="Google Shape;169;p26"/>
          <p:cNvPicPr preferRelativeResize="0"/>
          <p:nvPr/>
        </p:nvPicPr>
        <p:blipFill rotWithShape="1">
          <a:blip r:embed="rId3">
            <a:alphaModFix/>
          </a:blip>
          <a:srcRect b="0" l="0" r="12838" t="0"/>
          <a:stretch/>
        </p:blipFill>
        <p:spPr>
          <a:xfrm>
            <a:off x="-360925" y="941525"/>
            <a:ext cx="4440649" cy="3820975"/>
          </a:xfrm>
          <a:prstGeom prst="rect">
            <a:avLst/>
          </a:prstGeom>
          <a:noFill/>
          <a:ln>
            <a:noFill/>
          </a:ln>
        </p:spPr>
      </p:pic>
      <p:sp>
        <p:nvSpPr>
          <p:cNvPr id="170" name="Google Shape;170;p26"/>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cxnSp>
        <p:nvCxnSpPr>
          <p:cNvPr id="171" name="Google Shape;171;p26"/>
          <p:cNvCxnSpPr/>
          <p:nvPr/>
        </p:nvCxnSpPr>
        <p:spPr>
          <a:xfrm>
            <a:off x="2449350" y="2784325"/>
            <a:ext cx="1544700" cy="0"/>
          </a:xfrm>
          <a:prstGeom prst="straightConnector1">
            <a:avLst/>
          </a:prstGeom>
          <a:noFill/>
          <a:ln cap="flat" cmpd="sng" w="38100">
            <a:solidFill>
              <a:schemeClr val="dk2"/>
            </a:solidFill>
            <a:prstDash val="solid"/>
            <a:round/>
            <a:headEnd len="med" w="med" type="none"/>
            <a:tailEnd len="med" w="med" type="triangle"/>
          </a:ln>
        </p:spPr>
      </p:cxnSp>
      <p:sp>
        <p:nvSpPr>
          <p:cNvPr id="172" name="Google Shape;172;p26"/>
          <p:cNvSpPr/>
          <p:nvPr/>
        </p:nvSpPr>
        <p:spPr>
          <a:xfrm>
            <a:off x="6691150" y="1073350"/>
            <a:ext cx="1242900" cy="8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6"/>
          <p:cNvPicPr preferRelativeResize="0"/>
          <p:nvPr/>
        </p:nvPicPr>
        <p:blipFill>
          <a:blip r:embed="rId4">
            <a:alphaModFix/>
          </a:blip>
          <a:stretch>
            <a:fillRect/>
          </a:stretch>
        </p:blipFill>
        <p:spPr>
          <a:xfrm>
            <a:off x="4079725" y="1017725"/>
            <a:ext cx="4993090" cy="3744775"/>
          </a:xfrm>
          <a:prstGeom prst="rect">
            <a:avLst/>
          </a:prstGeom>
          <a:noFill/>
          <a:ln>
            <a:noFill/>
          </a:ln>
        </p:spPr>
      </p:pic>
      <p:pic>
        <p:nvPicPr>
          <p:cNvPr id="174" name="Google Shape;174;p26"/>
          <p:cNvPicPr preferRelativeResize="0"/>
          <p:nvPr/>
        </p:nvPicPr>
        <p:blipFill>
          <a:blip r:embed="rId5">
            <a:alphaModFix/>
          </a:blip>
          <a:stretch>
            <a:fillRect/>
          </a:stretch>
        </p:blipFill>
        <p:spPr>
          <a:xfrm>
            <a:off x="4079725" y="1017719"/>
            <a:ext cx="4993101" cy="3744792"/>
          </a:xfrm>
          <a:prstGeom prst="rect">
            <a:avLst/>
          </a:prstGeom>
          <a:noFill/>
          <a:ln>
            <a:noFill/>
          </a:ln>
        </p:spPr>
      </p:pic>
      <p:cxnSp>
        <p:nvCxnSpPr>
          <p:cNvPr id="175" name="Google Shape;175;p26"/>
          <p:cNvCxnSpPr/>
          <p:nvPr/>
        </p:nvCxnSpPr>
        <p:spPr>
          <a:xfrm>
            <a:off x="5498500" y="635700"/>
            <a:ext cx="0" cy="1089900"/>
          </a:xfrm>
          <a:prstGeom prst="straightConnector1">
            <a:avLst/>
          </a:prstGeom>
          <a:noFill/>
          <a:ln cap="flat" cmpd="sng" w="9525">
            <a:solidFill>
              <a:schemeClr val="dk1"/>
            </a:solidFill>
            <a:prstDash val="solid"/>
            <a:round/>
            <a:headEnd len="med" w="med" type="none"/>
            <a:tailEnd len="med" w="med" type="triangle"/>
          </a:ln>
        </p:spPr>
      </p:cxnSp>
      <p:sp>
        <p:nvSpPr>
          <p:cNvPr id="176" name="Google Shape;176;p26"/>
          <p:cNvSpPr txBox="1"/>
          <p:nvPr/>
        </p:nvSpPr>
        <p:spPr>
          <a:xfrm>
            <a:off x="7397400" y="4787025"/>
            <a:ext cx="1769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Based on</a:t>
            </a:r>
            <a:r>
              <a:rPr lang="en-GB"/>
              <a:t> F2B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182" name="Google Shape;182;p27"/>
          <p:cNvPicPr preferRelativeResize="0"/>
          <p:nvPr/>
        </p:nvPicPr>
        <p:blipFill rotWithShape="1">
          <a:blip r:embed="rId3">
            <a:alphaModFix/>
          </a:blip>
          <a:srcRect b="0" l="0" r="12838" t="0"/>
          <a:stretch/>
        </p:blipFill>
        <p:spPr>
          <a:xfrm>
            <a:off x="-360925" y="941525"/>
            <a:ext cx="4440649" cy="3820975"/>
          </a:xfrm>
          <a:prstGeom prst="rect">
            <a:avLst/>
          </a:prstGeom>
          <a:noFill/>
          <a:ln>
            <a:noFill/>
          </a:ln>
        </p:spPr>
      </p:pic>
      <p:sp>
        <p:nvSpPr>
          <p:cNvPr id="183" name="Google Shape;183;p27"/>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cxnSp>
        <p:nvCxnSpPr>
          <p:cNvPr id="184" name="Google Shape;184;p27"/>
          <p:cNvCxnSpPr/>
          <p:nvPr/>
        </p:nvCxnSpPr>
        <p:spPr>
          <a:xfrm>
            <a:off x="2449350" y="2784325"/>
            <a:ext cx="1544700" cy="0"/>
          </a:xfrm>
          <a:prstGeom prst="straightConnector1">
            <a:avLst/>
          </a:prstGeom>
          <a:noFill/>
          <a:ln cap="flat" cmpd="sng" w="38100">
            <a:solidFill>
              <a:schemeClr val="dk2"/>
            </a:solidFill>
            <a:prstDash val="solid"/>
            <a:round/>
            <a:headEnd len="med" w="med" type="none"/>
            <a:tailEnd len="med" w="med" type="triangle"/>
          </a:ln>
        </p:spPr>
      </p:cxnSp>
      <p:sp>
        <p:nvSpPr>
          <p:cNvPr id="185" name="Google Shape;185;p27"/>
          <p:cNvSpPr/>
          <p:nvPr/>
        </p:nvSpPr>
        <p:spPr>
          <a:xfrm>
            <a:off x="6691150" y="1073350"/>
            <a:ext cx="1242900" cy="8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7"/>
          <p:cNvPicPr preferRelativeResize="0"/>
          <p:nvPr/>
        </p:nvPicPr>
        <p:blipFill>
          <a:blip r:embed="rId4">
            <a:alphaModFix/>
          </a:blip>
          <a:stretch>
            <a:fillRect/>
          </a:stretch>
        </p:blipFill>
        <p:spPr>
          <a:xfrm>
            <a:off x="4079725" y="1017725"/>
            <a:ext cx="4993090" cy="3744775"/>
          </a:xfrm>
          <a:prstGeom prst="rect">
            <a:avLst/>
          </a:prstGeom>
          <a:noFill/>
          <a:ln>
            <a:noFill/>
          </a:ln>
        </p:spPr>
      </p:pic>
      <p:pic>
        <p:nvPicPr>
          <p:cNvPr id="187" name="Google Shape;187;p27"/>
          <p:cNvPicPr preferRelativeResize="0"/>
          <p:nvPr/>
        </p:nvPicPr>
        <p:blipFill>
          <a:blip r:embed="rId5">
            <a:alphaModFix/>
          </a:blip>
          <a:stretch>
            <a:fillRect/>
          </a:stretch>
        </p:blipFill>
        <p:spPr>
          <a:xfrm>
            <a:off x="4079725" y="1017719"/>
            <a:ext cx="4993101" cy="3744792"/>
          </a:xfrm>
          <a:prstGeom prst="rect">
            <a:avLst/>
          </a:prstGeom>
          <a:noFill/>
          <a:ln>
            <a:noFill/>
          </a:ln>
        </p:spPr>
      </p:pic>
      <p:cxnSp>
        <p:nvCxnSpPr>
          <p:cNvPr id="188" name="Google Shape;188;p27"/>
          <p:cNvCxnSpPr/>
          <p:nvPr/>
        </p:nvCxnSpPr>
        <p:spPr>
          <a:xfrm>
            <a:off x="5498500" y="635700"/>
            <a:ext cx="0" cy="1089900"/>
          </a:xfrm>
          <a:prstGeom prst="straightConnector1">
            <a:avLst/>
          </a:prstGeom>
          <a:noFill/>
          <a:ln cap="flat" cmpd="sng" w="9525">
            <a:solidFill>
              <a:schemeClr val="dk1"/>
            </a:solidFill>
            <a:prstDash val="solid"/>
            <a:round/>
            <a:headEnd len="med" w="med" type="none"/>
            <a:tailEnd len="med" w="med" type="triangle"/>
          </a:ln>
        </p:spPr>
      </p:cxnSp>
      <p:sp>
        <p:nvSpPr>
          <p:cNvPr id="189" name="Google Shape;189;p27"/>
          <p:cNvSpPr txBox="1"/>
          <p:nvPr/>
        </p:nvSpPr>
        <p:spPr>
          <a:xfrm>
            <a:off x="7397400" y="4787025"/>
            <a:ext cx="1769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Based on</a:t>
            </a:r>
            <a:r>
              <a:rPr lang="en-GB"/>
              <a:t> F2B</a:t>
            </a:r>
            <a:endParaRPr/>
          </a:p>
        </p:txBody>
      </p:sp>
      <p:sp>
        <p:nvSpPr>
          <p:cNvPr id="190" name="Google Shape;190;p27"/>
          <p:cNvSpPr txBox="1"/>
          <p:nvPr/>
        </p:nvSpPr>
        <p:spPr>
          <a:xfrm>
            <a:off x="7034125" y="792575"/>
            <a:ext cx="9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 = 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196" name="Google Shape;196;p28"/>
          <p:cNvPicPr preferRelativeResize="0"/>
          <p:nvPr/>
        </p:nvPicPr>
        <p:blipFill rotWithShape="1">
          <a:blip r:embed="rId3">
            <a:alphaModFix/>
          </a:blip>
          <a:srcRect b="0" l="0" r="12838" t="0"/>
          <a:stretch/>
        </p:blipFill>
        <p:spPr>
          <a:xfrm>
            <a:off x="-360925" y="941525"/>
            <a:ext cx="4440649" cy="3820975"/>
          </a:xfrm>
          <a:prstGeom prst="rect">
            <a:avLst/>
          </a:prstGeom>
          <a:noFill/>
          <a:ln>
            <a:noFill/>
          </a:ln>
        </p:spPr>
      </p:pic>
      <p:sp>
        <p:nvSpPr>
          <p:cNvPr id="197" name="Google Shape;197;p28"/>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cxnSp>
        <p:nvCxnSpPr>
          <p:cNvPr id="198" name="Google Shape;198;p28"/>
          <p:cNvCxnSpPr/>
          <p:nvPr/>
        </p:nvCxnSpPr>
        <p:spPr>
          <a:xfrm>
            <a:off x="2449350" y="2784325"/>
            <a:ext cx="1544700" cy="0"/>
          </a:xfrm>
          <a:prstGeom prst="straightConnector1">
            <a:avLst/>
          </a:prstGeom>
          <a:noFill/>
          <a:ln cap="flat" cmpd="sng" w="38100">
            <a:solidFill>
              <a:schemeClr val="dk2"/>
            </a:solidFill>
            <a:prstDash val="solid"/>
            <a:round/>
            <a:headEnd len="med" w="med" type="none"/>
            <a:tailEnd len="med" w="med" type="triangle"/>
          </a:ln>
        </p:spPr>
      </p:cxnSp>
      <p:sp>
        <p:nvSpPr>
          <p:cNvPr id="199" name="Google Shape;199;p28"/>
          <p:cNvSpPr/>
          <p:nvPr/>
        </p:nvSpPr>
        <p:spPr>
          <a:xfrm>
            <a:off x="6691150" y="1073350"/>
            <a:ext cx="1242900" cy="89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28"/>
          <p:cNvPicPr preferRelativeResize="0"/>
          <p:nvPr/>
        </p:nvPicPr>
        <p:blipFill>
          <a:blip r:embed="rId4">
            <a:alphaModFix/>
          </a:blip>
          <a:stretch>
            <a:fillRect/>
          </a:stretch>
        </p:blipFill>
        <p:spPr>
          <a:xfrm>
            <a:off x="4079725" y="1017725"/>
            <a:ext cx="4993090" cy="3744775"/>
          </a:xfrm>
          <a:prstGeom prst="rect">
            <a:avLst/>
          </a:prstGeom>
          <a:noFill/>
          <a:ln>
            <a:noFill/>
          </a:ln>
        </p:spPr>
      </p:pic>
      <p:pic>
        <p:nvPicPr>
          <p:cNvPr id="201" name="Google Shape;201;p28"/>
          <p:cNvPicPr preferRelativeResize="0"/>
          <p:nvPr/>
        </p:nvPicPr>
        <p:blipFill>
          <a:blip r:embed="rId5">
            <a:alphaModFix/>
          </a:blip>
          <a:stretch>
            <a:fillRect/>
          </a:stretch>
        </p:blipFill>
        <p:spPr>
          <a:xfrm>
            <a:off x="4079750" y="1017725"/>
            <a:ext cx="4993076" cy="3744775"/>
          </a:xfrm>
          <a:prstGeom prst="rect">
            <a:avLst/>
          </a:prstGeom>
          <a:noFill/>
          <a:ln>
            <a:noFill/>
          </a:ln>
        </p:spPr>
      </p:pic>
      <p:sp>
        <p:nvSpPr>
          <p:cNvPr id="202" name="Google Shape;202;p28"/>
          <p:cNvSpPr txBox="1"/>
          <p:nvPr/>
        </p:nvSpPr>
        <p:spPr>
          <a:xfrm>
            <a:off x="7397400" y="4787025"/>
            <a:ext cx="1769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Based on</a:t>
            </a:r>
            <a:r>
              <a:rPr lang="en-GB"/>
              <a:t> F2B</a:t>
            </a:r>
            <a:endParaRPr/>
          </a:p>
        </p:txBody>
      </p:sp>
      <p:sp>
        <p:nvSpPr>
          <p:cNvPr id="203" name="Google Shape;203;p28"/>
          <p:cNvSpPr txBox="1"/>
          <p:nvPr/>
        </p:nvSpPr>
        <p:spPr>
          <a:xfrm>
            <a:off x="7034125" y="792575"/>
            <a:ext cx="9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 = 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209" name="Google Shape;209;p29"/>
          <p:cNvPicPr preferRelativeResize="0"/>
          <p:nvPr/>
        </p:nvPicPr>
        <p:blipFill rotWithShape="1">
          <a:blip r:embed="rId3">
            <a:alphaModFix/>
          </a:blip>
          <a:srcRect b="0" l="0" r="0" t="0"/>
          <a:stretch/>
        </p:blipFill>
        <p:spPr>
          <a:xfrm>
            <a:off x="4375450" y="983300"/>
            <a:ext cx="4983223" cy="3737425"/>
          </a:xfrm>
          <a:prstGeom prst="rect">
            <a:avLst/>
          </a:prstGeom>
          <a:noFill/>
          <a:ln>
            <a:noFill/>
          </a:ln>
        </p:spPr>
      </p:pic>
      <p:pic>
        <p:nvPicPr>
          <p:cNvPr id="210" name="Google Shape;210;p29"/>
          <p:cNvPicPr preferRelativeResize="0"/>
          <p:nvPr/>
        </p:nvPicPr>
        <p:blipFill rotWithShape="1">
          <a:blip r:embed="rId4">
            <a:alphaModFix/>
          </a:blip>
          <a:srcRect b="0" l="0" r="12838" t="0"/>
          <a:stretch/>
        </p:blipFill>
        <p:spPr>
          <a:xfrm>
            <a:off x="-360925" y="941525"/>
            <a:ext cx="4440649" cy="3820975"/>
          </a:xfrm>
          <a:prstGeom prst="rect">
            <a:avLst/>
          </a:prstGeom>
          <a:noFill/>
          <a:ln>
            <a:noFill/>
          </a:ln>
        </p:spPr>
      </p:pic>
      <p:sp>
        <p:nvSpPr>
          <p:cNvPr id="211" name="Google Shape;211;p29"/>
          <p:cNvSpPr txBox="1"/>
          <p:nvPr/>
        </p:nvSpPr>
        <p:spPr>
          <a:xfrm>
            <a:off x="6280800" y="4743300"/>
            <a:ext cx="286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 Based on</a:t>
            </a:r>
            <a:r>
              <a:rPr lang="en-GB"/>
              <a:t> F1B</a:t>
            </a:r>
            <a:endParaRPr/>
          </a:p>
        </p:txBody>
      </p:sp>
      <p:sp>
        <p:nvSpPr>
          <p:cNvPr id="212" name="Google Shape;212;p29"/>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cxnSp>
        <p:nvCxnSpPr>
          <p:cNvPr id="213" name="Google Shape;213;p29"/>
          <p:cNvCxnSpPr/>
          <p:nvPr/>
        </p:nvCxnSpPr>
        <p:spPr>
          <a:xfrm>
            <a:off x="2449350" y="2784325"/>
            <a:ext cx="1544700" cy="0"/>
          </a:xfrm>
          <a:prstGeom prst="straightConnector1">
            <a:avLst/>
          </a:prstGeom>
          <a:noFill/>
          <a:ln cap="flat" cmpd="sng" w="38100">
            <a:solidFill>
              <a:schemeClr val="dk2"/>
            </a:solidFill>
            <a:prstDash val="solid"/>
            <a:round/>
            <a:headEnd len="med" w="med" type="none"/>
            <a:tailEnd len="med" w="med" type="triangle"/>
          </a:ln>
        </p:spPr>
      </p:cxnSp>
      <p:sp>
        <p:nvSpPr>
          <p:cNvPr id="214" name="Google Shape;214;p29"/>
          <p:cNvSpPr txBox="1"/>
          <p:nvPr/>
        </p:nvSpPr>
        <p:spPr>
          <a:xfrm>
            <a:off x="7463450" y="1436550"/>
            <a:ext cx="9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 = 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0"/>
          <p:cNvPicPr preferRelativeResize="0"/>
          <p:nvPr/>
        </p:nvPicPr>
        <p:blipFill rotWithShape="1">
          <a:blip r:embed="rId3">
            <a:alphaModFix/>
          </a:blip>
          <a:srcRect b="0" l="0" r="0" t="0"/>
          <a:stretch/>
        </p:blipFill>
        <p:spPr>
          <a:xfrm>
            <a:off x="4375450" y="983301"/>
            <a:ext cx="4983223" cy="3737412"/>
          </a:xfrm>
          <a:prstGeom prst="rect">
            <a:avLst/>
          </a:prstGeom>
          <a:noFill/>
          <a:ln>
            <a:noFill/>
          </a:ln>
        </p:spPr>
      </p:pic>
      <p:sp>
        <p:nvSpPr>
          <p:cNvPr id="220" name="Google Shape;22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TCC model</a:t>
            </a:r>
            <a:endParaRPr/>
          </a:p>
          <a:p>
            <a:pPr indent="0" lvl="0" marL="0" rtl="0" algn="l">
              <a:spcBef>
                <a:spcPts val="0"/>
              </a:spcBef>
              <a:spcAft>
                <a:spcPts val="0"/>
              </a:spcAft>
              <a:buNone/>
            </a:pPr>
            <a:r>
              <a:t/>
            </a:r>
            <a:endParaRPr/>
          </a:p>
        </p:txBody>
      </p:sp>
      <p:pic>
        <p:nvPicPr>
          <p:cNvPr id="221" name="Google Shape;221;p30"/>
          <p:cNvPicPr preferRelativeResize="0"/>
          <p:nvPr/>
        </p:nvPicPr>
        <p:blipFill rotWithShape="1">
          <a:blip r:embed="rId4">
            <a:alphaModFix/>
          </a:blip>
          <a:srcRect b="0" l="0" r="12838" t="0"/>
          <a:stretch/>
        </p:blipFill>
        <p:spPr>
          <a:xfrm>
            <a:off x="-360925" y="941525"/>
            <a:ext cx="4440649" cy="3820975"/>
          </a:xfrm>
          <a:prstGeom prst="rect">
            <a:avLst/>
          </a:prstGeom>
          <a:noFill/>
          <a:ln>
            <a:noFill/>
          </a:ln>
        </p:spPr>
      </p:pic>
      <p:sp>
        <p:nvSpPr>
          <p:cNvPr id="222" name="Google Shape;222;p30"/>
          <p:cNvSpPr txBox="1"/>
          <p:nvPr/>
        </p:nvSpPr>
        <p:spPr>
          <a:xfrm>
            <a:off x="6280800" y="4743300"/>
            <a:ext cx="286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 Based on</a:t>
            </a:r>
            <a:r>
              <a:rPr lang="en-GB"/>
              <a:t> F1B</a:t>
            </a:r>
            <a:endParaRPr/>
          </a:p>
        </p:txBody>
      </p:sp>
      <p:sp>
        <p:nvSpPr>
          <p:cNvPr id="223" name="Google Shape;223;p30"/>
          <p:cNvSpPr txBox="1"/>
          <p:nvPr/>
        </p:nvSpPr>
        <p:spPr>
          <a:xfrm>
            <a:off x="0" y="4743300"/>
            <a:ext cx="286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 Based on</a:t>
            </a:r>
            <a:r>
              <a:rPr lang="en-GB"/>
              <a:t> F1F</a:t>
            </a:r>
            <a:endParaRPr/>
          </a:p>
        </p:txBody>
      </p:sp>
      <p:cxnSp>
        <p:nvCxnSpPr>
          <p:cNvPr id="224" name="Google Shape;224;p30"/>
          <p:cNvCxnSpPr/>
          <p:nvPr/>
        </p:nvCxnSpPr>
        <p:spPr>
          <a:xfrm>
            <a:off x="2449350" y="2784325"/>
            <a:ext cx="1544700" cy="0"/>
          </a:xfrm>
          <a:prstGeom prst="straightConnector1">
            <a:avLst/>
          </a:prstGeom>
          <a:noFill/>
          <a:ln cap="flat" cmpd="sng" w="38100">
            <a:solidFill>
              <a:schemeClr val="dk2"/>
            </a:solidFill>
            <a:prstDash val="solid"/>
            <a:round/>
            <a:headEnd len="med" w="med" type="none"/>
            <a:tailEnd len="med" w="med" type="triangle"/>
          </a:ln>
        </p:spPr>
      </p:cxnSp>
      <p:sp>
        <p:nvSpPr>
          <p:cNvPr id="225" name="Google Shape;225;p30"/>
          <p:cNvSpPr txBox="1"/>
          <p:nvPr/>
        </p:nvSpPr>
        <p:spPr>
          <a:xfrm>
            <a:off x="7463450" y="1436550"/>
            <a:ext cx="9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 = 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1"/>
          <p:cNvPicPr preferRelativeResize="0"/>
          <p:nvPr/>
        </p:nvPicPr>
        <p:blipFill rotWithShape="1">
          <a:blip r:embed="rId3">
            <a:alphaModFix/>
          </a:blip>
          <a:srcRect b="13913" l="28943" r="31036" t="20054"/>
          <a:stretch/>
        </p:blipFill>
        <p:spPr>
          <a:xfrm>
            <a:off x="1800888" y="0"/>
            <a:ext cx="5542214" cy="5143500"/>
          </a:xfrm>
          <a:prstGeom prst="rect">
            <a:avLst/>
          </a:prstGeom>
          <a:noFill/>
          <a:ln>
            <a:noFill/>
          </a:ln>
        </p:spPr>
      </p:pic>
      <p:sp>
        <p:nvSpPr>
          <p:cNvPr id="231" name="Google Shape;231;p31"/>
          <p:cNvSpPr/>
          <p:nvPr/>
        </p:nvSpPr>
        <p:spPr>
          <a:xfrm>
            <a:off x="1783300" y="1642950"/>
            <a:ext cx="5994000" cy="350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txBox="1"/>
          <p:nvPr/>
        </p:nvSpPr>
        <p:spPr>
          <a:xfrm>
            <a:off x="6280800" y="4743300"/>
            <a:ext cx="286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 </a:t>
            </a:r>
            <a:r>
              <a:rPr lang="en-GB"/>
              <a:t>F3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60" name="Shape 60"/>
        <p:cNvGrpSpPr/>
        <p:nvPr/>
      </p:nvGrpSpPr>
      <p:grpSpPr>
        <a:xfrm>
          <a:off x="0" y="0"/>
          <a:ext cx="0" cy="0"/>
          <a:chOff x="0" y="0"/>
          <a:chExt cx="0" cy="0"/>
        </a:xfrm>
      </p:grpSpPr>
      <p:sp>
        <p:nvSpPr>
          <p:cNvPr id="61" name="Google Shape;61;p14"/>
          <p:cNvSpPr/>
          <p:nvPr/>
        </p:nvSpPr>
        <p:spPr>
          <a:xfrm>
            <a:off x="4225050" y="2224800"/>
            <a:ext cx="693900" cy="693900"/>
          </a:xfrm>
          <a:prstGeom prst="ellipse">
            <a:avLst/>
          </a:prstGeom>
          <a:solidFill>
            <a:srgbClr val="E0B2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nvSpPr>
        <p:spPr>
          <a:xfrm rot="-2380950">
            <a:off x="-320576" y="497529"/>
            <a:ext cx="2288997" cy="507911"/>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t>Cue</a:t>
            </a:r>
            <a:endParaRPr b="1"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2"/>
          <p:cNvPicPr preferRelativeResize="0"/>
          <p:nvPr/>
        </p:nvPicPr>
        <p:blipFill rotWithShape="1">
          <a:blip r:embed="rId3">
            <a:alphaModFix/>
          </a:blip>
          <a:srcRect b="13913" l="28943" r="31036" t="20054"/>
          <a:stretch/>
        </p:blipFill>
        <p:spPr>
          <a:xfrm>
            <a:off x="1800888" y="0"/>
            <a:ext cx="5542214" cy="5143500"/>
          </a:xfrm>
          <a:prstGeom prst="rect">
            <a:avLst/>
          </a:prstGeom>
          <a:noFill/>
          <a:ln>
            <a:noFill/>
          </a:ln>
        </p:spPr>
      </p:pic>
      <p:sp>
        <p:nvSpPr>
          <p:cNvPr id="238" name="Google Shape;238;p32"/>
          <p:cNvSpPr/>
          <p:nvPr/>
        </p:nvSpPr>
        <p:spPr>
          <a:xfrm>
            <a:off x="1783300" y="2947400"/>
            <a:ext cx="5994000" cy="219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2"/>
          <p:cNvSpPr txBox="1"/>
          <p:nvPr/>
        </p:nvSpPr>
        <p:spPr>
          <a:xfrm>
            <a:off x="6280800" y="4743300"/>
            <a:ext cx="286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 </a:t>
            </a:r>
            <a:r>
              <a:rPr lang="en-GB"/>
              <a:t>F3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3"/>
          <p:cNvPicPr preferRelativeResize="0"/>
          <p:nvPr/>
        </p:nvPicPr>
        <p:blipFill rotWithShape="1">
          <a:blip r:embed="rId3">
            <a:alphaModFix/>
          </a:blip>
          <a:srcRect b="13913" l="28943" r="31036" t="20054"/>
          <a:stretch/>
        </p:blipFill>
        <p:spPr>
          <a:xfrm>
            <a:off x="1800888" y="0"/>
            <a:ext cx="5542214" cy="5143500"/>
          </a:xfrm>
          <a:prstGeom prst="rect">
            <a:avLst/>
          </a:prstGeom>
          <a:noFill/>
          <a:ln>
            <a:noFill/>
          </a:ln>
        </p:spPr>
      </p:pic>
      <p:sp>
        <p:nvSpPr>
          <p:cNvPr id="245" name="Google Shape;245;p33"/>
          <p:cNvSpPr txBox="1"/>
          <p:nvPr/>
        </p:nvSpPr>
        <p:spPr>
          <a:xfrm>
            <a:off x="6280800" y="4743300"/>
            <a:ext cx="286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 </a:t>
            </a:r>
            <a:r>
              <a:rPr lang="en-GB"/>
              <a:t>F3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Predicting performance across the space </a:t>
            </a:r>
            <a:r>
              <a:rPr b="1" lang="en-GB"/>
              <a:t>just from d’</a:t>
            </a:r>
            <a:endParaRPr b="1"/>
          </a:p>
        </p:txBody>
      </p:sp>
      <p:pic>
        <p:nvPicPr>
          <p:cNvPr id="251" name="Google Shape;251;p34"/>
          <p:cNvPicPr preferRelativeResize="0"/>
          <p:nvPr/>
        </p:nvPicPr>
        <p:blipFill rotWithShape="1">
          <a:blip r:embed="rId3">
            <a:alphaModFix/>
          </a:blip>
          <a:srcRect b="17289" l="23346" r="55991" t="45979"/>
          <a:stretch/>
        </p:blipFill>
        <p:spPr>
          <a:xfrm>
            <a:off x="4202300" y="1230150"/>
            <a:ext cx="3634901" cy="3634899"/>
          </a:xfrm>
          <a:prstGeom prst="rect">
            <a:avLst/>
          </a:prstGeom>
          <a:noFill/>
          <a:ln>
            <a:noFill/>
          </a:ln>
        </p:spPr>
      </p:pic>
      <p:pic>
        <p:nvPicPr>
          <p:cNvPr id="252" name="Google Shape;252;p34"/>
          <p:cNvPicPr preferRelativeResize="0"/>
          <p:nvPr/>
        </p:nvPicPr>
        <p:blipFill rotWithShape="1">
          <a:blip r:embed="rId3">
            <a:alphaModFix/>
          </a:blip>
          <a:srcRect b="69475" l="25954" r="65305" t="25554"/>
          <a:stretch/>
        </p:blipFill>
        <p:spPr>
          <a:xfrm>
            <a:off x="1197120" y="2435550"/>
            <a:ext cx="2039251" cy="652226"/>
          </a:xfrm>
          <a:prstGeom prst="rect">
            <a:avLst/>
          </a:prstGeom>
          <a:noFill/>
          <a:ln>
            <a:noFill/>
          </a:ln>
        </p:spPr>
      </p:pic>
      <p:sp>
        <p:nvSpPr>
          <p:cNvPr id="253" name="Google Shape;253;p34"/>
          <p:cNvSpPr/>
          <p:nvPr/>
        </p:nvSpPr>
        <p:spPr>
          <a:xfrm>
            <a:off x="5217800" y="1651200"/>
            <a:ext cx="2039400" cy="210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4"/>
          <p:cNvSpPr txBox="1"/>
          <p:nvPr/>
        </p:nvSpPr>
        <p:spPr>
          <a:xfrm>
            <a:off x="6280800" y="4743300"/>
            <a:ext cx="286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 </a:t>
            </a:r>
            <a:r>
              <a:rPr lang="en-GB"/>
              <a:t>F4C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Predicting performance </a:t>
            </a:r>
            <a:r>
              <a:rPr b="1" lang="en-GB"/>
              <a:t>just from d’</a:t>
            </a:r>
            <a:endParaRPr b="1"/>
          </a:p>
        </p:txBody>
      </p:sp>
      <p:pic>
        <p:nvPicPr>
          <p:cNvPr id="260" name="Google Shape;260;p35"/>
          <p:cNvPicPr preferRelativeResize="0"/>
          <p:nvPr/>
        </p:nvPicPr>
        <p:blipFill rotWithShape="1">
          <a:blip r:embed="rId3">
            <a:alphaModFix/>
          </a:blip>
          <a:srcRect b="17289" l="23346" r="55991" t="45979"/>
          <a:stretch/>
        </p:blipFill>
        <p:spPr>
          <a:xfrm>
            <a:off x="4202300" y="1230150"/>
            <a:ext cx="3634901" cy="3634899"/>
          </a:xfrm>
          <a:prstGeom prst="rect">
            <a:avLst/>
          </a:prstGeom>
          <a:noFill/>
          <a:ln>
            <a:noFill/>
          </a:ln>
        </p:spPr>
      </p:pic>
      <p:pic>
        <p:nvPicPr>
          <p:cNvPr id="261" name="Google Shape;261;p35"/>
          <p:cNvPicPr preferRelativeResize="0"/>
          <p:nvPr/>
        </p:nvPicPr>
        <p:blipFill rotWithShape="1">
          <a:blip r:embed="rId3">
            <a:alphaModFix/>
          </a:blip>
          <a:srcRect b="69475" l="25954" r="65305" t="25554"/>
          <a:stretch/>
        </p:blipFill>
        <p:spPr>
          <a:xfrm>
            <a:off x="1197120" y="2435550"/>
            <a:ext cx="2039251" cy="652226"/>
          </a:xfrm>
          <a:prstGeom prst="rect">
            <a:avLst/>
          </a:prstGeom>
          <a:noFill/>
          <a:ln>
            <a:noFill/>
          </a:ln>
        </p:spPr>
      </p:pic>
      <p:sp>
        <p:nvSpPr>
          <p:cNvPr id="262" name="Google Shape;262;p35"/>
          <p:cNvSpPr txBox="1"/>
          <p:nvPr/>
        </p:nvSpPr>
        <p:spPr>
          <a:xfrm>
            <a:off x="6208525" y="1155850"/>
            <a:ext cx="1841100" cy="400200"/>
          </a:xfrm>
          <a:prstGeom prst="rect">
            <a:avLst/>
          </a:prstGeom>
          <a:solidFill>
            <a:srgbClr val="CFE2F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Prediction</a:t>
            </a:r>
            <a:endParaRPr/>
          </a:p>
        </p:txBody>
      </p:sp>
      <p:cxnSp>
        <p:nvCxnSpPr>
          <p:cNvPr id="263" name="Google Shape;263;p35"/>
          <p:cNvCxnSpPr/>
          <p:nvPr/>
        </p:nvCxnSpPr>
        <p:spPr>
          <a:xfrm>
            <a:off x="6629575" y="1568650"/>
            <a:ext cx="0" cy="668700"/>
          </a:xfrm>
          <a:prstGeom prst="straightConnector1">
            <a:avLst/>
          </a:prstGeom>
          <a:noFill/>
          <a:ln cap="flat" cmpd="sng" w="9525">
            <a:solidFill>
              <a:schemeClr val="dk1"/>
            </a:solidFill>
            <a:prstDash val="solid"/>
            <a:round/>
            <a:headEnd len="med" w="med" type="none"/>
            <a:tailEnd len="med" w="med" type="triangle"/>
          </a:ln>
        </p:spPr>
      </p:cxnSp>
      <p:sp>
        <p:nvSpPr>
          <p:cNvPr id="264" name="Google Shape;264;p35"/>
          <p:cNvSpPr txBox="1"/>
          <p:nvPr/>
        </p:nvSpPr>
        <p:spPr>
          <a:xfrm>
            <a:off x="6344400" y="3028000"/>
            <a:ext cx="1841100" cy="400200"/>
          </a:xfrm>
          <a:prstGeom prst="rect">
            <a:avLst/>
          </a:prstGeom>
          <a:solidFill>
            <a:srgbClr val="999999"/>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New Data</a:t>
            </a:r>
            <a:endParaRPr/>
          </a:p>
        </p:txBody>
      </p:sp>
      <p:cxnSp>
        <p:nvCxnSpPr>
          <p:cNvPr id="265" name="Google Shape;265;p35"/>
          <p:cNvCxnSpPr>
            <a:stCxn id="264" idx="1"/>
          </p:cNvCxnSpPr>
          <p:nvPr/>
        </p:nvCxnSpPr>
        <p:spPr>
          <a:xfrm rot="10800000">
            <a:off x="5506800" y="3228100"/>
            <a:ext cx="837600" cy="0"/>
          </a:xfrm>
          <a:prstGeom prst="straightConnector1">
            <a:avLst/>
          </a:prstGeom>
          <a:noFill/>
          <a:ln cap="flat" cmpd="sng" w="9525">
            <a:solidFill>
              <a:schemeClr val="dk1"/>
            </a:solidFill>
            <a:prstDash val="solid"/>
            <a:round/>
            <a:headEnd len="med" w="med" type="none"/>
            <a:tailEnd len="med" w="med" type="triangle"/>
          </a:ln>
        </p:spPr>
      </p:cxnSp>
      <p:cxnSp>
        <p:nvCxnSpPr>
          <p:cNvPr id="266" name="Google Shape;266;p35"/>
          <p:cNvCxnSpPr>
            <a:stCxn id="264" idx="1"/>
          </p:cNvCxnSpPr>
          <p:nvPr/>
        </p:nvCxnSpPr>
        <p:spPr>
          <a:xfrm flipH="1">
            <a:off x="5366400" y="3228100"/>
            <a:ext cx="978000" cy="363300"/>
          </a:xfrm>
          <a:prstGeom prst="straightConnector1">
            <a:avLst/>
          </a:prstGeom>
          <a:noFill/>
          <a:ln cap="flat" cmpd="sng" w="9525">
            <a:solidFill>
              <a:schemeClr val="dk1"/>
            </a:solidFill>
            <a:prstDash val="solid"/>
            <a:round/>
            <a:headEnd len="med" w="med" type="none"/>
            <a:tailEnd len="med" w="med" type="triangle"/>
          </a:ln>
        </p:spPr>
      </p:cxnSp>
      <p:cxnSp>
        <p:nvCxnSpPr>
          <p:cNvPr id="267" name="Google Shape;267;p35"/>
          <p:cNvCxnSpPr>
            <a:stCxn id="264" idx="1"/>
          </p:cNvCxnSpPr>
          <p:nvPr/>
        </p:nvCxnSpPr>
        <p:spPr>
          <a:xfrm rot="10800000">
            <a:off x="6043500" y="2534500"/>
            <a:ext cx="300900" cy="693600"/>
          </a:xfrm>
          <a:prstGeom prst="straightConnector1">
            <a:avLst/>
          </a:prstGeom>
          <a:noFill/>
          <a:ln cap="flat" cmpd="sng" w="9525">
            <a:solidFill>
              <a:schemeClr val="dk1"/>
            </a:solidFill>
            <a:prstDash val="solid"/>
            <a:round/>
            <a:headEnd len="med" w="med" type="none"/>
            <a:tailEnd len="med" w="med" type="triangle"/>
          </a:ln>
        </p:spPr>
      </p:cxnSp>
      <p:sp>
        <p:nvSpPr>
          <p:cNvPr id="268" name="Google Shape;268;p35"/>
          <p:cNvSpPr txBox="1"/>
          <p:nvPr/>
        </p:nvSpPr>
        <p:spPr>
          <a:xfrm>
            <a:off x="6280800" y="4743300"/>
            <a:ext cx="2863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t> </a:t>
            </a:r>
            <a:r>
              <a:rPr lang="en-GB"/>
              <a:t>F4C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Biases in working memory responses</a:t>
            </a:r>
            <a:endParaRPr/>
          </a:p>
        </p:txBody>
      </p:sp>
      <p:sp>
        <p:nvSpPr>
          <p:cNvPr id="274" name="Google Shape;274;p36"/>
          <p:cNvSpPr txBox="1"/>
          <p:nvPr/>
        </p:nvSpPr>
        <p:spPr>
          <a:xfrm>
            <a:off x="0" y="1639900"/>
            <a:ext cx="3000000" cy="2247300"/>
          </a:xfrm>
          <a:prstGeom prst="rect">
            <a:avLst/>
          </a:prstGeom>
          <a:solidFill>
            <a:srgbClr val="D9EAD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GB"/>
              <a:t>Why some colors appear </a:t>
            </a:r>
            <a:endParaRPr b="1" i="1"/>
          </a:p>
          <a:p>
            <a:pPr indent="0" lvl="0" marL="0" rtl="0" algn="ctr">
              <a:spcBef>
                <a:spcPts val="0"/>
              </a:spcBef>
              <a:spcAft>
                <a:spcPts val="0"/>
              </a:spcAft>
              <a:buNone/>
            </a:pPr>
            <a:r>
              <a:rPr b="1" i="1" lang="en-GB"/>
              <a:t>more memorable than others: </a:t>
            </a:r>
            <a:endParaRPr b="1" i="1"/>
          </a:p>
          <a:p>
            <a:pPr indent="0" lvl="0" marL="0" rtl="0" algn="ctr">
              <a:spcBef>
                <a:spcPts val="0"/>
              </a:spcBef>
              <a:spcAft>
                <a:spcPts val="0"/>
              </a:spcAft>
              <a:buNone/>
            </a:pPr>
            <a:r>
              <a:rPr b="1" i="1" lang="en-GB"/>
              <a:t>A model combining </a:t>
            </a:r>
            <a:endParaRPr b="1" i="1"/>
          </a:p>
          <a:p>
            <a:pPr indent="0" lvl="0" marL="0" rtl="0" algn="ctr">
              <a:spcBef>
                <a:spcPts val="0"/>
              </a:spcBef>
              <a:spcAft>
                <a:spcPts val="0"/>
              </a:spcAft>
              <a:buNone/>
            </a:pPr>
            <a:r>
              <a:rPr b="1" i="1" lang="en-GB"/>
              <a:t>categories and particulars </a:t>
            </a:r>
            <a:endParaRPr b="1" i="1"/>
          </a:p>
          <a:p>
            <a:pPr indent="0" lvl="0" marL="0" rtl="0" algn="ctr">
              <a:spcBef>
                <a:spcPts val="0"/>
              </a:spcBef>
              <a:spcAft>
                <a:spcPts val="0"/>
              </a:spcAft>
              <a:buNone/>
            </a:pPr>
            <a:r>
              <a:rPr b="1" i="1" lang="en-GB"/>
              <a:t>in color working memory.</a:t>
            </a:r>
            <a:endParaRPr b="1" i="1"/>
          </a:p>
          <a:p>
            <a:pPr indent="0" lvl="0" marL="0" rtl="0" algn="ctr">
              <a:spcBef>
                <a:spcPts val="0"/>
              </a:spcBef>
              <a:spcAft>
                <a:spcPts val="0"/>
              </a:spcAft>
              <a:buNone/>
            </a:pPr>
            <a:r>
              <a:t/>
            </a:r>
            <a:endParaRPr/>
          </a:p>
          <a:p>
            <a:pPr indent="0" lvl="0" marL="0" rtl="0" algn="ctr">
              <a:spcBef>
                <a:spcPts val="0"/>
              </a:spcBef>
              <a:spcAft>
                <a:spcPts val="0"/>
              </a:spcAft>
              <a:buNone/>
            </a:pPr>
            <a:r>
              <a:rPr lang="en-GB"/>
              <a:t>Bae, Olkkonen, Allred, Flombaum (2015)</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800" u="sng">
                <a:solidFill>
                  <a:schemeClr val="hlink"/>
                </a:solidFill>
                <a:hlinkClick r:id="rId3"/>
              </a:rPr>
              <a:t>https://doi.org/10.1037/xge0000076</a:t>
            </a:r>
            <a:endParaRPr sz="800"/>
          </a:p>
        </p:txBody>
      </p:sp>
      <p:sp>
        <p:nvSpPr>
          <p:cNvPr id="275" name="Google Shape;275;p36"/>
          <p:cNvSpPr txBox="1"/>
          <p:nvPr/>
        </p:nvSpPr>
        <p:spPr>
          <a:xfrm>
            <a:off x="5281800" y="1268325"/>
            <a:ext cx="3862200" cy="2247300"/>
          </a:xfrm>
          <a:prstGeom prst="rect">
            <a:avLst/>
          </a:prstGeom>
          <a:solidFill>
            <a:srgbClr val="C9DAF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i="1"/>
          </a:p>
          <a:p>
            <a:pPr indent="0" lvl="0" marL="0" rtl="0" algn="ctr">
              <a:spcBef>
                <a:spcPts val="0"/>
              </a:spcBef>
              <a:spcAft>
                <a:spcPts val="0"/>
              </a:spcAft>
              <a:buNone/>
            </a:pPr>
            <a:r>
              <a:rPr b="1" i="1" lang="en-GB"/>
              <a:t>Error-correcting dynamics </a:t>
            </a:r>
            <a:endParaRPr b="1" i="1"/>
          </a:p>
          <a:p>
            <a:pPr indent="0" lvl="0" marL="0" rtl="0" algn="ctr">
              <a:spcBef>
                <a:spcPts val="0"/>
              </a:spcBef>
              <a:spcAft>
                <a:spcPts val="0"/>
              </a:spcAft>
              <a:buNone/>
            </a:pPr>
            <a:r>
              <a:rPr b="1" i="1" lang="en-GB"/>
              <a:t>in visual working memory</a:t>
            </a:r>
            <a:endParaRPr b="1" i="1"/>
          </a:p>
          <a:p>
            <a:pPr indent="0" lvl="0" marL="0" rtl="0" algn="ctr">
              <a:spcBef>
                <a:spcPts val="0"/>
              </a:spcBef>
              <a:spcAft>
                <a:spcPts val="0"/>
              </a:spcAft>
              <a:buNone/>
            </a:pPr>
            <a:r>
              <a:t/>
            </a:r>
            <a:endParaRPr b="1"/>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Panichello, DePasquale, Pillow, Buschman</a:t>
            </a:r>
            <a:endParaRPr/>
          </a:p>
          <a:p>
            <a:pPr indent="0" lvl="0" marL="0" rtl="0" algn="ctr">
              <a:spcBef>
                <a:spcPts val="0"/>
              </a:spcBef>
              <a:spcAft>
                <a:spcPts val="0"/>
              </a:spcAft>
              <a:buNone/>
            </a:pPr>
            <a:r>
              <a:rPr lang="en-GB"/>
              <a:t>(2019)</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800" u="sng">
                <a:solidFill>
                  <a:schemeClr val="accent5"/>
                </a:solidFill>
                <a:hlinkClick r:id="rId4">
                  <a:extLst>
                    <a:ext uri="{A12FA001-AC4F-418D-AE19-62706E023703}">
                      <ahyp:hlinkClr val="tx"/>
                    </a:ext>
                  </a:extLst>
                </a:hlinkClick>
              </a:rPr>
              <a:t>https://doi.org/10.1038/s41467-019-11298-3</a:t>
            </a:r>
            <a:endParaRPr sz="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Biases in working memory responses</a:t>
            </a:r>
            <a:endParaRPr/>
          </a:p>
        </p:txBody>
      </p:sp>
      <p:pic>
        <p:nvPicPr>
          <p:cNvPr id="281" name="Google Shape;281;p37"/>
          <p:cNvPicPr preferRelativeResize="0"/>
          <p:nvPr/>
        </p:nvPicPr>
        <p:blipFill rotWithShape="1">
          <a:blip r:embed="rId3">
            <a:alphaModFix/>
          </a:blip>
          <a:srcRect b="16693" l="20852" r="20007" t="25200"/>
          <a:stretch/>
        </p:blipFill>
        <p:spPr>
          <a:xfrm>
            <a:off x="3000000" y="1748725"/>
            <a:ext cx="6142474" cy="3394775"/>
          </a:xfrm>
          <a:prstGeom prst="rect">
            <a:avLst/>
          </a:prstGeom>
          <a:noFill/>
          <a:ln>
            <a:noFill/>
          </a:ln>
        </p:spPr>
      </p:pic>
      <p:sp>
        <p:nvSpPr>
          <p:cNvPr id="282" name="Google Shape;282;p37"/>
          <p:cNvSpPr/>
          <p:nvPr/>
        </p:nvSpPr>
        <p:spPr>
          <a:xfrm>
            <a:off x="5473750" y="1824575"/>
            <a:ext cx="3285900" cy="319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7"/>
          <p:cNvSpPr txBox="1"/>
          <p:nvPr/>
        </p:nvSpPr>
        <p:spPr>
          <a:xfrm>
            <a:off x="0" y="1639900"/>
            <a:ext cx="3000000" cy="2247300"/>
          </a:xfrm>
          <a:prstGeom prst="rect">
            <a:avLst/>
          </a:prstGeom>
          <a:solidFill>
            <a:srgbClr val="D9EAD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GB"/>
              <a:t>Why some colors appear </a:t>
            </a:r>
            <a:endParaRPr b="1" i="1"/>
          </a:p>
          <a:p>
            <a:pPr indent="0" lvl="0" marL="0" rtl="0" algn="ctr">
              <a:spcBef>
                <a:spcPts val="0"/>
              </a:spcBef>
              <a:spcAft>
                <a:spcPts val="0"/>
              </a:spcAft>
              <a:buNone/>
            </a:pPr>
            <a:r>
              <a:rPr b="1" i="1" lang="en-GB"/>
              <a:t>more memorable than others: </a:t>
            </a:r>
            <a:endParaRPr b="1" i="1"/>
          </a:p>
          <a:p>
            <a:pPr indent="0" lvl="0" marL="0" rtl="0" algn="ctr">
              <a:spcBef>
                <a:spcPts val="0"/>
              </a:spcBef>
              <a:spcAft>
                <a:spcPts val="0"/>
              </a:spcAft>
              <a:buNone/>
            </a:pPr>
            <a:r>
              <a:rPr b="1" i="1" lang="en-GB"/>
              <a:t>A model combining </a:t>
            </a:r>
            <a:endParaRPr b="1" i="1"/>
          </a:p>
          <a:p>
            <a:pPr indent="0" lvl="0" marL="0" rtl="0" algn="ctr">
              <a:spcBef>
                <a:spcPts val="0"/>
              </a:spcBef>
              <a:spcAft>
                <a:spcPts val="0"/>
              </a:spcAft>
              <a:buNone/>
            </a:pPr>
            <a:r>
              <a:rPr b="1" i="1" lang="en-GB"/>
              <a:t>categories and particulars </a:t>
            </a:r>
            <a:endParaRPr b="1" i="1"/>
          </a:p>
          <a:p>
            <a:pPr indent="0" lvl="0" marL="0" rtl="0" algn="ctr">
              <a:spcBef>
                <a:spcPts val="0"/>
              </a:spcBef>
              <a:spcAft>
                <a:spcPts val="0"/>
              </a:spcAft>
              <a:buNone/>
            </a:pPr>
            <a:r>
              <a:rPr b="1" i="1" lang="en-GB"/>
              <a:t>in color working memory.</a:t>
            </a:r>
            <a:endParaRPr b="1" i="1"/>
          </a:p>
          <a:p>
            <a:pPr indent="0" lvl="0" marL="0" rtl="0" algn="ctr">
              <a:spcBef>
                <a:spcPts val="0"/>
              </a:spcBef>
              <a:spcAft>
                <a:spcPts val="0"/>
              </a:spcAft>
              <a:buNone/>
            </a:pPr>
            <a:r>
              <a:t/>
            </a:r>
            <a:endParaRPr/>
          </a:p>
          <a:p>
            <a:pPr indent="0" lvl="0" marL="0" rtl="0" algn="ctr">
              <a:spcBef>
                <a:spcPts val="0"/>
              </a:spcBef>
              <a:spcAft>
                <a:spcPts val="0"/>
              </a:spcAft>
              <a:buNone/>
            </a:pPr>
            <a:r>
              <a:rPr lang="en-GB"/>
              <a:t>Bae, Olkkonen, Allred, Flombaum (2015)</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800" u="sng">
                <a:solidFill>
                  <a:schemeClr val="hlink"/>
                </a:solidFill>
                <a:hlinkClick r:id="rId4"/>
              </a:rPr>
              <a:t>https://doi.org/10.1037/xge0000076</a:t>
            </a:r>
            <a:endParaRPr sz="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Biases in working memory responses</a:t>
            </a:r>
            <a:endParaRPr/>
          </a:p>
        </p:txBody>
      </p:sp>
      <p:pic>
        <p:nvPicPr>
          <p:cNvPr id="289" name="Google Shape;289;p38"/>
          <p:cNvPicPr preferRelativeResize="0"/>
          <p:nvPr/>
        </p:nvPicPr>
        <p:blipFill rotWithShape="1">
          <a:blip r:embed="rId3">
            <a:alphaModFix/>
          </a:blip>
          <a:srcRect b="16693" l="20852" r="20007" t="25200"/>
          <a:stretch/>
        </p:blipFill>
        <p:spPr>
          <a:xfrm>
            <a:off x="3000000" y="1748725"/>
            <a:ext cx="6142474" cy="3394775"/>
          </a:xfrm>
          <a:prstGeom prst="rect">
            <a:avLst/>
          </a:prstGeom>
          <a:noFill/>
          <a:ln>
            <a:noFill/>
          </a:ln>
        </p:spPr>
      </p:pic>
      <p:sp>
        <p:nvSpPr>
          <p:cNvPr id="290" name="Google Shape;290;p38"/>
          <p:cNvSpPr txBox="1"/>
          <p:nvPr/>
        </p:nvSpPr>
        <p:spPr>
          <a:xfrm>
            <a:off x="0" y="1639900"/>
            <a:ext cx="3000000" cy="2247300"/>
          </a:xfrm>
          <a:prstGeom prst="rect">
            <a:avLst/>
          </a:prstGeom>
          <a:solidFill>
            <a:srgbClr val="D9EAD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GB"/>
              <a:t>Why some colors appear </a:t>
            </a:r>
            <a:endParaRPr b="1" i="1"/>
          </a:p>
          <a:p>
            <a:pPr indent="0" lvl="0" marL="0" rtl="0" algn="ctr">
              <a:spcBef>
                <a:spcPts val="0"/>
              </a:spcBef>
              <a:spcAft>
                <a:spcPts val="0"/>
              </a:spcAft>
              <a:buNone/>
            </a:pPr>
            <a:r>
              <a:rPr b="1" i="1" lang="en-GB"/>
              <a:t>more memorable than others: </a:t>
            </a:r>
            <a:endParaRPr b="1" i="1"/>
          </a:p>
          <a:p>
            <a:pPr indent="0" lvl="0" marL="0" rtl="0" algn="ctr">
              <a:spcBef>
                <a:spcPts val="0"/>
              </a:spcBef>
              <a:spcAft>
                <a:spcPts val="0"/>
              </a:spcAft>
              <a:buNone/>
            </a:pPr>
            <a:r>
              <a:rPr b="1" i="1" lang="en-GB"/>
              <a:t>A model combining </a:t>
            </a:r>
            <a:endParaRPr b="1" i="1"/>
          </a:p>
          <a:p>
            <a:pPr indent="0" lvl="0" marL="0" rtl="0" algn="ctr">
              <a:spcBef>
                <a:spcPts val="0"/>
              </a:spcBef>
              <a:spcAft>
                <a:spcPts val="0"/>
              </a:spcAft>
              <a:buNone/>
            </a:pPr>
            <a:r>
              <a:rPr b="1" i="1" lang="en-GB"/>
              <a:t>categories and particulars </a:t>
            </a:r>
            <a:endParaRPr b="1" i="1"/>
          </a:p>
          <a:p>
            <a:pPr indent="0" lvl="0" marL="0" rtl="0" algn="ctr">
              <a:spcBef>
                <a:spcPts val="0"/>
              </a:spcBef>
              <a:spcAft>
                <a:spcPts val="0"/>
              </a:spcAft>
              <a:buNone/>
            </a:pPr>
            <a:r>
              <a:rPr b="1" i="1" lang="en-GB"/>
              <a:t>in color working memory.</a:t>
            </a:r>
            <a:endParaRPr b="1" i="1"/>
          </a:p>
          <a:p>
            <a:pPr indent="0" lvl="0" marL="0" rtl="0" algn="ctr">
              <a:spcBef>
                <a:spcPts val="0"/>
              </a:spcBef>
              <a:spcAft>
                <a:spcPts val="0"/>
              </a:spcAft>
              <a:buNone/>
            </a:pPr>
            <a:r>
              <a:t/>
            </a:r>
            <a:endParaRPr/>
          </a:p>
          <a:p>
            <a:pPr indent="0" lvl="0" marL="0" rtl="0" algn="ctr">
              <a:spcBef>
                <a:spcPts val="0"/>
              </a:spcBef>
              <a:spcAft>
                <a:spcPts val="0"/>
              </a:spcAft>
              <a:buNone/>
            </a:pPr>
            <a:r>
              <a:rPr lang="en-GB"/>
              <a:t>Bae, Olkkonen, Allred, Flombaum (2015)</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800" u="sng">
                <a:solidFill>
                  <a:schemeClr val="hlink"/>
                </a:solidFill>
                <a:hlinkClick r:id="rId4"/>
              </a:rPr>
              <a:t>https://doi.org/10.1037/xge0000076</a:t>
            </a:r>
            <a:endParaRPr sz="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Biases in working memory responses</a:t>
            </a:r>
            <a:endParaRPr/>
          </a:p>
        </p:txBody>
      </p:sp>
      <p:sp>
        <p:nvSpPr>
          <p:cNvPr id="296" name="Google Shape;296;p39"/>
          <p:cNvSpPr txBox="1"/>
          <p:nvPr/>
        </p:nvSpPr>
        <p:spPr>
          <a:xfrm>
            <a:off x="5281800" y="1268325"/>
            <a:ext cx="3862200" cy="2247300"/>
          </a:xfrm>
          <a:prstGeom prst="rect">
            <a:avLst/>
          </a:prstGeom>
          <a:solidFill>
            <a:srgbClr val="C9DAF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i="1"/>
          </a:p>
          <a:p>
            <a:pPr indent="0" lvl="0" marL="0" rtl="0" algn="ctr">
              <a:spcBef>
                <a:spcPts val="0"/>
              </a:spcBef>
              <a:spcAft>
                <a:spcPts val="0"/>
              </a:spcAft>
              <a:buNone/>
            </a:pPr>
            <a:r>
              <a:rPr b="1" i="1" lang="en-GB"/>
              <a:t>Error-correcting dynamics </a:t>
            </a:r>
            <a:endParaRPr b="1" i="1"/>
          </a:p>
          <a:p>
            <a:pPr indent="0" lvl="0" marL="0" rtl="0" algn="ctr">
              <a:spcBef>
                <a:spcPts val="0"/>
              </a:spcBef>
              <a:spcAft>
                <a:spcPts val="0"/>
              </a:spcAft>
              <a:buNone/>
            </a:pPr>
            <a:r>
              <a:rPr b="1" i="1" lang="en-GB"/>
              <a:t>in visual working memory</a:t>
            </a:r>
            <a:endParaRPr b="1" i="1"/>
          </a:p>
          <a:p>
            <a:pPr indent="0" lvl="0" marL="0" rtl="0" algn="ctr">
              <a:spcBef>
                <a:spcPts val="0"/>
              </a:spcBef>
              <a:spcAft>
                <a:spcPts val="0"/>
              </a:spcAft>
              <a:buNone/>
            </a:pPr>
            <a:r>
              <a:t/>
            </a:r>
            <a:endParaRPr b="1"/>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Panichello, DePasquale, Pillow, Buschman</a:t>
            </a:r>
            <a:endParaRPr/>
          </a:p>
          <a:p>
            <a:pPr indent="0" lvl="0" marL="0" rtl="0" algn="ctr">
              <a:spcBef>
                <a:spcPts val="0"/>
              </a:spcBef>
              <a:spcAft>
                <a:spcPts val="0"/>
              </a:spcAft>
              <a:buNone/>
            </a:pPr>
            <a:r>
              <a:rPr lang="en-GB"/>
              <a:t>(2019)</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800" u="sng">
                <a:solidFill>
                  <a:schemeClr val="accent5"/>
                </a:solidFill>
                <a:hlinkClick r:id="rId3">
                  <a:extLst>
                    <a:ext uri="{A12FA001-AC4F-418D-AE19-62706E023703}">
                      <ahyp:hlinkClr val="tx"/>
                    </a:ext>
                  </a:extLst>
                </a:hlinkClick>
              </a:rPr>
              <a:t>https://doi.org/10.1038/s41467-019-11298-3</a:t>
            </a:r>
            <a:endParaRPr sz="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Biases in working memory responses</a:t>
            </a:r>
            <a:endParaRPr/>
          </a:p>
        </p:txBody>
      </p:sp>
      <p:pic>
        <p:nvPicPr>
          <p:cNvPr id="302" name="Google Shape;302;p40"/>
          <p:cNvPicPr preferRelativeResize="0"/>
          <p:nvPr/>
        </p:nvPicPr>
        <p:blipFill rotWithShape="1">
          <a:blip r:embed="rId3">
            <a:alphaModFix/>
          </a:blip>
          <a:srcRect b="15579" l="26631" r="44174" t="23374"/>
          <a:stretch/>
        </p:blipFill>
        <p:spPr>
          <a:xfrm>
            <a:off x="2047500" y="1353975"/>
            <a:ext cx="3153826" cy="3709349"/>
          </a:xfrm>
          <a:prstGeom prst="rect">
            <a:avLst/>
          </a:prstGeom>
          <a:noFill/>
          <a:ln>
            <a:noFill/>
          </a:ln>
        </p:spPr>
      </p:pic>
      <p:sp>
        <p:nvSpPr>
          <p:cNvPr id="303" name="Google Shape;303;p40"/>
          <p:cNvSpPr txBox="1"/>
          <p:nvPr/>
        </p:nvSpPr>
        <p:spPr>
          <a:xfrm>
            <a:off x="5281800" y="1268325"/>
            <a:ext cx="3862200" cy="2247300"/>
          </a:xfrm>
          <a:prstGeom prst="rect">
            <a:avLst/>
          </a:prstGeom>
          <a:solidFill>
            <a:srgbClr val="C9DAF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i="1"/>
          </a:p>
          <a:p>
            <a:pPr indent="0" lvl="0" marL="0" rtl="0" algn="ctr">
              <a:spcBef>
                <a:spcPts val="0"/>
              </a:spcBef>
              <a:spcAft>
                <a:spcPts val="0"/>
              </a:spcAft>
              <a:buNone/>
            </a:pPr>
            <a:r>
              <a:rPr b="1" i="1" lang="en-GB"/>
              <a:t>Error-correcting dynamics </a:t>
            </a:r>
            <a:endParaRPr b="1" i="1"/>
          </a:p>
          <a:p>
            <a:pPr indent="0" lvl="0" marL="0" rtl="0" algn="ctr">
              <a:spcBef>
                <a:spcPts val="0"/>
              </a:spcBef>
              <a:spcAft>
                <a:spcPts val="0"/>
              </a:spcAft>
              <a:buNone/>
            </a:pPr>
            <a:r>
              <a:rPr b="1" i="1" lang="en-GB"/>
              <a:t>in visual working memory</a:t>
            </a:r>
            <a:endParaRPr b="1" i="1"/>
          </a:p>
          <a:p>
            <a:pPr indent="0" lvl="0" marL="0" rtl="0" algn="ctr">
              <a:spcBef>
                <a:spcPts val="0"/>
              </a:spcBef>
              <a:spcAft>
                <a:spcPts val="0"/>
              </a:spcAft>
              <a:buNone/>
            </a:pPr>
            <a:r>
              <a:t/>
            </a:r>
            <a:endParaRPr b="1"/>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Panichello, DePasquale, Pillow, Buschman</a:t>
            </a:r>
            <a:endParaRPr/>
          </a:p>
          <a:p>
            <a:pPr indent="0" lvl="0" marL="0" rtl="0" algn="ctr">
              <a:spcBef>
                <a:spcPts val="0"/>
              </a:spcBef>
              <a:spcAft>
                <a:spcPts val="0"/>
              </a:spcAft>
              <a:buNone/>
            </a:pPr>
            <a:r>
              <a:rPr lang="en-GB"/>
              <a:t>(2019)</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800" u="sng">
                <a:solidFill>
                  <a:schemeClr val="accent5"/>
                </a:solidFill>
                <a:hlinkClick r:id="rId4">
                  <a:extLst>
                    <a:ext uri="{A12FA001-AC4F-418D-AE19-62706E023703}">
                      <ahyp:hlinkClr val="tx"/>
                    </a:ext>
                  </a:extLst>
                </a:hlinkClick>
              </a:rPr>
              <a:t>https://doi.org/10.1038/s41467-019-11298-3</a:t>
            </a:r>
            <a:endParaRPr sz="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1"/>
          <p:cNvPicPr preferRelativeResize="0"/>
          <p:nvPr/>
        </p:nvPicPr>
        <p:blipFill rotWithShape="1">
          <a:blip r:embed="rId3">
            <a:alphaModFix/>
          </a:blip>
          <a:srcRect b="17152" l="24756" r="13980" t="29380"/>
          <a:stretch/>
        </p:blipFill>
        <p:spPr>
          <a:xfrm>
            <a:off x="38425" y="209350"/>
            <a:ext cx="5659152" cy="2778149"/>
          </a:xfrm>
          <a:prstGeom prst="rect">
            <a:avLst/>
          </a:prstGeom>
          <a:noFill/>
          <a:ln>
            <a:noFill/>
          </a:ln>
        </p:spPr>
      </p:pic>
      <p:sp>
        <p:nvSpPr>
          <p:cNvPr id="309" name="Google Shape;309;p41"/>
          <p:cNvSpPr/>
          <p:nvPr/>
        </p:nvSpPr>
        <p:spPr>
          <a:xfrm>
            <a:off x="701775" y="378575"/>
            <a:ext cx="4020600" cy="132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1"/>
          <p:cNvSpPr/>
          <p:nvPr/>
        </p:nvSpPr>
        <p:spPr>
          <a:xfrm>
            <a:off x="718275" y="1947225"/>
            <a:ext cx="4020600" cy="4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1"/>
          <p:cNvSpPr txBox="1"/>
          <p:nvPr/>
        </p:nvSpPr>
        <p:spPr>
          <a:xfrm>
            <a:off x="0" y="0"/>
            <a:ext cx="33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B7B7B7"/>
                </a:solidFill>
              </a:rPr>
              <a:t>Schurgin, Wixted, Brady (2020)</a:t>
            </a:r>
            <a:endParaRPr>
              <a:solidFill>
                <a:srgbClr val="B7B7B7"/>
              </a:solidFill>
            </a:endParaRPr>
          </a:p>
        </p:txBody>
      </p:sp>
      <p:sp>
        <p:nvSpPr>
          <p:cNvPr id="312" name="Google Shape;312;p41"/>
          <p:cNvSpPr txBox="1"/>
          <p:nvPr/>
        </p:nvSpPr>
        <p:spPr>
          <a:xfrm>
            <a:off x="0" y="4743300"/>
            <a:ext cx="6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a:t>
            </a:r>
            <a:r>
              <a:rPr lang="en-GB"/>
              <a:t>1D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2148400" y="152400"/>
            <a:ext cx="4847203" cy="4838699"/>
          </a:xfrm>
          <a:prstGeom prst="rect">
            <a:avLst/>
          </a:prstGeom>
          <a:noFill/>
          <a:ln>
            <a:noFill/>
          </a:ln>
        </p:spPr>
      </p:pic>
      <p:sp>
        <p:nvSpPr>
          <p:cNvPr id="68" name="Google Shape;68;p15"/>
          <p:cNvSpPr txBox="1"/>
          <p:nvPr/>
        </p:nvSpPr>
        <p:spPr>
          <a:xfrm rot="-2380950">
            <a:off x="-320576" y="497529"/>
            <a:ext cx="2288997" cy="507911"/>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t>Choice</a:t>
            </a:r>
            <a:endParaRPr b="1" sz="2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2"/>
          <p:cNvPicPr preferRelativeResize="0"/>
          <p:nvPr/>
        </p:nvPicPr>
        <p:blipFill rotWithShape="1">
          <a:blip r:embed="rId3">
            <a:alphaModFix/>
          </a:blip>
          <a:srcRect b="17152" l="24756" r="13980" t="29380"/>
          <a:stretch/>
        </p:blipFill>
        <p:spPr>
          <a:xfrm>
            <a:off x="38425" y="209350"/>
            <a:ext cx="5659152" cy="2778149"/>
          </a:xfrm>
          <a:prstGeom prst="rect">
            <a:avLst/>
          </a:prstGeom>
          <a:noFill/>
          <a:ln>
            <a:noFill/>
          </a:ln>
        </p:spPr>
      </p:pic>
      <p:sp>
        <p:nvSpPr>
          <p:cNvPr id="318" name="Google Shape;318;p42"/>
          <p:cNvSpPr/>
          <p:nvPr/>
        </p:nvSpPr>
        <p:spPr>
          <a:xfrm>
            <a:off x="701775" y="378575"/>
            <a:ext cx="4020600" cy="132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2"/>
          <p:cNvSpPr/>
          <p:nvPr/>
        </p:nvSpPr>
        <p:spPr>
          <a:xfrm>
            <a:off x="718275" y="1947225"/>
            <a:ext cx="4020600" cy="4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2"/>
          <p:cNvSpPr txBox="1"/>
          <p:nvPr/>
        </p:nvSpPr>
        <p:spPr>
          <a:xfrm>
            <a:off x="0" y="0"/>
            <a:ext cx="33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B7B7B7"/>
                </a:solidFill>
              </a:rPr>
              <a:t>Schurgin, Wixted, Brady (2020)</a:t>
            </a:r>
            <a:endParaRPr>
              <a:solidFill>
                <a:srgbClr val="B7B7B7"/>
              </a:solidFill>
            </a:endParaRPr>
          </a:p>
        </p:txBody>
      </p:sp>
      <p:sp>
        <p:nvSpPr>
          <p:cNvPr id="321" name="Google Shape;321;p42"/>
          <p:cNvSpPr txBox="1"/>
          <p:nvPr/>
        </p:nvSpPr>
        <p:spPr>
          <a:xfrm>
            <a:off x="0" y="4743300"/>
            <a:ext cx="6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F1D</a:t>
            </a:r>
            <a:endParaRPr/>
          </a:p>
        </p:txBody>
      </p:sp>
      <p:pic>
        <p:nvPicPr>
          <p:cNvPr id="322" name="Google Shape;322;p42"/>
          <p:cNvPicPr preferRelativeResize="0"/>
          <p:nvPr/>
        </p:nvPicPr>
        <p:blipFill rotWithShape="1">
          <a:blip r:embed="rId4">
            <a:alphaModFix/>
          </a:blip>
          <a:srcRect b="47227" l="0" r="50166" t="6374"/>
          <a:stretch/>
        </p:blipFill>
        <p:spPr>
          <a:xfrm>
            <a:off x="6010375" y="130925"/>
            <a:ext cx="2759899" cy="2047499"/>
          </a:xfrm>
          <a:prstGeom prst="rect">
            <a:avLst/>
          </a:prstGeom>
          <a:noFill/>
          <a:ln>
            <a:noFill/>
          </a:ln>
        </p:spPr>
      </p:pic>
      <p:sp>
        <p:nvSpPr>
          <p:cNvPr id="323" name="Google Shape;323;p42"/>
          <p:cNvSpPr txBox="1"/>
          <p:nvPr/>
        </p:nvSpPr>
        <p:spPr>
          <a:xfrm>
            <a:off x="8487200" y="4743300"/>
            <a:ext cx="656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solidFill>
                  <a:schemeClr val="dk1"/>
                </a:solidFill>
              </a:rPr>
              <a:t>ED</a:t>
            </a:r>
            <a:r>
              <a:rPr lang="en-GB">
                <a:solidFill>
                  <a:schemeClr val="dk1"/>
                </a:solidFill>
              </a:rPr>
              <a:t>F5</a:t>
            </a:r>
            <a:endParaRPr i="1"/>
          </a:p>
        </p:txBody>
      </p:sp>
      <p:pic>
        <p:nvPicPr>
          <p:cNvPr id="324" name="Google Shape;324;p42"/>
          <p:cNvPicPr preferRelativeResize="0"/>
          <p:nvPr/>
        </p:nvPicPr>
        <p:blipFill rotWithShape="1">
          <a:blip r:embed="rId4">
            <a:alphaModFix/>
          </a:blip>
          <a:srcRect b="47227" l="50166" r="0" t="6374"/>
          <a:stretch/>
        </p:blipFill>
        <p:spPr>
          <a:xfrm>
            <a:off x="6051650" y="2215225"/>
            <a:ext cx="2759899" cy="2047499"/>
          </a:xfrm>
          <a:prstGeom prst="rect">
            <a:avLst/>
          </a:prstGeom>
          <a:noFill/>
          <a:ln>
            <a:noFill/>
          </a:ln>
        </p:spPr>
      </p:pic>
      <p:sp>
        <p:nvSpPr>
          <p:cNvPr id="325" name="Google Shape;325;p42"/>
          <p:cNvSpPr/>
          <p:nvPr/>
        </p:nvSpPr>
        <p:spPr>
          <a:xfrm>
            <a:off x="6348875" y="817350"/>
            <a:ext cx="2237400" cy="88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2"/>
          <p:cNvSpPr/>
          <p:nvPr/>
        </p:nvSpPr>
        <p:spPr>
          <a:xfrm>
            <a:off x="6410450" y="2893400"/>
            <a:ext cx="2237400" cy="88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3"/>
          <p:cNvPicPr preferRelativeResize="0"/>
          <p:nvPr/>
        </p:nvPicPr>
        <p:blipFill rotWithShape="1">
          <a:blip r:embed="rId3">
            <a:alphaModFix/>
          </a:blip>
          <a:srcRect b="17152" l="24756" r="13980" t="29380"/>
          <a:stretch/>
        </p:blipFill>
        <p:spPr>
          <a:xfrm>
            <a:off x="38425" y="209350"/>
            <a:ext cx="5659152" cy="2778149"/>
          </a:xfrm>
          <a:prstGeom prst="rect">
            <a:avLst/>
          </a:prstGeom>
          <a:noFill/>
          <a:ln>
            <a:noFill/>
          </a:ln>
        </p:spPr>
      </p:pic>
      <p:sp>
        <p:nvSpPr>
          <p:cNvPr id="332" name="Google Shape;332;p43"/>
          <p:cNvSpPr/>
          <p:nvPr/>
        </p:nvSpPr>
        <p:spPr>
          <a:xfrm>
            <a:off x="701775" y="378575"/>
            <a:ext cx="4020600" cy="132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p:nvPr/>
        </p:nvSpPr>
        <p:spPr>
          <a:xfrm>
            <a:off x="718275" y="1947225"/>
            <a:ext cx="4020600" cy="45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3"/>
          <p:cNvSpPr txBox="1"/>
          <p:nvPr/>
        </p:nvSpPr>
        <p:spPr>
          <a:xfrm>
            <a:off x="0" y="0"/>
            <a:ext cx="33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B7B7B7"/>
                </a:solidFill>
              </a:rPr>
              <a:t>Schurgin, Wixted, Brady (2020)</a:t>
            </a:r>
            <a:endParaRPr>
              <a:solidFill>
                <a:srgbClr val="B7B7B7"/>
              </a:solidFill>
            </a:endParaRPr>
          </a:p>
        </p:txBody>
      </p:sp>
      <p:sp>
        <p:nvSpPr>
          <p:cNvPr id="335" name="Google Shape;335;p43"/>
          <p:cNvSpPr txBox="1"/>
          <p:nvPr/>
        </p:nvSpPr>
        <p:spPr>
          <a:xfrm>
            <a:off x="0" y="4743300"/>
            <a:ext cx="6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F1D</a:t>
            </a:r>
            <a:endParaRPr/>
          </a:p>
        </p:txBody>
      </p:sp>
      <p:pic>
        <p:nvPicPr>
          <p:cNvPr id="336" name="Google Shape;336;p43"/>
          <p:cNvPicPr preferRelativeResize="0"/>
          <p:nvPr/>
        </p:nvPicPr>
        <p:blipFill rotWithShape="1">
          <a:blip r:embed="rId4">
            <a:alphaModFix/>
          </a:blip>
          <a:srcRect b="47227" l="0" r="50166" t="6374"/>
          <a:stretch/>
        </p:blipFill>
        <p:spPr>
          <a:xfrm>
            <a:off x="6010375" y="130925"/>
            <a:ext cx="2759899" cy="2047499"/>
          </a:xfrm>
          <a:prstGeom prst="rect">
            <a:avLst/>
          </a:prstGeom>
          <a:noFill/>
          <a:ln>
            <a:noFill/>
          </a:ln>
        </p:spPr>
      </p:pic>
      <p:sp>
        <p:nvSpPr>
          <p:cNvPr id="337" name="Google Shape;337;p43"/>
          <p:cNvSpPr txBox="1"/>
          <p:nvPr/>
        </p:nvSpPr>
        <p:spPr>
          <a:xfrm>
            <a:off x="8487200" y="4743300"/>
            <a:ext cx="656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solidFill>
                  <a:schemeClr val="dk1"/>
                </a:solidFill>
              </a:rPr>
              <a:t>ED</a:t>
            </a:r>
            <a:r>
              <a:rPr lang="en-GB">
                <a:solidFill>
                  <a:schemeClr val="dk1"/>
                </a:solidFill>
              </a:rPr>
              <a:t>F5</a:t>
            </a:r>
            <a:endParaRPr i="1"/>
          </a:p>
        </p:txBody>
      </p:sp>
      <p:pic>
        <p:nvPicPr>
          <p:cNvPr id="338" name="Google Shape;338;p43"/>
          <p:cNvPicPr preferRelativeResize="0"/>
          <p:nvPr/>
        </p:nvPicPr>
        <p:blipFill rotWithShape="1">
          <a:blip r:embed="rId4">
            <a:alphaModFix/>
          </a:blip>
          <a:srcRect b="47227" l="50166" r="0" t="6374"/>
          <a:stretch/>
        </p:blipFill>
        <p:spPr>
          <a:xfrm>
            <a:off x="6051650" y="2215225"/>
            <a:ext cx="2759899" cy="20474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44"/>
          <p:cNvPicPr preferRelativeResize="0"/>
          <p:nvPr/>
        </p:nvPicPr>
        <p:blipFill rotWithShape="1">
          <a:blip r:embed="rId3">
            <a:alphaModFix/>
          </a:blip>
          <a:srcRect b="17152" l="24756" r="13980" t="29380"/>
          <a:stretch/>
        </p:blipFill>
        <p:spPr>
          <a:xfrm>
            <a:off x="38425" y="209350"/>
            <a:ext cx="5659152" cy="2778149"/>
          </a:xfrm>
          <a:prstGeom prst="rect">
            <a:avLst/>
          </a:prstGeom>
          <a:noFill/>
          <a:ln>
            <a:noFill/>
          </a:ln>
        </p:spPr>
      </p:pic>
      <p:sp>
        <p:nvSpPr>
          <p:cNvPr id="344" name="Google Shape;344;p44"/>
          <p:cNvSpPr txBox="1"/>
          <p:nvPr/>
        </p:nvSpPr>
        <p:spPr>
          <a:xfrm>
            <a:off x="0" y="0"/>
            <a:ext cx="33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B7B7B7"/>
                </a:solidFill>
              </a:rPr>
              <a:t>Schurgin, Wixted, Brady (2020)</a:t>
            </a:r>
            <a:endParaRPr>
              <a:solidFill>
                <a:srgbClr val="B7B7B7"/>
              </a:solidFill>
            </a:endParaRPr>
          </a:p>
        </p:txBody>
      </p:sp>
      <p:sp>
        <p:nvSpPr>
          <p:cNvPr id="345" name="Google Shape;345;p44"/>
          <p:cNvSpPr txBox="1"/>
          <p:nvPr/>
        </p:nvSpPr>
        <p:spPr>
          <a:xfrm>
            <a:off x="0" y="4743300"/>
            <a:ext cx="6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F1D</a:t>
            </a:r>
            <a:endParaRPr/>
          </a:p>
        </p:txBody>
      </p:sp>
      <p:pic>
        <p:nvPicPr>
          <p:cNvPr id="346" name="Google Shape;346;p44"/>
          <p:cNvPicPr preferRelativeResize="0"/>
          <p:nvPr/>
        </p:nvPicPr>
        <p:blipFill rotWithShape="1">
          <a:blip r:embed="rId4">
            <a:alphaModFix/>
          </a:blip>
          <a:srcRect b="47227" l="0" r="50166" t="6374"/>
          <a:stretch/>
        </p:blipFill>
        <p:spPr>
          <a:xfrm>
            <a:off x="6010375" y="130925"/>
            <a:ext cx="2759899" cy="2047499"/>
          </a:xfrm>
          <a:prstGeom prst="rect">
            <a:avLst/>
          </a:prstGeom>
          <a:noFill/>
          <a:ln>
            <a:noFill/>
          </a:ln>
        </p:spPr>
      </p:pic>
      <p:sp>
        <p:nvSpPr>
          <p:cNvPr id="347" name="Google Shape;347;p44"/>
          <p:cNvSpPr txBox="1"/>
          <p:nvPr/>
        </p:nvSpPr>
        <p:spPr>
          <a:xfrm>
            <a:off x="8487200" y="4743300"/>
            <a:ext cx="656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GB">
                <a:solidFill>
                  <a:schemeClr val="dk1"/>
                </a:solidFill>
              </a:rPr>
              <a:t>ED</a:t>
            </a:r>
            <a:r>
              <a:rPr lang="en-GB">
                <a:solidFill>
                  <a:schemeClr val="dk1"/>
                </a:solidFill>
              </a:rPr>
              <a:t>F5</a:t>
            </a:r>
            <a:endParaRPr i="1"/>
          </a:p>
        </p:txBody>
      </p:sp>
      <p:pic>
        <p:nvPicPr>
          <p:cNvPr id="348" name="Google Shape;348;p44"/>
          <p:cNvPicPr preferRelativeResize="0"/>
          <p:nvPr/>
        </p:nvPicPr>
        <p:blipFill rotWithShape="1">
          <a:blip r:embed="rId4">
            <a:alphaModFix/>
          </a:blip>
          <a:srcRect b="47227" l="50166" r="0" t="6374"/>
          <a:stretch/>
        </p:blipFill>
        <p:spPr>
          <a:xfrm>
            <a:off x="6051650" y="2215225"/>
            <a:ext cx="2759899" cy="2047499"/>
          </a:xfrm>
          <a:prstGeom prst="rect">
            <a:avLst/>
          </a:prstGeom>
          <a:noFill/>
          <a:ln>
            <a:noFill/>
          </a:ln>
        </p:spPr>
      </p:pic>
      <p:pic>
        <p:nvPicPr>
          <p:cNvPr id="349" name="Google Shape;349;p44"/>
          <p:cNvPicPr preferRelativeResize="0"/>
          <p:nvPr/>
        </p:nvPicPr>
        <p:blipFill rotWithShape="1">
          <a:blip r:embed="rId4">
            <a:alphaModFix/>
          </a:blip>
          <a:srcRect b="0" l="51364" r="0" t="52125"/>
          <a:stretch/>
        </p:blipFill>
        <p:spPr>
          <a:xfrm>
            <a:off x="1365275" y="2987500"/>
            <a:ext cx="2693599" cy="21127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type="title"/>
          </p:nvPr>
        </p:nvSpPr>
        <p:spPr>
          <a:xfrm>
            <a:off x="311700" y="445025"/>
            <a:ext cx="8520600" cy="96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Multiple different similarity functions (in current space)?</a:t>
            </a:r>
            <a:endParaRPr/>
          </a:p>
          <a:p>
            <a:pPr indent="0" lvl="0" marL="0" rtl="0" algn="l">
              <a:spcBef>
                <a:spcPts val="0"/>
              </a:spcBef>
              <a:spcAft>
                <a:spcPts val="0"/>
              </a:spcAft>
              <a:buNone/>
            </a:pPr>
            <a:r>
              <a:rPr lang="en-GB"/>
              <a:t>Or a single similarity function in a modified space?</a:t>
            </a:r>
            <a:endParaRPr/>
          </a:p>
        </p:txBody>
      </p:sp>
      <p:pic>
        <p:nvPicPr>
          <p:cNvPr id="355" name="Google Shape;355;p45"/>
          <p:cNvPicPr preferRelativeResize="0"/>
          <p:nvPr/>
        </p:nvPicPr>
        <p:blipFill>
          <a:blip r:embed="rId3">
            <a:alphaModFix/>
          </a:blip>
          <a:stretch>
            <a:fillRect/>
          </a:stretch>
        </p:blipFill>
        <p:spPr>
          <a:xfrm>
            <a:off x="757300" y="1560400"/>
            <a:ext cx="2885825" cy="2885825"/>
          </a:xfrm>
          <a:prstGeom prst="rect">
            <a:avLst/>
          </a:prstGeom>
          <a:noFill/>
          <a:ln>
            <a:noFill/>
          </a:ln>
        </p:spPr>
      </p:pic>
      <p:sp>
        <p:nvSpPr>
          <p:cNvPr id="356" name="Google Shape;356;p45"/>
          <p:cNvSpPr txBox="1"/>
          <p:nvPr/>
        </p:nvSpPr>
        <p:spPr>
          <a:xfrm>
            <a:off x="0" y="4712400"/>
            <a:ext cx="6365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u="sng">
                <a:solidFill>
                  <a:srgbClr val="B7B7B7"/>
                </a:solidFill>
                <a:hlinkClick r:id="rId4">
                  <a:extLst>
                    <a:ext uri="{A12FA001-AC4F-418D-AE19-62706E023703}">
                      <ahyp:hlinkClr val="tx"/>
                    </a:ext>
                  </a:extLst>
                </a:hlinkClick>
              </a:rPr>
              <a:t>https://www.flaticon.com/free-icon/color-palette_2868103#</a:t>
            </a:r>
            <a:endParaRPr sz="800">
              <a:solidFill>
                <a:srgbClr val="B7B7B7"/>
              </a:solidFill>
            </a:endParaRPr>
          </a:p>
          <a:p>
            <a:pPr indent="0" lvl="0" marL="0" rtl="0" algn="l">
              <a:spcBef>
                <a:spcPts val="0"/>
              </a:spcBef>
              <a:spcAft>
                <a:spcPts val="0"/>
              </a:spcAft>
              <a:buNone/>
            </a:pPr>
            <a:r>
              <a:rPr lang="en-GB" sz="800" u="sng">
                <a:solidFill>
                  <a:srgbClr val="B7B7B7"/>
                </a:solidFill>
                <a:hlinkClick r:id="rId5">
                  <a:extLst>
                    <a:ext uri="{A12FA001-AC4F-418D-AE19-62706E023703}">
                      <ahyp:hlinkClr val="tx"/>
                    </a:ext>
                  </a:extLst>
                </a:hlinkClick>
              </a:rPr>
              <a:t>https://www.flaticon.com/free-icon/triangular-ruler_2775432</a:t>
            </a:r>
            <a:endParaRPr sz="800">
              <a:solidFill>
                <a:srgbClr val="B7B7B7"/>
              </a:solidFill>
            </a:endParaRPr>
          </a:p>
        </p:txBody>
      </p:sp>
      <p:pic>
        <p:nvPicPr>
          <p:cNvPr id="357" name="Google Shape;357;p45"/>
          <p:cNvPicPr preferRelativeResize="0"/>
          <p:nvPr/>
        </p:nvPicPr>
        <p:blipFill>
          <a:blip r:embed="rId6">
            <a:alphaModFix/>
          </a:blip>
          <a:stretch>
            <a:fillRect/>
          </a:stretch>
        </p:blipFill>
        <p:spPr>
          <a:xfrm rot="-4034639">
            <a:off x="1816025" y="3015004"/>
            <a:ext cx="1319245" cy="1319245"/>
          </a:xfrm>
          <a:prstGeom prst="rect">
            <a:avLst/>
          </a:prstGeom>
          <a:noFill/>
          <a:ln>
            <a:noFill/>
          </a:ln>
        </p:spPr>
      </p:pic>
      <p:pic>
        <p:nvPicPr>
          <p:cNvPr id="358" name="Google Shape;358;p45"/>
          <p:cNvPicPr preferRelativeResize="0"/>
          <p:nvPr/>
        </p:nvPicPr>
        <p:blipFill>
          <a:blip r:embed="rId7">
            <a:alphaModFix/>
          </a:blip>
          <a:stretch>
            <a:fillRect/>
          </a:stretch>
        </p:blipFill>
        <p:spPr>
          <a:xfrm rot="3620632">
            <a:off x="1343926" y="1965150"/>
            <a:ext cx="943425" cy="943425"/>
          </a:xfrm>
          <a:prstGeom prst="rect">
            <a:avLst/>
          </a:prstGeom>
          <a:noFill/>
          <a:ln>
            <a:noFill/>
          </a:ln>
        </p:spPr>
      </p:pic>
      <p:pic>
        <p:nvPicPr>
          <p:cNvPr id="359" name="Google Shape;359;p45"/>
          <p:cNvPicPr preferRelativeResize="0"/>
          <p:nvPr/>
        </p:nvPicPr>
        <p:blipFill>
          <a:blip r:embed="rId8">
            <a:alphaModFix/>
          </a:blip>
          <a:stretch>
            <a:fillRect/>
          </a:stretch>
        </p:blipFill>
        <p:spPr>
          <a:xfrm>
            <a:off x="914625" y="2890299"/>
            <a:ext cx="928774" cy="928774"/>
          </a:xfrm>
          <a:prstGeom prst="rect">
            <a:avLst/>
          </a:prstGeom>
          <a:noFill/>
          <a:ln>
            <a:noFill/>
          </a:ln>
        </p:spPr>
      </p:pic>
      <p:pic>
        <p:nvPicPr>
          <p:cNvPr id="360" name="Google Shape;360;p45"/>
          <p:cNvPicPr preferRelativeResize="0"/>
          <p:nvPr/>
        </p:nvPicPr>
        <p:blipFill>
          <a:blip r:embed="rId9">
            <a:alphaModFix/>
          </a:blip>
          <a:stretch>
            <a:fillRect/>
          </a:stretch>
        </p:blipFill>
        <p:spPr>
          <a:xfrm>
            <a:off x="4224825" y="889400"/>
            <a:ext cx="4468750" cy="4468750"/>
          </a:xfrm>
          <a:prstGeom prst="rect">
            <a:avLst/>
          </a:prstGeom>
          <a:noFill/>
          <a:ln>
            <a:noFill/>
          </a:ln>
        </p:spPr>
      </p:pic>
      <p:pic>
        <p:nvPicPr>
          <p:cNvPr id="361" name="Google Shape;361;p45"/>
          <p:cNvPicPr preferRelativeResize="0"/>
          <p:nvPr/>
        </p:nvPicPr>
        <p:blipFill>
          <a:blip r:embed="rId10">
            <a:alphaModFix/>
          </a:blip>
          <a:stretch>
            <a:fillRect/>
          </a:stretch>
        </p:blipFill>
        <p:spPr>
          <a:xfrm rot="6244515">
            <a:off x="5425933" y="2930201"/>
            <a:ext cx="848971" cy="848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data collected in </a:t>
            </a:r>
            <a:r>
              <a:rPr i="1" lang="en-GB"/>
              <a:t>our </a:t>
            </a:r>
            <a:r>
              <a:rPr lang="en-GB"/>
              <a:t>lab</a:t>
            </a:r>
            <a:endParaRPr/>
          </a:p>
        </p:txBody>
      </p:sp>
      <p:pic>
        <p:nvPicPr>
          <p:cNvPr id="367" name="Google Shape;367;p46"/>
          <p:cNvPicPr preferRelativeResize="0"/>
          <p:nvPr/>
        </p:nvPicPr>
        <p:blipFill rotWithShape="1">
          <a:blip r:embed="rId3">
            <a:alphaModFix/>
          </a:blip>
          <a:srcRect b="17152" l="24756" r="13980" t="29380"/>
          <a:stretch/>
        </p:blipFill>
        <p:spPr>
          <a:xfrm>
            <a:off x="4127600" y="1361250"/>
            <a:ext cx="4931602" cy="24210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47"/>
          <p:cNvPicPr preferRelativeResize="0"/>
          <p:nvPr/>
        </p:nvPicPr>
        <p:blipFill rotWithShape="1">
          <a:blip r:embed="rId3">
            <a:alphaModFix/>
          </a:blip>
          <a:srcRect b="17152" l="24756" r="13980" t="29380"/>
          <a:stretch/>
        </p:blipFill>
        <p:spPr>
          <a:xfrm>
            <a:off x="4127600" y="1361250"/>
            <a:ext cx="4931602" cy="2421001"/>
          </a:xfrm>
          <a:prstGeom prst="rect">
            <a:avLst/>
          </a:prstGeom>
          <a:noFill/>
          <a:ln>
            <a:noFill/>
          </a:ln>
        </p:spPr>
      </p:pic>
      <p:pic>
        <p:nvPicPr>
          <p:cNvPr id="373" name="Google Shape;373;p47"/>
          <p:cNvPicPr preferRelativeResize="0"/>
          <p:nvPr/>
        </p:nvPicPr>
        <p:blipFill rotWithShape="1">
          <a:blip r:embed="rId4">
            <a:alphaModFix/>
          </a:blip>
          <a:srcRect b="4260" l="8911" r="22061" t="0"/>
          <a:stretch/>
        </p:blipFill>
        <p:spPr>
          <a:xfrm>
            <a:off x="571075" y="1170875"/>
            <a:ext cx="3511475" cy="3652825"/>
          </a:xfrm>
          <a:prstGeom prst="rect">
            <a:avLst/>
          </a:prstGeom>
          <a:noFill/>
          <a:ln>
            <a:noFill/>
          </a:ln>
        </p:spPr>
      </p:pic>
      <p:sp>
        <p:nvSpPr>
          <p:cNvPr id="374" name="Google Shape;37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data collected in </a:t>
            </a:r>
            <a:r>
              <a:rPr i="1" lang="en-GB"/>
              <a:t>our </a:t>
            </a:r>
            <a:r>
              <a:rPr lang="en-GB"/>
              <a:t>lab</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48"/>
          <p:cNvPicPr preferRelativeResize="0"/>
          <p:nvPr/>
        </p:nvPicPr>
        <p:blipFill>
          <a:blip r:embed="rId3">
            <a:alphaModFix/>
          </a:blip>
          <a:stretch>
            <a:fillRect/>
          </a:stretch>
        </p:blipFill>
        <p:spPr>
          <a:xfrm>
            <a:off x="152400" y="1170874"/>
            <a:ext cx="4669373" cy="3502028"/>
          </a:xfrm>
          <a:prstGeom prst="rect">
            <a:avLst/>
          </a:prstGeom>
          <a:noFill/>
          <a:ln>
            <a:noFill/>
          </a:ln>
        </p:spPr>
      </p:pic>
      <p:sp>
        <p:nvSpPr>
          <p:cNvPr id="380" name="Google Shape;380;p48"/>
          <p:cNvSpPr/>
          <p:nvPr/>
        </p:nvSpPr>
        <p:spPr>
          <a:xfrm>
            <a:off x="908250" y="1457075"/>
            <a:ext cx="2841300" cy="281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data collected in </a:t>
            </a:r>
            <a:r>
              <a:rPr i="1" lang="en-GB"/>
              <a:t>our </a:t>
            </a:r>
            <a:r>
              <a:rPr lang="en-GB"/>
              <a:t>lab</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49"/>
          <p:cNvPicPr preferRelativeResize="0"/>
          <p:nvPr/>
        </p:nvPicPr>
        <p:blipFill>
          <a:blip r:embed="rId3">
            <a:alphaModFix/>
          </a:blip>
          <a:stretch>
            <a:fillRect/>
          </a:stretch>
        </p:blipFill>
        <p:spPr>
          <a:xfrm>
            <a:off x="152400" y="1170874"/>
            <a:ext cx="4669373" cy="3502028"/>
          </a:xfrm>
          <a:prstGeom prst="rect">
            <a:avLst/>
          </a:prstGeom>
          <a:noFill/>
          <a:ln>
            <a:noFill/>
          </a:ln>
        </p:spPr>
      </p:pic>
      <p:sp>
        <p:nvSpPr>
          <p:cNvPr id="387" name="Google Shape;38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data collected in </a:t>
            </a:r>
            <a:r>
              <a:rPr i="1" lang="en-GB"/>
              <a:t>our </a:t>
            </a:r>
            <a:r>
              <a:rPr lang="en-GB"/>
              <a:t>lab</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50"/>
          <p:cNvPicPr preferRelativeResize="0"/>
          <p:nvPr/>
        </p:nvPicPr>
        <p:blipFill>
          <a:blip r:embed="rId3">
            <a:alphaModFix/>
          </a:blip>
          <a:stretch>
            <a:fillRect/>
          </a:stretch>
        </p:blipFill>
        <p:spPr>
          <a:xfrm>
            <a:off x="152400" y="1170874"/>
            <a:ext cx="4669373" cy="3502028"/>
          </a:xfrm>
          <a:prstGeom prst="rect">
            <a:avLst/>
          </a:prstGeom>
          <a:noFill/>
          <a:ln>
            <a:noFill/>
          </a:ln>
        </p:spPr>
      </p:pic>
      <p:cxnSp>
        <p:nvCxnSpPr>
          <p:cNvPr id="393" name="Google Shape;393;p50"/>
          <p:cNvCxnSpPr/>
          <p:nvPr/>
        </p:nvCxnSpPr>
        <p:spPr>
          <a:xfrm>
            <a:off x="916050" y="2766725"/>
            <a:ext cx="1764000" cy="0"/>
          </a:xfrm>
          <a:prstGeom prst="straightConnector1">
            <a:avLst/>
          </a:prstGeom>
          <a:noFill/>
          <a:ln cap="flat" cmpd="sng" w="28575">
            <a:solidFill>
              <a:srgbClr val="FF0000"/>
            </a:solidFill>
            <a:prstDash val="solid"/>
            <a:round/>
            <a:headEnd len="med" w="med" type="none"/>
            <a:tailEnd len="med" w="med" type="none"/>
          </a:ln>
        </p:spPr>
      </p:cxnSp>
      <p:cxnSp>
        <p:nvCxnSpPr>
          <p:cNvPr id="394" name="Google Shape;394;p50"/>
          <p:cNvCxnSpPr/>
          <p:nvPr/>
        </p:nvCxnSpPr>
        <p:spPr>
          <a:xfrm rot="10800000">
            <a:off x="2214100" y="2766725"/>
            <a:ext cx="0" cy="1522800"/>
          </a:xfrm>
          <a:prstGeom prst="straightConnector1">
            <a:avLst/>
          </a:prstGeom>
          <a:noFill/>
          <a:ln cap="flat" cmpd="sng" w="28575">
            <a:solidFill>
              <a:srgbClr val="FF0000"/>
            </a:solidFill>
            <a:prstDash val="solid"/>
            <a:round/>
            <a:headEnd len="med" w="med" type="none"/>
            <a:tailEnd len="med" w="med" type="none"/>
          </a:ln>
        </p:spPr>
      </p:cxnSp>
      <p:cxnSp>
        <p:nvCxnSpPr>
          <p:cNvPr id="395" name="Google Shape;395;p50"/>
          <p:cNvCxnSpPr/>
          <p:nvPr/>
        </p:nvCxnSpPr>
        <p:spPr>
          <a:xfrm rot="10800000">
            <a:off x="2661650" y="2766725"/>
            <a:ext cx="0" cy="1522800"/>
          </a:xfrm>
          <a:prstGeom prst="straightConnector1">
            <a:avLst/>
          </a:prstGeom>
          <a:noFill/>
          <a:ln cap="flat" cmpd="sng" w="28575">
            <a:solidFill>
              <a:srgbClr val="FF0000"/>
            </a:solidFill>
            <a:prstDash val="solid"/>
            <a:round/>
            <a:headEnd len="med" w="med" type="none"/>
            <a:tailEnd len="med" w="med" type="none"/>
          </a:ln>
        </p:spPr>
      </p:cxnSp>
      <p:sp>
        <p:nvSpPr>
          <p:cNvPr id="396" name="Google Shape;39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data collected in </a:t>
            </a:r>
            <a:r>
              <a:rPr i="1" lang="en-GB"/>
              <a:t>our </a:t>
            </a:r>
            <a:r>
              <a:rPr lang="en-GB"/>
              <a:t>lab</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51"/>
          <p:cNvPicPr preferRelativeResize="0"/>
          <p:nvPr/>
        </p:nvPicPr>
        <p:blipFill>
          <a:blip r:embed="rId3">
            <a:alphaModFix/>
          </a:blip>
          <a:stretch>
            <a:fillRect/>
          </a:stretch>
        </p:blipFill>
        <p:spPr>
          <a:xfrm>
            <a:off x="152400" y="1170874"/>
            <a:ext cx="4669373" cy="3502028"/>
          </a:xfrm>
          <a:prstGeom prst="rect">
            <a:avLst/>
          </a:prstGeom>
          <a:noFill/>
          <a:ln>
            <a:noFill/>
          </a:ln>
        </p:spPr>
      </p:pic>
      <p:pic>
        <p:nvPicPr>
          <p:cNvPr id="402" name="Google Shape;402;p51"/>
          <p:cNvPicPr preferRelativeResize="0"/>
          <p:nvPr/>
        </p:nvPicPr>
        <p:blipFill>
          <a:blip r:embed="rId4">
            <a:alphaModFix/>
          </a:blip>
          <a:stretch>
            <a:fillRect/>
          </a:stretch>
        </p:blipFill>
        <p:spPr>
          <a:xfrm>
            <a:off x="4382378" y="1167126"/>
            <a:ext cx="4669373" cy="3502020"/>
          </a:xfrm>
          <a:prstGeom prst="rect">
            <a:avLst/>
          </a:prstGeom>
          <a:noFill/>
          <a:ln>
            <a:noFill/>
          </a:ln>
        </p:spPr>
      </p:pic>
      <p:sp>
        <p:nvSpPr>
          <p:cNvPr id="403" name="Google Shape;40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data collected in </a:t>
            </a:r>
            <a:r>
              <a:rPr i="1" lang="en-GB"/>
              <a:t>our </a:t>
            </a:r>
            <a:r>
              <a:rPr lang="en-GB"/>
              <a:t>lab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2148400" y="152400"/>
            <a:ext cx="4847203" cy="4838699"/>
          </a:xfrm>
          <a:prstGeom prst="rect">
            <a:avLst/>
          </a:prstGeom>
          <a:noFill/>
          <a:ln>
            <a:noFill/>
          </a:ln>
        </p:spPr>
      </p:pic>
      <p:sp>
        <p:nvSpPr>
          <p:cNvPr id="74" name="Google Shape;74;p16"/>
          <p:cNvSpPr txBox="1"/>
          <p:nvPr/>
        </p:nvSpPr>
        <p:spPr>
          <a:xfrm rot="-2380950">
            <a:off x="-320576" y="497529"/>
            <a:ext cx="2288997" cy="507911"/>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t>Choice</a:t>
            </a:r>
            <a:endParaRPr b="1" sz="2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52"/>
          <p:cNvPicPr preferRelativeResize="0"/>
          <p:nvPr/>
        </p:nvPicPr>
        <p:blipFill>
          <a:blip r:embed="rId3">
            <a:alphaModFix/>
          </a:blip>
          <a:stretch>
            <a:fillRect/>
          </a:stretch>
        </p:blipFill>
        <p:spPr>
          <a:xfrm>
            <a:off x="152400" y="1170874"/>
            <a:ext cx="4669373" cy="3502028"/>
          </a:xfrm>
          <a:prstGeom prst="rect">
            <a:avLst/>
          </a:prstGeom>
          <a:noFill/>
          <a:ln>
            <a:noFill/>
          </a:ln>
        </p:spPr>
      </p:pic>
      <p:pic>
        <p:nvPicPr>
          <p:cNvPr id="409" name="Google Shape;409;p52"/>
          <p:cNvPicPr preferRelativeResize="0"/>
          <p:nvPr/>
        </p:nvPicPr>
        <p:blipFill>
          <a:blip r:embed="rId4">
            <a:alphaModFix/>
          </a:blip>
          <a:stretch>
            <a:fillRect/>
          </a:stretch>
        </p:blipFill>
        <p:spPr>
          <a:xfrm>
            <a:off x="4382378" y="1167126"/>
            <a:ext cx="4669373" cy="3502020"/>
          </a:xfrm>
          <a:prstGeom prst="rect">
            <a:avLst/>
          </a:prstGeom>
          <a:noFill/>
          <a:ln>
            <a:noFill/>
          </a:ln>
        </p:spPr>
      </p:pic>
      <p:pic>
        <p:nvPicPr>
          <p:cNvPr id="410" name="Google Shape;410;p52"/>
          <p:cNvPicPr preferRelativeResize="0"/>
          <p:nvPr/>
        </p:nvPicPr>
        <p:blipFill>
          <a:blip r:embed="rId5">
            <a:alphaModFix/>
          </a:blip>
          <a:stretch>
            <a:fillRect/>
          </a:stretch>
        </p:blipFill>
        <p:spPr>
          <a:xfrm>
            <a:off x="7114953" y="161600"/>
            <a:ext cx="2140471" cy="1605350"/>
          </a:xfrm>
          <a:prstGeom prst="rect">
            <a:avLst/>
          </a:prstGeom>
          <a:noFill/>
          <a:ln>
            <a:noFill/>
          </a:ln>
        </p:spPr>
      </p:pic>
      <p:sp>
        <p:nvSpPr>
          <p:cNvPr id="411" name="Google Shape;41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data collected in </a:t>
            </a:r>
            <a:r>
              <a:rPr i="1" lang="en-GB"/>
              <a:t>our </a:t>
            </a:r>
            <a:r>
              <a:rPr lang="en-GB"/>
              <a:t>lab</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3"/>
          <p:cNvPicPr preferRelativeResize="0"/>
          <p:nvPr/>
        </p:nvPicPr>
        <p:blipFill>
          <a:blip r:embed="rId3">
            <a:alphaModFix/>
          </a:blip>
          <a:stretch>
            <a:fillRect/>
          </a:stretch>
        </p:blipFill>
        <p:spPr>
          <a:xfrm>
            <a:off x="152400" y="1170874"/>
            <a:ext cx="4669373" cy="3502028"/>
          </a:xfrm>
          <a:prstGeom prst="rect">
            <a:avLst/>
          </a:prstGeom>
          <a:noFill/>
          <a:ln>
            <a:noFill/>
          </a:ln>
        </p:spPr>
      </p:pic>
      <p:pic>
        <p:nvPicPr>
          <p:cNvPr id="417" name="Google Shape;417;p53"/>
          <p:cNvPicPr preferRelativeResize="0"/>
          <p:nvPr/>
        </p:nvPicPr>
        <p:blipFill>
          <a:blip r:embed="rId4">
            <a:alphaModFix/>
          </a:blip>
          <a:stretch>
            <a:fillRect/>
          </a:stretch>
        </p:blipFill>
        <p:spPr>
          <a:xfrm>
            <a:off x="4382378" y="1167126"/>
            <a:ext cx="4669373" cy="3502020"/>
          </a:xfrm>
          <a:prstGeom prst="rect">
            <a:avLst/>
          </a:prstGeom>
          <a:noFill/>
          <a:ln>
            <a:noFill/>
          </a:ln>
        </p:spPr>
      </p:pic>
      <p:pic>
        <p:nvPicPr>
          <p:cNvPr id="418" name="Google Shape;418;p53"/>
          <p:cNvPicPr preferRelativeResize="0"/>
          <p:nvPr/>
        </p:nvPicPr>
        <p:blipFill>
          <a:blip r:embed="rId5">
            <a:alphaModFix/>
          </a:blip>
          <a:stretch>
            <a:fillRect/>
          </a:stretch>
        </p:blipFill>
        <p:spPr>
          <a:xfrm>
            <a:off x="7114953" y="161600"/>
            <a:ext cx="2140471" cy="1605350"/>
          </a:xfrm>
          <a:prstGeom prst="rect">
            <a:avLst/>
          </a:prstGeom>
          <a:noFill/>
          <a:ln>
            <a:noFill/>
          </a:ln>
        </p:spPr>
      </p:pic>
      <p:pic>
        <p:nvPicPr>
          <p:cNvPr id="419" name="Google Shape;419;p53"/>
          <p:cNvPicPr preferRelativeResize="0"/>
          <p:nvPr/>
        </p:nvPicPr>
        <p:blipFill>
          <a:blip r:embed="rId6">
            <a:alphaModFix/>
          </a:blip>
          <a:stretch>
            <a:fillRect/>
          </a:stretch>
        </p:blipFill>
        <p:spPr>
          <a:xfrm>
            <a:off x="5678216" y="161600"/>
            <a:ext cx="1608160" cy="1605350"/>
          </a:xfrm>
          <a:prstGeom prst="rect">
            <a:avLst/>
          </a:prstGeom>
          <a:noFill/>
          <a:ln>
            <a:noFill/>
          </a:ln>
        </p:spPr>
      </p:pic>
      <p:sp>
        <p:nvSpPr>
          <p:cNvPr id="420" name="Google Shape;42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data collected in </a:t>
            </a:r>
            <a:r>
              <a:rPr i="1" lang="en-GB"/>
              <a:t>our </a:t>
            </a:r>
            <a:r>
              <a:rPr lang="en-GB"/>
              <a:t>lab</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426" name="Google Shape;426;p54"/>
          <p:cNvSpPr txBox="1"/>
          <p:nvPr>
            <p:ph idx="1" type="body"/>
          </p:nvPr>
        </p:nvSpPr>
        <p:spPr>
          <a:xfrm>
            <a:off x="311700" y="1152475"/>
            <a:ext cx="744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Nice model</a:t>
            </a:r>
            <a:endParaRPr/>
          </a:p>
          <a:p>
            <a:pPr indent="-317500" lvl="1" marL="914400" rtl="0" algn="l">
              <a:spcBef>
                <a:spcPts val="0"/>
              </a:spcBef>
              <a:spcAft>
                <a:spcPts val="0"/>
              </a:spcAft>
              <a:buSzPts val="1400"/>
              <a:buChar char="-"/>
            </a:pPr>
            <a:r>
              <a:rPr lang="en-GB"/>
              <a:t>Parsimonious</a:t>
            </a:r>
            <a:endParaRPr/>
          </a:p>
          <a:p>
            <a:pPr indent="-317500" lvl="1" marL="914400" rtl="0" algn="l">
              <a:spcBef>
                <a:spcPts val="0"/>
              </a:spcBef>
              <a:spcAft>
                <a:spcPts val="0"/>
              </a:spcAft>
              <a:buSzPts val="1400"/>
              <a:buChar char="-"/>
            </a:pPr>
            <a:r>
              <a:rPr lang="en-GB"/>
              <a:t>Biologically plausible (?)</a:t>
            </a:r>
            <a:endParaRPr/>
          </a:p>
          <a:p>
            <a:pPr indent="-342900" lvl="0" marL="457200" rtl="0" algn="l">
              <a:spcBef>
                <a:spcPts val="0"/>
              </a:spcBef>
              <a:spcAft>
                <a:spcPts val="0"/>
              </a:spcAft>
              <a:buSzPts val="1800"/>
              <a:buChar char="-"/>
            </a:pPr>
            <a:r>
              <a:rPr lang="en-GB"/>
              <a:t>Building on it for our work looking at bias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i="1" lang="en-GB" sz="1400"/>
              <a:t>If anyone has good ideas/experience extracting confidence/likelihood intervals from models with many correlated parameters, help!?</a:t>
            </a:r>
            <a:endParaRPr i="1"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a “mixture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a “mixture model”</a:t>
            </a:r>
            <a:endParaRPr/>
          </a:p>
        </p:txBody>
      </p:sp>
      <p:pic>
        <p:nvPicPr>
          <p:cNvPr id="85" name="Google Shape;85;p18"/>
          <p:cNvPicPr preferRelativeResize="0"/>
          <p:nvPr/>
        </p:nvPicPr>
        <p:blipFill rotWithShape="1">
          <a:blip r:embed="rId3">
            <a:alphaModFix/>
          </a:blip>
          <a:srcRect b="13599" l="32722" r="3404" t="31160"/>
          <a:stretch/>
        </p:blipFill>
        <p:spPr>
          <a:xfrm>
            <a:off x="3111831" y="1457101"/>
            <a:ext cx="5720458" cy="2782946"/>
          </a:xfrm>
          <a:prstGeom prst="rect">
            <a:avLst/>
          </a:prstGeom>
          <a:noFill/>
          <a:ln>
            <a:noFill/>
          </a:ln>
        </p:spPr>
      </p:pic>
      <p:sp>
        <p:nvSpPr>
          <p:cNvPr id="86" name="Google Shape;86;p18"/>
          <p:cNvSpPr txBox="1"/>
          <p:nvPr/>
        </p:nvSpPr>
        <p:spPr>
          <a:xfrm>
            <a:off x="7899150" y="4787025"/>
            <a:ext cx="1267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t>F1B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a “mixture model”</a:t>
            </a:r>
            <a:endParaRPr/>
          </a:p>
        </p:txBody>
      </p:sp>
      <p:pic>
        <p:nvPicPr>
          <p:cNvPr id="92" name="Google Shape;92;p19"/>
          <p:cNvPicPr preferRelativeResize="0"/>
          <p:nvPr/>
        </p:nvPicPr>
        <p:blipFill rotWithShape="1">
          <a:blip r:embed="rId3">
            <a:alphaModFix/>
          </a:blip>
          <a:srcRect b="13599" l="32722" r="3404" t="31160"/>
          <a:stretch/>
        </p:blipFill>
        <p:spPr>
          <a:xfrm>
            <a:off x="3111831" y="1457101"/>
            <a:ext cx="5720458" cy="2782946"/>
          </a:xfrm>
          <a:prstGeom prst="rect">
            <a:avLst/>
          </a:prstGeom>
          <a:noFill/>
          <a:ln>
            <a:noFill/>
          </a:ln>
        </p:spPr>
      </p:pic>
      <p:sp>
        <p:nvSpPr>
          <p:cNvPr id="93" name="Google Shape;93;p19"/>
          <p:cNvSpPr/>
          <p:nvPr/>
        </p:nvSpPr>
        <p:spPr>
          <a:xfrm>
            <a:off x="4231967" y="1937677"/>
            <a:ext cx="4283983" cy="1348201"/>
          </a:xfrm>
          <a:custGeom>
            <a:rect b="b" l="l" r="r" t="t"/>
            <a:pathLst>
              <a:path extrusionOk="0" h="67033" w="213001">
                <a:moveTo>
                  <a:pt x="0" y="65278"/>
                </a:moveTo>
                <a:cubicBezTo>
                  <a:pt x="13741" y="64112"/>
                  <a:pt x="64625" y="69164"/>
                  <a:pt x="82446" y="58284"/>
                </a:cubicBezTo>
                <a:cubicBezTo>
                  <a:pt x="100267" y="47405"/>
                  <a:pt x="98571" y="-193"/>
                  <a:pt x="106925" y="1"/>
                </a:cubicBezTo>
                <a:cubicBezTo>
                  <a:pt x="115279" y="195"/>
                  <a:pt x="114891" y="48279"/>
                  <a:pt x="132570" y="59450"/>
                </a:cubicBezTo>
                <a:cubicBezTo>
                  <a:pt x="150249" y="70621"/>
                  <a:pt x="199596" y="65763"/>
                  <a:pt x="213001" y="67026"/>
                </a:cubicBezTo>
              </a:path>
            </a:pathLst>
          </a:custGeom>
          <a:noFill/>
          <a:ln cap="flat" cmpd="sng" w="38100">
            <a:solidFill>
              <a:schemeClr val="dk1"/>
            </a:solidFill>
            <a:prstDash val="solid"/>
            <a:round/>
            <a:headEnd len="med" w="med" type="none"/>
            <a:tailEnd len="med" w="med" type="none"/>
          </a:ln>
        </p:spPr>
      </p:sp>
      <p:sp>
        <p:nvSpPr>
          <p:cNvPr id="94" name="Google Shape;94;p19"/>
          <p:cNvSpPr txBox="1"/>
          <p:nvPr/>
        </p:nvSpPr>
        <p:spPr>
          <a:xfrm>
            <a:off x="7899150" y="4787025"/>
            <a:ext cx="1267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t>F1B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a “mixture model”</a:t>
            </a:r>
            <a:endParaRPr/>
          </a:p>
        </p:txBody>
      </p:sp>
      <p:grpSp>
        <p:nvGrpSpPr>
          <p:cNvPr id="100" name="Google Shape;100;p20"/>
          <p:cNvGrpSpPr/>
          <p:nvPr/>
        </p:nvGrpSpPr>
        <p:grpSpPr>
          <a:xfrm>
            <a:off x="3111831" y="1457101"/>
            <a:ext cx="5720458" cy="2782946"/>
            <a:chOff x="1016713" y="1529975"/>
            <a:chExt cx="7110576" cy="3459224"/>
          </a:xfrm>
        </p:grpSpPr>
        <p:pic>
          <p:nvPicPr>
            <p:cNvPr id="101" name="Google Shape;101;p20"/>
            <p:cNvPicPr preferRelativeResize="0"/>
            <p:nvPr/>
          </p:nvPicPr>
          <p:blipFill rotWithShape="1">
            <a:blip r:embed="rId3">
              <a:alphaModFix/>
            </a:blip>
            <a:srcRect b="13599" l="32722" r="3404" t="31160"/>
            <a:stretch/>
          </p:blipFill>
          <p:spPr>
            <a:xfrm>
              <a:off x="1016713" y="1529975"/>
              <a:ext cx="7110576" cy="3459224"/>
            </a:xfrm>
            <a:prstGeom prst="rect">
              <a:avLst/>
            </a:prstGeom>
            <a:noFill/>
            <a:ln>
              <a:noFill/>
            </a:ln>
          </p:spPr>
        </p:pic>
        <p:sp>
          <p:nvSpPr>
            <p:cNvPr id="102" name="Google Shape;102;p20"/>
            <p:cNvSpPr/>
            <p:nvPr/>
          </p:nvSpPr>
          <p:spPr>
            <a:xfrm>
              <a:off x="2409050" y="2127335"/>
              <a:ext cx="5325025" cy="1675825"/>
            </a:xfrm>
            <a:custGeom>
              <a:rect b="b" l="l" r="r" t="t"/>
              <a:pathLst>
                <a:path extrusionOk="0" h="67033" w="213001">
                  <a:moveTo>
                    <a:pt x="0" y="65278"/>
                  </a:moveTo>
                  <a:cubicBezTo>
                    <a:pt x="13741" y="64112"/>
                    <a:pt x="64625" y="69164"/>
                    <a:pt x="82446" y="58284"/>
                  </a:cubicBezTo>
                  <a:cubicBezTo>
                    <a:pt x="100267" y="47405"/>
                    <a:pt x="98571" y="-193"/>
                    <a:pt x="106925" y="1"/>
                  </a:cubicBezTo>
                  <a:cubicBezTo>
                    <a:pt x="115279" y="195"/>
                    <a:pt x="114891" y="48279"/>
                    <a:pt x="132570" y="59450"/>
                  </a:cubicBezTo>
                  <a:cubicBezTo>
                    <a:pt x="150249" y="70621"/>
                    <a:pt x="199596" y="65763"/>
                    <a:pt x="213001" y="67026"/>
                  </a:cubicBezTo>
                </a:path>
              </a:pathLst>
            </a:custGeom>
            <a:noFill/>
            <a:ln cap="flat" cmpd="sng" w="38100">
              <a:solidFill>
                <a:schemeClr val="dk1"/>
              </a:solidFill>
              <a:prstDash val="solid"/>
              <a:round/>
              <a:headEnd len="med" w="med" type="none"/>
              <a:tailEnd len="med" w="med" type="none"/>
            </a:ln>
          </p:spPr>
        </p:sp>
        <p:cxnSp>
          <p:nvCxnSpPr>
            <p:cNvPr id="103" name="Google Shape;103;p20"/>
            <p:cNvCxnSpPr/>
            <p:nvPr/>
          </p:nvCxnSpPr>
          <p:spPr>
            <a:xfrm>
              <a:off x="2452750" y="3788425"/>
              <a:ext cx="5289300" cy="0"/>
            </a:xfrm>
            <a:prstGeom prst="straightConnector1">
              <a:avLst/>
            </a:prstGeom>
            <a:noFill/>
            <a:ln cap="flat" cmpd="sng" w="38100">
              <a:solidFill>
                <a:schemeClr val="dk1"/>
              </a:solidFill>
              <a:prstDash val="solid"/>
              <a:round/>
              <a:headEnd len="med" w="med" type="none"/>
              <a:tailEnd len="med" w="med" type="none"/>
            </a:ln>
          </p:spPr>
        </p:cxnSp>
      </p:grpSp>
      <p:sp>
        <p:nvSpPr>
          <p:cNvPr id="104" name="Google Shape;104;p20"/>
          <p:cNvSpPr txBox="1"/>
          <p:nvPr/>
        </p:nvSpPr>
        <p:spPr>
          <a:xfrm>
            <a:off x="7899150" y="4787025"/>
            <a:ext cx="1267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t>F1B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Modelling - a “mixture model”</a:t>
            </a:r>
            <a:endParaRPr/>
          </a:p>
        </p:txBody>
      </p:sp>
      <p:grpSp>
        <p:nvGrpSpPr>
          <p:cNvPr id="110" name="Google Shape;110;p21"/>
          <p:cNvGrpSpPr/>
          <p:nvPr/>
        </p:nvGrpSpPr>
        <p:grpSpPr>
          <a:xfrm>
            <a:off x="3111831" y="1457101"/>
            <a:ext cx="5720458" cy="2782946"/>
            <a:chOff x="1016713" y="1529975"/>
            <a:chExt cx="7110576" cy="3459224"/>
          </a:xfrm>
        </p:grpSpPr>
        <p:pic>
          <p:nvPicPr>
            <p:cNvPr id="111" name="Google Shape;111;p21"/>
            <p:cNvPicPr preferRelativeResize="0"/>
            <p:nvPr/>
          </p:nvPicPr>
          <p:blipFill rotWithShape="1">
            <a:blip r:embed="rId3">
              <a:alphaModFix/>
            </a:blip>
            <a:srcRect b="13599" l="32722" r="3404" t="31160"/>
            <a:stretch/>
          </p:blipFill>
          <p:spPr>
            <a:xfrm>
              <a:off x="1016713" y="1529975"/>
              <a:ext cx="7110576" cy="3459224"/>
            </a:xfrm>
            <a:prstGeom prst="rect">
              <a:avLst/>
            </a:prstGeom>
            <a:noFill/>
            <a:ln>
              <a:noFill/>
            </a:ln>
          </p:spPr>
        </p:pic>
        <p:sp>
          <p:nvSpPr>
            <p:cNvPr id="112" name="Google Shape;112;p21"/>
            <p:cNvSpPr/>
            <p:nvPr/>
          </p:nvSpPr>
          <p:spPr>
            <a:xfrm>
              <a:off x="2409050" y="2127335"/>
              <a:ext cx="5325025" cy="1675825"/>
            </a:xfrm>
            <a:custGeom>
              <a:rect b="b" l="l" r="r" t="t"/>
              <a:pathLst>
                <a:path extrusionOk="0" h="67033" w="213001">
                  <a:moveTo>
                    <a:pt x="0" y="65278"/>
                  </a:moveTo>
                  <a:cubicBezTo>
                    <a:pt x="13741" y="64112"/>
                    <a:pt x="64625" y="69164"/>
                    <a:pt x="82446" y="58284"/>
                  </a:cubicBezTo>
                  <a:cubicBezTo>
                    <a:pt x="100267" y="47405"/>
                    <a:pt x="98571" y="-193"/>
                    <a:pt x="106925" y="1"/>
                  </a:cubicBezTo>
                  <a:cubicBezTo>
                    <a:pt x="115279" y="195"/>
                    <a:pt x="114891" y="48279"/>
                    <a:pt x="132570" y="59450"/>
                  </a:cubicBezTo>
                  <a:cubicBezTo>
                    <a:pt x="150249" y="70621"/>
                    <a:pt x="199596" y="65763"/>
                    <a:pt x="213001" y="67026"/>
                  </a:cubicBezTo>
                </a:path>
              </a:pathLst>
            </a:custGeom>
            <a:noFill/>
            <a:ln cap="flat" cmpd="sng" w="38100">
              <a:solidFill>
                <a:schemeClr val="dk1"/>
              </a:solidFill>
              <a:prstDash val="solid"/>
              <a:round/>
              <a:headEnd len="med" w="med" type="none"/>
              <a:tailEnd len="med" w="med" type="none"/>
            </a:ln>
          </p:spPr>
        </p:sp>
        <p:cxnSp>
          <p:nvCxnSpPr>
            <p:cNvPr id="113" name="Google Shape;113;p21"/>
            <p:cNvCxnSpPr/>
            <p:nvPr/>
          </p:nvCxnSpPr>
          <p:spPr>
            <a:xfrm>
              <a:off x="2452750" y="3788425"/>
              <a:ext cx="5289300" cy="0"/>
            </a:xfrm>
            <a:prstGeom prst="straightConnector1">
              <a:avLst/>
            </a:prstGeom>
            <a:noFill/>
            <a:ln cap="flat" cmpd="sng" w="38100">
              <a:solidFill>
                <a:schemeClr val="dk1"/>
              </a:solidFill>
              <a:prstDash val="solid"/>
              <a:round/>
              <a:headEnd len="med" w="med" type="none"/>
              <a:tailEnd len="med" w="med" type="none"/>
            </a:ln>
          </p:spPr>
        </p:cxnSp>
      </p:grpSp>
      <p:cxnSp>
        <p:nvCxnSpPr>
          <p:cNvPr id="114" name="Google Shape;114;p21"/>
          <p:cNvCxnSpPr/>
          <p:nvPr/>
        </p:nvCxnSpPr>
        <p:spPr>
          <a:xfrm flipH="1">
            <a:off x="6660000" y="1612650"/>
            <a:ext cx="526200" cy="560100"/>
          </a:xfrm>
          <a:prstGeom prst="straightConnector1">
            <a:avLst/>
          </a:prstGeom>
          <a:noFill/>
          <a:ln cap="flat" cmpd="sng" w="28575">
            <a:solidFill>
              <a:schemeClr val="dk1"/>
            </a:solidFill>
            <a:prstDash val="solid"/>
            <a:round/>
            <a:headEnd len="med" w="med" type="none"/>
            <a:tailEnd len="med" w="med" type="triangle"/>
          </a:ln>
        </p:spPr>
      </p:cxnSp>
      <p:sp>
        <p:nvSpPr>
          <p:cNvPr id="115" name="Google Shape;115;p21"/>
          <p:cNvSpPr txBox="1"/>
          <p:nvPr/>
        </p:nvSpPr>
        <p:spPr>
          <a:xfrm>
            <a:off x="6708425" y="976400"/>
            <a:ext cx="1403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t>Noise acting on a point</a:t>
            </a:r>
            <a:endParaRPr b="1"/>
          </a:p>
        </p:txBody>
      </p:sp>
      <p:sp>
        <p:nvSpPr>
          <p:cNvPr id="116" name="Google Shape;116;p21"/>
          <p:cNvSpPr txBox="1"/>
          <p:nvPr/>
        </p:nvSpPr>
        <p:spPr>
          <a:xfrm>
            <a:off x="7169225" y="2172725"/>
            <a:ext cx="122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t>Guesses</a:t>
            </a:r>
            <a:endParaRPr b="1"/>
          </a:p>
        </p:txBody>
      </p:sp>
      <p:cxnSp>
        <p:nvCxnSpPr>
          <p:cNvPr id="117" name="Google Shape;117;p21"/>
          <p:cNvCxnSpPr>
            <a:stCxn id="116" idx="2"/>
          </p:cNvCxnSpPr>
          <p:nvPr/>
        </p:nvCxnSpPr>
        <p:spPr>
          <a:xfrm>
            <a:off x="7780325" y="2572925"/>
            <a:ext cx="0" cy="550500"/>
          </a:xfrm>
          <a:prstGeom prst="straightConnector1">
            <a:avLst/>
          </a:prstGeom>
          <a:noFill/>
          <a:ln cap="flat" cmpd="sng" w="28575">
            <a:solidFill>
              <a:schemeClr val="dk1"/>
            </a:solidFill>
            <a:prstDash val="solid"/>
            <a:round/>
            <a:headEnd len="med" w="med" type="none"/>
            <a:tailEnd len="med" w="med" type="triangle"/>
          </a:ln>
        </p:spPr>
      </p:cxnSp>
      <p:sp>
        <p:nvSpPr>
          <p:cNvPr id="118" name="Google Shape;118;p21"/>
          <p:cNvSpPr txBox="1"/>
          <p:nvPr/>
        </p:nvSpPr>
        <p:spPr>
          <a:xfrm>
            <a:off x="7899150" y="4787025"/>
            <a:ext cx="1267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t>F1B</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