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7" autoAdjust="0"/>
    <p:restoredTop sz="65722" autoAdjust="0"/>
  </p:normalViewPr>
  <p:slideViewPr>
    <p:cSldViewPr snapToGrid="0">
      <p:cViewPr>
        <p:scale>
          <a:sx n="40" d="100"/>
          <a:sy n="40" d="100"/>
        </p:scale>
        <p:origin x="14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05699-ADFC-4E2F-B5EB-D05D70AA339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7E90E-4735-414A-ABB2-74B55975F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4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0bcdb2b8a1_0_30:notes"/>
          <p:cNvSpPr txBox="1">
            <a:spLocks noGrp="1"/>
          </p:cNvSpPr>
          <p:nvPr>
            <p:ph type="body" idx="1"/>
          </p:nvPr>
        </p:nvSpPr>
        <p:spPr>
          <a:xfrm>
            <a:off x="915111" y="4343093"/>
            <a:ext cx="5027700" cy="4115700"/>
          </a:xfrm>
          <a:prstGeom prst="rect">
            <a:avLst/>
          </a:prstGeom>
        </p:spPr>
        <p:txBody>
          <a:bodyPr spcFirstLastPara="1" wrap="square" lIns="87950" tIns="87950" rIns="87950" bIns="87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Bae+ figure is vertically flipped to allow better comparison with our method of plotting (their method of plotting is </a:t>
            </a:r>
            <a:r>
              <a:rPr lang="en-GB" i="1" dirty="0"/>
              <a:t>bad</a:t>
            </a:r>
            <a:r>
              <a:rPr lang="en-GB" i="0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0" dirty="0"/>
              <a:t>Thus, for both graphs, attractor points are zero crossings </a:t>
            </a:r>
            <a:r>
              <a:rPr lang="en-GB" b="1" i="0" dirty="0"/>
              <a:t>from positive to negative</a:t>
            </a:r>
            <a:r>
              <a:rPr lang="en-GB" b="1" i="1" dirty="0"/>
              <a:t> </a:t>
            </a:r>
            <a:r>
              <a:rPr lang="en-GB" b="0" i="0" dirty="0"/>
              <a:t>(and </a:t>
            </a:r>
            <a:r>
              <a:rPr lang="en-GB" b="0" i="0" dirty="0" err="1"/>
              <a:t>repellor</a:t>
            </a:r>
            <a:r>
              <a:rPr lang="en-GB" b="0" i="0" dirty="0"/>
              <a:t> points are zero crossings from negative to positive)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96122 trials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Points are independently fit gaussians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Black line is smoothed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Gray area is smoothed confidence intervals of each point</a:t>
            </a:r>
            <a:endParaRPr dirty="0"/>
          </a:p>
        </p:txBody>
      </p:sp>
      <p:sp>
        <p:nvSpPr>
          <p:cNvPr id="490" name="Google Shape;490;g10bcdb2b8a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0b51174b2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0b51174b2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b813b5f1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b813b5f1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0b813b5f1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0b813b5f1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0b51174b2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0b51174b2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0b51174b2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0b51174b2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998E-B158-4B55-8BF7-7AD44FD09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9E2F3-E432-41CB-ABCE-2406A3E99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A711D-68CE-47C5-9D9A-D6F5BB6D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C64D-65D1-4032-9564-87DE71F1D78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7E2F8-7007-4859-ADFC-60E6B758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1E3EC-93BB-4CB4-AB81-0E966918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BC23-C5DC-4860-8D08-FE269409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84EB-B483-428E-B57C-FF4DB100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204C5-E801-4B03-8A2C-4EAA9961A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22530-3780-400C-9BC9-B00791C7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C64D-65D1-4032-9564-87DE71F1D78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81FAA-E97D-4CBA-B056-9ACE1AF6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8CBFD-1005-43A1-9786-468C7124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BC23-C5DC-4860-8D08-FE269409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9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306A2-656F-4B41-ABB9-B9D103470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9330B-D062-4121-9EAF-12EB67AA0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7312-DF35-4E19-9EBE-628ADDC6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C64D-65D1-4032-9564-87DE71F1D78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02D5A-00CF-4758-B268-98F1C9D2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F26C6-7FB7-4996-B1D4-F114E323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BC23-C5DC-4860-8D08-FE269409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7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 Title">
  <p:cSld name="New Section Titl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ctrTitle"/>
          </p:nvPr>
        </p:nvSpPr>
        <p:spPr>
          <a:xfrm>
            <a:off x="914400" y="2209800"/>
            <a:ext cx="10363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i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/>
          <p:nvPr/>
        </p:nvSpPr>
        <p:spPr>
          <a:xfrm>
            <a:off x="201478" y="976391"/>
            <a:ext cx="11804543" cy="615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5688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0FED-654A-4785-8E44-C173FADD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69325-8297-446F-83AE-2168CC5A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8A17-4853-493A-8515-D95D3D81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C64D-65D1-4032-9564-87DE71F1D78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E606F-3F03-46CA-898D-B76E9D6D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22CDF-5D55-4481-BF7B-AD2FAC14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BC23-C5DC-4860-8D08-FE269409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1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1B30-5230-486C-A076-6A9052CC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6F4BE-0EE6-45B0-8FD2-79FDD1EEA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951E3-B86D-4372-B79E-80F132CA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C64D-65D1-4032-9564-87DE71F1D78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F1F9-F374-41D5-9823-A6618ABE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274A-91FC-4B18-B530-6A8C594E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BC23-C5DC-4860-8D08-FE269409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4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9B2E-03B9-420A-9CB3-09059C96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14564-422D-4308-8937-B236CD7F0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852DE-8703-4CB8-8ADD-40EA8F995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7AD7A-7042-4D7D-A5F2-8320DB11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C64D-65D1-4032-9564-87DE71F1D78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5178D-5850-417A-ABDD-869703AD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8561F-213A-4859-82DB-5347BFE9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BC23-C5DC-4860-8D08-FE269409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8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6A15-6C6E-437B-AC12-4C27E156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60C07-D0FC-4776-83FB-4A09846D6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007AE-DD3F-466B-BA5B-0A0F7668D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7A0C4-401E-4E4A-9175-6F7D36065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97650-BAC1-4A7E-B073-FF287D0A8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724D7-A9F5-4FE5-8C3E-9FB9E1FB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C64D-65D1-4032-9564-87DE71F1D78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41648-F887-491F-8046-DED22BA3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58FF5-9D58-4504-AAAA-A43BEF3C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BC23-C5DC-4860-8D08-FE269409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01AE-CF82-4B3B-B30C-896D156C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339AA-C6EC-48B0-B5FA-355A335B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C64D-65D1-4032-9564-87DE71F1D78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8B1DE-83E6-4A60-9DFD-2599C790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ADBA9-7C23-4C8B-A20B-594D5188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BC23-C5DC-4860-8D08-FE269409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0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D9342-F6A7-4963-A023-3AC2ABC0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C64D-65D1-4032-9564-87DE71F1D78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6F322-D4C0-4795-A6FE-7380D9E6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6B7B1-04F1-4538-A0F5-9A6AE4CB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BC23-C5DC-4860-8D08-FE269409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9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C474-9620-47E4-A411-E2269FA7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8D7FA-F9D9-4289-8E99-D81BEB34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A402F-67AC-40CE-BD01-9BC789FC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5EF9-5224-4E10-B89E-5F737937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C64D-65D1-4032-9564-87DE71F1D78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31602-42DD-49C5-8DEB-A4E8932B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87745-CF1C-4C96-81AA-43AA7D3B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BC23-C5DC-4860-8D08-FE269409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4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3BD8-2613-4911-BB54-30068607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033F1-A529-45F1-8A27-E57918447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CA74A-9BF2-4D8C-8E3F-2B6D9F91A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44E04-746A-45B3-8461-56B1704E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1C64D-65D1-4032-9564-87DE71F1D78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69487-52AB-4A6E-9E71-A6A6C442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AB43A-A679-4BC1-A0FE-3A63FF63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BC23-C5DC-4860-8D08-FE269409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01AE6-11F8-4825-8FB7-2F5773967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22990-D342-4138-BCC3-D245840AB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F4124-36D8-4378-99EC-004A99810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1C64D-65D1-4032-9564-87DE71F1D78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929DF-8FDA-42BC-84BD-361A136B3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25B5E-9A37-497D-BC0C-1FF733C24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BC23-C5DC-4860-8D08-FE269409D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8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771D-3E1D-422D-8CC4-3C36CE086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431C4-B7ED-4346-86C1-19C245888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7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0"/>
          <p:cNvSpPr txBox="1"/>
          <p:nvPr/>
        </p:nvSpPr>
        <p:spPr>
          <a:xfrm>
            <a:off x="7795401" y="1180622"/>
            <a:ext cx="41036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en-GB" sz="1200" i="1" dirty="0"/>
              <a:t>Bae et al. (2015)</a:t>
            </a:r>
            <a:endParaRPr sz="1200" i="1" dirty="0"/>
          </a:p>
        </p:txBody>
      </p:sp>
      <p:sp>
        <p:nvSpPr>
          <p:cNvPr id="496" name="Google Shape;496;p60"/>
          <p:cNvSpPr txBox="1"/>
          <p:nvPr/>
        </p:nvSpPr>
        <p:spPr>
          <a:xfrm>
            <a:off x="422584" y="4551333"/>
            <a:ext cx="1456000" cy="615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2400" dirty="0">
                <a:solidFill>
                  <a:schemeClr val="dk1"/>
                </a:solidFill>
              </a:rPr>
              <a:t>M1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00D88F-BE21-5490-2186-B61CCF4023BA}"/>
              </a:ext>
            </a:extLst>
          </p:cNvPr>
          <p:cNvGrpSpPr/>
          <p:nvPr/>
        </p:nvGrpSpPr>
        <p:grpSpPr>
          <a:xfrm>
            <a:off x="2148249" y="117451"/>
            <a:ext cx="8182867" cy="6181444"/>
            <a:chOff x="2148249" y="117451"/>
            <a:chExt cx="7381353" cy="5575970"/>
          </a:xfrm>
        </p:grpSpPr>
        <p:pic>
          <p:nvPicPr>
            <p:cNvPr id="492" name="Google Shape;492;p60"/>
            <p:cNvPicPr preferRelativeResize="0"/>
            <p:nvPr/>
          </p:nvPicPr>
          <p:blipFill rotWithShape="1">
            <a:blip r:embed="rId3">
              <a:alphaModFix/>
            </a:blip>
            <a:srcRect l="53499" t="47645" r="7724" b="16676"/>
            <a:stretch/>
          </p:blipFill>
          <p:spPr>
            <a:xfrm>
              <a:off x="2153616" y="117451"/>
              <a:ext cx="7239533" cy="3118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7" name="Google Shape;497;p60"/>
            <p:cNvSpPr/>
            <p:nvPr/>
          </p:nvSpPr>
          <p:spPr>
            <a:xfrm>
              <a:off x="2169151" y="191633"/>
              <a:ext cx="350400" cy="23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4" name="Google Shape;492;p60">
              <a:extLst>
                <a:ext uri="{FF2B5EF4-FFF2-40B4-BE49-F238E27FC236}">
                  <a16:creationId xmlns:a16="http://schemas.microsoft.com/office/drawing/2014/main" id="{60A77499-CD5D-8F3B-ED27-46C75941385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57745" t="49782" r="7724" b="23906"/>
            <a:stretch/>
          </p:blipFill>
          <p:spPr>
            <a:xfrm flipV="1">
              <a:off x="2938357" y="204248"/>
              <a:ext cx="6446841" cy="230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 descr="Chart, line chart&#10;&#10;Description automatically generated">
              <a:extLst>
                <a:ext uri="{FF2B5EF4-FFF2-40B4-BE49-F238E27FC236}">
                  <a16:creationId xmlns:a16="http://schemas.microsoft.com/office/drawing/2014/main" id="{B4163983-B5EA-12AE-C2A8-922A7065F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26"/>
            <a:stretch/>
          </p:blipFill>
          <p:spPr>
            <a:xfrm>
              <a:off x="2148249" y="2977415"/>
              <a:ext cx="7381353" cy="27160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1"/>
          <p:cNvSpPr txBox="1">
            <a:spLocks noGrp="1"/>
          </p:cNvSpPr>
          <p:nvPr>
            <p:ph type="ctrTitle"/>
          </p:nvPr>
        </p:nvSpPr>
        <p:spPr>
          <a:xfrm>
            <a:off x="125167" y="0"/>
            <a:ext cx="6196400" cy="9208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 algn="l"/>
            <a:r>
              <a:rPr lang="en-GB"/>
              <a:t>Locations of categories</a:t>
            </a:r>
            <a:endParaRPr/>
          </a:p>
        </p:txBody>
      </p:sp>
      <p:pic>
        <p:nvPicPr>
          <p:cNvPr id="505" name="Google Shape;50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64899" y="1925162"/>
            <a:ext cx="5452068" cy="4089068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61"/>
          <p:cNvSpPr txBox="1"/>
          <p:nvPr/>
        </p:nvSpPr>
        <p:spPr>
          <a:xfrm>
            <a:off x="1119333" y="1793367"/>
            <a:ext cx="1456000" cy="6155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2400">
                <a:solidFill>
                  <a:schemeClr val="dk1"/>
                </a:solidFill>
              </a:rPr>
              <a:t>M1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667" y="1925183"/>
            <a:ext cx="5452068" cy="4089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64899" y="1925162"/>
            <a:ext cx="5452068" cy="4089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2001" y="1925190"/>
            <a:ext cx="5452068" cy="4089028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62"/>
          <p:cNvSpPr txBox="1">
            <a:spLocks noGrp="1"/>
          </p:cNvSpPr>
          <p:nvPr>
            <p:ph type="ctrTitle"/>
          </p:nvPr>
        </p:nvSpPr>
        <p:spPr>
          <a:xfrm>
            <a:off x="125167" y="0"/>
            <a:ext cx="6196400" cy="9208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 algn="l"/>
            <a:r>
              <a:rPr lang="en-GB"/>
              <a:t>Locations of categories</a:t>
            </a:r>
            <a:endParaRPr/>
          </a:p>
        </p:txBody>
      </p:sp>
      <p:sp>
        <p:nvSpPr>
          <p:cNvPr id="515" name="Google Shape;515;p62"/>
          <p:cNvSpPr txBox="1"/>
          <p:nvPr/>
        </p:nvSpPr>
        <p:spPr>
          <a:xfrm>
            <a:off x="1119333" y="1793367"/>
            <a:ext cx="1456000" cy="6155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2400">
                <a:solidFill>
                  <a:schemeClr val="dk1"/>
                </a:solidFill>
              </a:rPr>
              <a:t>M1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16" name="Google Shape;516;p62"/>
          <p:cNvSpPr txBox="1"/>
          <p:nvPr/>
        </p:nvSpPr>
        <p:spPr>
          <a:xfrm>
            <a:off x="9616667" y="1856367"/>
            <a:ext cx="1456000" cy="6155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2400">
                <a:solidFill>
                  <a:schemeClr val="dk1"/>
                </a:solidFill>
              </a:rPr>
              <a:t>M3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17" name="Google Shape;517;p62"/>
          <p:cNvSpPr/>
          <p:nvPr/>
        </p:nvSpPr>
        <p:spPr>
          <a:xfrm>
            <a:off x="5047100" y="1986133"/>
            <a:ext cx="2324800" cy="26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8" name="Google Shape;518;p62"/>
          <p:cNvSpPr txBox="1"/>
          <p:nvPr/>
        </p:nvSpPr>
        <p:spPr>
          <a:xfrm>
            <a:off x="5368000" y="1856367"/>
            <a:ext cx="1456000" cy="6155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2400">
                <a:solidFill>
                  <a:schemeClr val="dk1"/>
                </a:solidFill>
              </a:rPr>
              <a:t>M2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519" name="Google Shape;519;p62"/>
          <p:cNvCxnSpPr/>
          <p:nvPr/>
        </p:nvCxnSpPr>
        <p:spPr>
          <a:xfrm flipH="1">
            <a:off x="11747533" y="3890067"/>
            <a:ext cx="260000" cy="36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" name="Google Shape;520;p62"/>
          <p:cNvCxnSpPr/>
          <p:nvPr/>
        </p:nvCxnSpPr>
        <p:spPr>
          <a:xfrm rot="10800000" flipH="1">
            <a:off x="9739067" y="5241467"/>
            <a:ext cx="41200" cy="268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1" name="Google Shape;521;p62"/>
          <p:cNvCxnSpPr/>
          <p:nvPr/>
        </p:nvCxnSpPr>
        <p:spPr>
          <a:xfrm>
            <a:off x="8631033" y="4156633"/>
            <a:ext cx="264400" cy="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" name="Google Shape;522;p62"/>
          <p:cNvCxnSpPr/>
          <p:nvPr/>
        </p:nvCxnSpPr>
        <p:spPr>
          <a:xfrm flipH="1">
            <a:off x="10614367" y="2114367"/>
            <a:ext cx="64000" cy="387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3" name="Google Shape;523;p62"/>
          <p:cNvCxnSpPr/>
          <p:nvPr/>
        </p:nvCxnSpPr>
        <p:spPr>
          <a:xfrm flipH="1">
            <a:off x="7524251" y="3884617"/>
            <a:ext cx="260000" cy="36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4" name="Google Shape;524;p62"/>
          <p:cNvCxnSpPr/>
          <p:nvPr/>
        </p:nvCxnSpPr>
        <p:spPr>
          <a:xfrm rot="10800000" flipH="1">
            <a:off x="5515784" y="5236017"/>
            <a:ext cx="41200" cy="268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" name="Google Shape;525;p62"/>
          <p:cNvCxnSpPr/>
          <p:nvPr/>
        </p:nvCxnSpPr>
        <p:spPr>
          <a:xfrm>
            <a:off x="4407751" y="4151184"/>
            <a:ext cx="264400" cy="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" name="Google Shape;526;p62"/>
          <p:cNvCxnSpPr/>
          <p:nvPr/>
        </p:nvCxnSpPr>
        <p:spPr>
          <a:xfrm flipH="1">
            <a:off x="6391084" y="2108917"/>
            <a:ext cx="64000" cy="387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7" name="Google Shape;527;p62"/>
          <p:cNvCxnSpPr/>
          <p:nvPr/>
        </p:nvCxnSpPr>
        <p:spPr>
          <a:xfrm flipH="1">
            <a:off x="3275567" y="3899451"/>
            <a:ext cx="260000" cy="36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8" name="Google Shape;528;p62"/>
          <p:cNvCxnSpPr/>
          <p:nvPr/>
        </p:nvCxnSpPr>
        <p:spPr>
          <a:xfrm rot="10800000" flipH="1">
            <a:off x="1267100" y="5250851"/>
            <a:ext cx="41200" cy="268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9" name="Google Shape;529;p62"/>
          <p:cNvCxnSpPr/>
          <p:nvPr/>
        </p:nvCxnSpPr>
        <p:spPr>
          <a:xfrm>
            <a:off x="159067" y="4166017"/>
            <a:ext cx="264400" cy="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0" name="Google Shape;530;p62"/>
          <p:cNvCxnSpPr/>
          <p:nvPr/>
        </p:nvCxnSpPr>
        <p:spPr>
          <a:xfrm flipH="1">
            <a:off x="2142400" y="2123751"/>
            <a:ext cx="64000" cy="387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667" y="1925183"/>
            <a:ext cx="5452068" cy="4089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64899" y="1925162"/>
            <a:ext cx="5452068" cy="4089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2001" y="1925190"/>
            <a:ext cx="5452068" cy="4089028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3"/>
          <p:cNvSpPr txBox="1"/>
          <p:nvPr/>
        </p:nvSpPr>
        <p:spPr>
          <a:xfrm>
            <a:off x="-77600" y="4379933"/>
            <a:ext cx="840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1333"/>
              <a:t>53.7</a:t>
            </a:r>
            <a:endParaRPr sz="1333"/>
          </a:p>
        </p:txBody>
      </p:sp>
      <p:sp>
        <p:nvSpPr>
          <p:cNvPr id="539" name="Google Shape;539;p63"/>
          <p:cNvSpPr txBox="1"/>
          <p:nvPr/>
        </p:nvSpPr>
        <p:spPr>
          <a:xfrm>
            <a:off x="2717233" y="2549900"/>
            <a:ext cx="840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1333"/>
              <a:t>72.3</a:t>
            </a:r>
            <a:endParaRPr sz="1333"/>
          </a:p>
        </p:txBody>
      </p:sp>
      <p:sp>
        <p:nvSpPr>
          <p:cNvPr id="540" name="Google Shape;540;p63"/>
          <p:cNvSpPr txBox="1"/>
          <p:nvPr/>
        </p:nvSpPr>
        <p:spPr>
          <a:xfrm>
            <a:off x="4376200" y="4661167"/>
            <a:ext cx="840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1333"/>
              <a:t>67.2</a:t>
            </a:r>
            <a:endParaRPr sz="1333"/>
          </a:p>
        </p:txBody>
      </p:sp>
      <p:sp>
        <p:nvSpPr>
          <p:cNvPr id="541" name="Google Shape;541;p63"/>
          <p:cNvSpPr txBox="1"/>
          <p:nvPr/>
        </p:nvSpPr>
        <p:spPr>
          <a:xfrm>
            <a:off x="7371900" y="3575700"/>
            <a:ext cx="840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1333"/>
              <a:t>78.4</a:t>
            </a:r>
            <a:endParaRPr sz="1333"/>
          </a:p>
        </p:txBody>
      </p:sp>
      <p:sp>
        <p:nvSpPr>
          <p:cNvPr id="542" name="Google Shape;542;p63"/>
          <p:cNvSpPr txBox="1"/>
          <p:nvPr/>
        </p:nvSpPr>
        <p:spPr>
          <a:xfrm>
            <a:off x="8386067" y="4291367"/>
            <a:ext cx="840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1333"/>
              <a:t>78.4</a:t>
            </a:r>
            <a:endParaRPr sz="1333"/>
          </a:p>
        </p:txBody>
      </p:sp>
      <p:sp>
        <p:nvSpPr>
          <p:cNvPr id="543" name="Google Shape;543;p63"/>
          <p:cNvSpPr txBox="1"/>
          <p:nvPr/>
        </p:nvSpPr>
        <p:spPr>
          <a:xfrm>
            <a:off x="11526500" y="3124100"/>
            <a:ext cx="840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1333"/>
              <a:t>56.3</a:t>
            </a:r>
            <a:endParaRPr sz="1333"/>
          </a:p>
        </p:txBody>
      </p:sp>
      <p:sp>
        <p:nvSpPr>
          <p:cNvPr id="544" name="Google Shape;544;p63"/>
          <p:cNvSpPr txBox="1"/>
          <p:nvPr/>
        </p:nvSpPr>
        <p:spPr>
          <a:xfrm>
            <a:off x="10158033" y="5339100"/>
            <a:ext cx="840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1333">
                <a:solidFill>
                  <a:srgbClr val="CC0000"/>
                </a:solidFill>
              </a:rPr>
              <a:t>6.9</a:t>
            </a:r>
            <a:endParaRPr sz="1333">
              <a:solidFill>
                <a:srgbClr val="CC0000"/>
              </a:solidFill>
            </a:endParaRPr>
          </a:p>
        </p:txBody>
      </p:sp>
      <p:sp>
        <p:nvSpPr>
          <p:cNvPr id="545" name="Google Shape;545;p63"/>
          <p:cNvSpPr txBox="1">
            <a:spLocks noGrp="1"/>
          </p:cNvSpPr>
          <p:nvPr>
            <p:ph type="ctrTitle"/>
          </p:nvPr>
        </p:nvSpPr>
        <p:spPr>
          <a:xfrm>
            <a:off x="125167" y="0"/>
            <a:ext cx="6196400" cy="9208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 algn="l"/>
            <a:r>
              <a:rPr lang="en-GB"/>
              <a:t>Locations of categories</a:t>
            </a:r>
            <a:endParaRPr/>
          </a:p>
        </p:txBody>
      </p:sp>
      <p:sp>
        <p:nvSpPr>
          <p:cNvPr id="546" name="Google Shape;546;p63"/>
          <p:cNvSpPr txBox="1"/>
          <p:nvPr/>
        </p:nvSpPr>
        <p:spPr>
          <a:xfrm>
            <a:off x="1119333" y="1793367"/>
            <a:ext cx="1456000" cy="6155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2400">
                <a:solidFill>
                  <a:schemeClr val="dk1"/>
                </a:solidFill>
              </a:rPr>
              <a:t>M1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47" name="Google Shape;547;p63"/>
          <p:cNvSpPr txBox="1"/>
          <p:nvPr/>
        </p:nvSpPr>
        <p:spPr>
          <a:xfrm>
            <a:off x="9616667" y="1856367"/>
            <a:ext cx="1456000" cy="6155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2400">
                <a:solidFill>
                  <a:schemeClr val="dk1"/>
                </a:solidFill>
              </a:rPr>
              <a:t>M3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48" name="Google Shape;548;p63"/>
          <p:cNvSpPr/>
          <p:nvPr/>
        </p:nvSpPr>
        <p:spPr>
          <a:xfrm>
            <a:off x="5047100" y="1986133"/>
            <a:ext cx="2324800" cy="26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9" name="Google Shape;549;p63"/>
          <p:cNvSpPr txBox="1"/>
          <p:nvPr/>
        </p:nvSpPr>
        <p:spPr>
          <a:xfrm>
            <a:off x="5368000" y="1856367"/>
            <a:ext cx="1456000" cy="6155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2400">
                <a:solidFill>
                  <a:schemeClr val="dk1"/>
                </a:solidFill>
              </a:rPr>
              <a:t>M2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50" name="Google Shape;550;p63"/>
          <p:cNvSpPr txBox="1"/>
          <p:nvPr/>
        </p:nvSpPr>
        <p:spPr>
          <a:xfrm>
            <a:off x="280400" y="920801"/>
            <a:ext cx="11414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 i="1"/>
              <a:t>Category gradient values: a measure of attractor strength (range: 0 - 90) </a:t>
            </a:r>
            <a:endParaRPr sz="2400" i="1"/>
          </a:p>
        </p:txBody>
      </p:sp>
      <p:sp>
        <p:nvSpPr>
          <p:cNvPr id="551" name="Google Shape;551;p63"/>
          <p:cNvSpPr txBox="1"/>
          <p:nvPr/>
        </p:nvSpPr>
        <p:spPr>
          <a:xfrm>
            <a:off x="9226467" y="2326967"/>
            <a:ext cx="840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1333"/>
              <a:t>65.2</a:t>
            </a:r>
            <a:endParaRPr sz="1333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4"/>
          <p:cNvSpPr txBox="1">
            <a:spLocks noGrp="1"/>
          </p:cNvSpPr>
          <p:nvPr>
            <p:ph type="ctrTitle"/>
          </p:nvPr>
        </p:nvSpPr>
        <p:spPr>
          <a:xfrm>
            <a:off x="93333" y="61867"/>
            <a:ext cx="3960800" cy="8728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GB"/>
              <a:t>Power analysis</a:t>
            </a:r>
            <a:endParaRPr/>
          </a:p>
        </p:txBody>
      </p:sp>
      <p:pic>
        <p:nvPicPr>
          <p:cNvPr id="557" name="Google Shape;55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751" y="1006634"/>
            <a:ext cx="10120499" cy="48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64"/>
          <p:cNvSpPr txBox="1"/>
          <p:nvPr/>
        </p:nvSpPr>
        <p:spPr>
          <a:xfrm>
            <a:off x="2254833" y="5321900"/>
            <a:ext cx="8972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559" name="Google Shape;559;p64"/>
          <p:cNvSpPr/>
          <p:nvPr/>
        </p:nvSpPr>
        <p:spPr>
          <a:xfrm>
            <a:off x="2009500" y="5111600"/>
            <a:ext cx="327200" cy="16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0" name="Google Shape;560;p64"/>
          <p:cNvSpPr txBox="1"/>
          <p:nvPr/>
        </p:nvSpPr>
        <p:spPr>
          <a:xfrm>
            <a:off x="2208100" y="5321901"/>
            <a:ext cx="8353600" cy="9848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/>
              <a:t>0           10          20          30          40          50          60          70          80</a:t>
            </a:r>
            <a:endParaRPr sz="2400"/>
          </a:p>
        </p:txBody>
      </p:sp>
      <p:sp>
        <p:nvSpPr>
          <p:cNvPr id="561" name="Google Shape;561;p64"/>
          <p:cNvSpPr txBox="1"/>
          <p:nvPr/>
        </p:nvSpPr>
        <p:spPr>
          <a:xfrm>
            <a:off x="4661700" y="5808601"/>
            <a:ext cx="3446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/>
              <a:t>Number of trials (x1000)</a:t>
            </a:r>
            <a:endParaRPr sz="2400"/>
          </a:p>
        </p:txBody>
      </p:sp>
      <p:sp>
        <p:nvSpPr>
          <p:cNvPr id="562" name="Google Shape;562;p64"/>
          <p:cNvSpPr/>
          <p:nvPr/>
        </p:nvSpPr>
        <p:spPr>
          <a:xfrm>
            <a:off x="1857633" y="1331867"/>
            <a:ext cx="479200" cy="348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3" name="Google Shape;563;p64"/>
          <p:cNvSpPr txBox="1"/>
          <p:nvPr/>
        </p:nvSpPr>
        <p:spPr>
          <a:xfrm>
            <a:off x="1035767" y="2895400"/>
            <a:ext cx="1180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en-GB" sz="2400"/>
              <a:t>Hue</a:t>
            </a:r>
            <a:endParaRPr sz="2400"/>
          </a:p>
        </p:txBody>
      </p:sp>
      <p:sp>
        <p:nvSpPr>
          <p:cNvPr id="564" name="Google Shape;564;p64"/>
          <p:cNvSpPr/>
          <p:nvPr/>
        </p:nvSpPr>
        <p:spPr>
          <a:xfrm>
            <a:off x="4626533" y="1010800"/>
            <a:ext cx="3341200" cy="53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5" name="Google Shape;565;p64"/>
          <p:cNvSpPr txBox="1"/>
          <p:nvPr/>
        </p:nvSpPr>
        <p:spPr>
          <a:xfrm>
            <a:off x="229967" y="5880567"/>
            <a:ext cx="1456000" cy="6155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2400">
                <a:solidFill>
                  <a:schemeClr val="dk1"/>
                </a:solidFill>
              </a:rPr>
              <a:t>M1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667" y="1925183"/>
            <a:ext cx="5452068" cy="40890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1" name="Google Shape;571;p65"/>
          <p:cNvCxnSpPr/>
          <p:nvPr/>
        </p:nvCxnSpPr>
        <p:spPr>
          <a:xfrm flipH="1">
            <a:off x="11747533" y="3890067"/>
            <a:ext cx="260000" cy="36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2" name="Google Shape;572;p65"/>
          <p:cNvCxnSpPr/>
          <p:nvPr/>
        </p:nvCxnSpPr>
        <p:spPr>
          <a:xfrm rot="10800000" flipH="1">
            <a:off x="9739067" y="5241467"/>
            <a:ext cx="41200" cy="268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3" name="Google Shape;573;p65"/>
          <p:cNvSpPr txBox="1">
            <a:spLocks noGrp="1"/>
          </p:cNvSpPr>
          <p:nvPr>
            <p:ph type="ctrTitle"/>
          </p:nvPr>
        </p:nvSpPr>
        <p:spPr>
          <a:xfrm>
            <a:off x="125167" y="0"/>
            <a:ext cx="6196400" cy="9208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 algn="l"/>
            <a:r>
              <a:rPr lang="en-GB"/>
              <a:t>Learning rates</a:t>
            </a:r>
            <a:endParaRPr/>
          </a:p>
        </p:txBody>
      </p:sp>
      <p:pic>
        <p:nvPicPr>
          <p:cNvPr id="574" name="Google Shape;574;p65"/>
          <p:cNvPicPr preferRelativeResize="0"/>
          <p:nvPr/>
        </p:nvPicPr>
        <p:blipFill rotWithShape="1">
          <a:blip r:embed="rId4">
            <a:alphaModFix/>
          </a:blip>
          <a:srcRect l="17372" r="8482"/>
          <a:stretch/>
        </p:blipFill>
        <p:spPr>
          <a:xfrm>
            <a:off x="4599201" y="2143867"/>
            <a:ext cx="3610001" cy="36516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5" name="Google Shape;575;p65"/>
          <p:cNvCxnSpPr/>
          <p:nvPr/>
        </p:nvCxnSpPr>
        <p:spPr>
          <a:xfrm>
            <a:off x="8631033" y="4156633"/>
            <a:ext cx="264400" cy="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6" name="Google Shape;576;p65"/>
          <p:cNvSpPr/>
          <p:nvPr/>
        </p:nvSpPr>
        <p:spPr>
          <a:xfrm>
            <a:off x="5453500" y="1986133"/>
            <a:ext cx="2324800" cy="26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77" name="Google Shape;577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967" y="2325438"/>
            <a:ext cx="4023020" cy="3015532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65"/>
          <p:cNvSpPr txBox="1"/>
          <p:nvPr/>
        </p:nvSpPr>
        <p:spPr>
          <a:xfrm>
            <a:off x="1047084" y="1212701"/>
            <a:ext cx="2788800" cy="9848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2400">
                <a:solidFill>
                  <a:schemeClr val="dk1"/>
                </a:solidFill>
              </a:rPr>
              <a:t>Learning rate </a:t>
            </a:r>
            <a:endParaRPr sz="2400">
              <a:solidFill>
                <a:schemeClr val="dk1"/>
              </a:solidFill>
            </a:endParaRPr>
          </a:p>
          <a:p>
            <a:pPr algn="ctr"/>
            <a:r>
              <a:rPr lang="en-GB" sz="2400">
                <a:solidFill>
                  <a:schemeClr val="dk1"/>
                </a:solidFill>
              </a:rPr>
              <a:t>for a </a:t>
            </a:r>
            <a:r>
              <a:rPr lang="en-GB" sz="2400" b="1">
                <a:solidFill>
                  <a:schemeClr val="dk1"/>
                </a:solidFill>
              </a:rPr>
              <a:t>single hue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579" name="Google Shape;579;p65"/>
          <p:cNvSpPr txBox="1"/>
          <p:nvPr/>
        </p:nvSpPr>
        <p:spPr>
          <a:xfrm>
            <a:off x="4908200" y="1203001"/>
            <a:ext cx="2788800" cy="9848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2400">
                <a:solidFill>
                  <a:schemeClr val="dk1"/>
                </a:solidFill>
              </a:rPr>
              <a:t>Learning rates </a:t>
            </a:r>
            <a:endParaRPr sz="2400">
              <a:solidFill>
                <a:schemeClr val="dk1"/>
              </a:solidFill>
            </a:endParaRPr>
          </a:p>
          <a:p>
            <a:pPr algn="ctr"/>
            <a:r>
              <a:rPr lang="en-GB" sz="2400">
                <a:solidFill>
                  <a:schemeClr val="dk1"/>
                </a:solidFill>
              </a:rPr>
              <a:t>as a </a:t>
            </a:r>
            <a:r>
              <a:rPr lang="en-GB" sz="2400" b="1">
                <a:solidFill>
                  <a:schemeClr val="dk1"/>
                </a:solidFill>
              </a:rPr>
              <a:t>function of hue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580" name="Google Shape;580;p65"/>
          <p:cNvSpPr txBox="1"/>
          <p:nvPr/>
        </p:nvSpPr>
        <p:spPr>
          <a:xfrm>
            <a:off x="8713133" y="1356301"/>
            <a:ext cx="2788800" cy="61551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2400">
                <a:solidFill>
                  <a:srgbClr val="FF0000"/>
                </a:solidFill>
              </a:rPr>
              <a:t>DKL axis directions</a:t>
            </a:r>
            <a:endParaRPr sz="2400">
              <a:solidFill>
                <a:srgbClr val="FF0000"/>
              </a:solidFill>
            </a:endParaRPr>
          </a:p>
        </p:txBody>
      </p:sp>
      <p:cxnSp>
        <p:nvCxnSpPr>
          <p:cNvPr id="581" name="Google Shape;581;p65"/>
          <p:cNvCxnSpPr>
            <a:stCxn id="582" idx="3"/>
          </p:cNvCxnSpPr>
          <p:nvPr/>
        </p:nvCxnSpPr>
        <p:spPr>
          <a:xfrm flipH="1">
            <a:off x="10614367" y="2114367"/>
            <a:ext cx="64000" cy="387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2" name="Google Shape;582;p65"/>
          <p:cNvSpPr/>
          <p:nvPr/>
        </p:nvSpPr>
        <p:spPr>
          <a:xfrm>
            <a:off x="10059167" y="2021167"/>
            <a:ext cx="619200" cy="1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155</Words>
  <Application>Microsoft Office PowerPoint</Application>
  <PresentationFormat>Widescreen</PresentationFormat>
  <Paragraphs>39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Locations of categories</vt:lpstr>
      <vt:lpstr>Locations of categories</vt:lpstr>
      <vt:lpstr>Locations of categories</vt:lpstr>
      <vt:lpstr>Power analysis</vt:lpstr>
      <vt:lpstr>Learning rates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Conway, Bevil (NIH/NEI) [E]</dc:creator>
  <cp:lastModifiedBy>Danny Garside</cp:lastModifiedBy>
  <cp:revision>2</cp:revision>
  <dcterms:created xsi:type="dcterms:W3CDTF">2022-10-31T18:20:07Z</dcterms:created>
  <dcterms:modified xsi:type="dcterms:W3CDTF">2022-10-31T20:41:18Z</dcterms:modified>
</cp:coreProperties>
</file>