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3A0C8-8E4A-416C-AC07-8091AD1096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145A51-1FFF-4166-9AB6-3B7078D8F228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Password security is crucial in todays digital world</a:t>
          </a:r>
          <a:endParaRPr lang="en-US"/>
        </a:p>
      </dgm:t>
    </dgm:pt>
    <dgm:pt modelId="{0D596B88-C76A-4C41-941F-AB44D0E8F12C}" type="parTrans" cxnId="{0CC30C04-A23F-4AC0-B1AF-1479DCA10C3F}">
      <dgm:prSet/>
      <dgm:spPr/>
      <dgm:t>
        <a:bodyPr/>
        <a:lstStyle/>
        <a:p>
          <a:endParaRPr lang="en-US"/>
        </a:p>
      </dgm:t>
    </dgm:pt>
    <dgm:pt modelId="{344C1170-6F07-4307-9FEE-3DA94C40F47A}" type="sibTrans" cxnId="{0CC30C04-A23F-4AC0-B1AF-1479DCA10C3F}">
      <dgm:prSet/>
      <dgm:spPr/>
      <dgm:t>
        <a:bodyPr/>
        <a:lstStyle/>
        <a:p>
          <a:endParaRPr lang="en-US"/>
        </a:p>
      </dgm:t>
    </dgm:pt>
    <dgm:pt modelId="{E4E2B144-E5A7-4CF2-91BE-BF251BD3BFCB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Many services require a password authentication of some kind</a:t>
          </a:r>
          <a:endParaRPr lang="en-US"/>
        </a:p>
      </dgm:t>
    </dgm:pt>
    <dgm:pt modelId="{CCFCC4E0-1B6F-4033-9274-2756146B89B1}" type="parTrans" cxnId="{A60860DC-3058-4202-B872-CEB585A02962}">
      <dgm:prSet/>
      <dgm:spPr/>
      <dgm:t>
        <a:bodyPr/>
        <a:lstStyle/>
        <a:p>
          <a:endParaRPr lang="en-US"/>
        </a:p>
      </dgm:t>
    </dgm:pt>
    <dgm:pt modelId="{4DEC8591-500E-4F8E-8025-8C5450C58C49}" type="sibTrans" cxnId="{A60860DC-3058-4202-B872-CEB585A02962}">
      <dgm:prSet/>
      <dgm:spPr/>
      <dgm:t>
        <a:bodyPr/>
        <a:lstStyle/>
        <a:p>
          <a:endParaRPr lang="en-US"/>
        </a:p>
      </dgm:t>
    </dgm:pt>
    <dgm:pt modelId="{35072058-F495-4A03-B346-6B70A7722AFE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Keeping track of all of them can prove quite challenging</a:t>
          </a:r>
          <a:endParaRPr lang="en-US"/>
        </a:p>
      </dgm:t>
    </dgm:pt>
    <dgm:pt modelId="{993249AD-13FB-44DD-AF60-A3F9F4DFF518}" type="parTrans" cxnId="{4030BD67-13D2-4F11-8BD2-5F10892681CF}">
      <dgm:prSet/>
      <dgm:spPr/>
      <dgm:t>
        <a:bodyPr/>
        <a:lstStyle/>
        <a:p>
          <a:endParaRPr lang="en-US"/>
        </a:p>
      </dgm:t>
    </dgm:pt>
    <dgm:pt modelId="{54BBE1E4-2A6A-4FC5-8F59-5BBE0B01E3EB}" type="sibTrans" cxnId="{4030BD67-13D2-4F11-8BD2-5F10892681CF}">
      <dgm:prSet/>
      <dgm:spPr/>
      <dgm:t>
        <a:bodyPr/>
        <a:lstStyle/>
        <a:p>
          <a:endParaRPr lang="en-US"/>
        </a:p>
      </dgm:t>
    </dgm:pt>
    <dgm:pt modelId="{3B9E1EBB-8102-4516-8B1A-A8FF5CC58B34}">
      <dgm:prSet/>
      <dgm:spPr/>
      <dgm:t>
        <a:bodyPr/>
        <a:lstStyle/>
        <a:p>
          <a:r>
            <a:rPr lang="fi-FI"/>
            <a:t>Especially when they should all be distinct to keep them strong and secure</a:t>
          </a:r>
          <a:endParaRPr lang="en-US"/>
        </a:p>
      </dgm:t>
    </dgm:pt>
    <dgm:pt modelId="{CF989DA0-9C13-4A04-A01A-680B74B15B94}" type="parTrans" cxnId="{87DBE6C1-821D-4868-A792-5D300901B4CC}">
      <dgm:prSet/>
      <dgm:spPr/>
      <dgm:t>
        <a:bodyPr/>
        <a:lstStyle/>
        <a:p>
          <a:endParaRPr lang="en-US"/>
        </a:p>
      </dgm:t>
    </dgm:pt>
    <dgm:pt modelId="{ED31814B-D05F-4363-B10B-AA0B6B5A5771}" type="sibTrans" cxnId="{87DBE6C1-821D-4868-A792-5D300901B4CC}">
      <dgm:prSet/>
      <dgm:spPr/>
      <dgm:t>
        <a:bodyPr/>
        <a:lstStyle/>
        <a:p>
          <a:endParaRPr lang="en-US"/>
        </a:p>
      </dgm:t>
    </dgm:pt>
    <dgm:pt modelId="{F90EAE92-926C-4BF4-A453-EF33B8C78E52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Personally i have always been quite sceptical about the commercial passwords managers that are being marketed to us.</a:t>
          </a:r>
          <a:endParaRPr lang="en-US"/>
        </a:p>
      </dgm:t>
    </dgm:pt>
    <dgm:pt modelId="{2692732D-A393-4E23-8B1E-7C02D8D9DD01}" type="parTrans" cxnId="{428FAA89-0A08-47AA-8C34-08693B158724}">
      <dgm:prSet/>
      <dgm:spPr/>
      <dgm:t>
        <a:bodyPr/>
        <a:lstStyle/>
        <a:p>
          <a:endParaRPr lang="en-US"/>
        </a:p>
      </dgm:t>
    </dgm:pt>
    <dgm:pt modelId="{8C978B97-BE5F-4176-BEDE-357C483E21DF}" type="sibTrans" cxnId="{428FAA89-0A08-47AA-8C34-08693B158724}">
      <dgm:prSet/>
      <dgm:spPr/>
      <dgm:t>
        <a:bodyPr/>
        <a:lstStyle/>
        <a:p>
          <a:endParaRPr lang="en-US"/>
        </a:p>
      </dgm:t>
    </dgm:pt>
    <dgm:pt modelId="{B9EFF469-4163-4CAA-AA80-AEACA95AD6B6}" type="pres">
      <dgm:prSet presAssocID="{0D63A0C8-8E4A-416C-AC07-8091AD10963E}" presName="root" presStyleCnt="0">
        <dgm:presLayoutVars>
          <dgm:dir/>
          <dgm:resizeHandles val="exact"/>
        </dgm:presLayoutVars>
      </dgm:prSet>
      <dgm:spPr/>
    </dgm:pt>
    <dgm:pt modelId="{A9EC50B3-3066-4A20-BD18-E5361AF00C1C}" type="pres">
      <dgm:prSet presAssocID="{7A145A51-1FFF-4166-9AB6-3B7078D8F228}" presName="compNode" presStyleCnt="0"/>
      <dgm:spPr/>
    </dgm:pt>
    <dgm:pt modelId="{03BB5190-26DD-4C1C-AF65-FBA7B20AD719}" type="pres">
      <dgm:prSet presAssocID="{7A145A51-1FFF-4166-9AB6-3B7078D8F228}" presName="bgRect" presStyleLbl="bgShp" presStyleIdx="0" presStyleCnt="3"/>
      <dgm:spPr/>
    </dgm:pt>
    <dgm:pt modelId="{0E4008E7-A0B2-498C-9BF1-C5FB34F38F20}" type="pres">
      <dgm:prSet presAssocID="{7A145A51-1FFF-4166-9AB6-3B7078D8F2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kitse"/>
        </a:ext>
      </dgm:extLst>
    </dgm:pt>
    <dgm:pt modelId="{84B2F921-5F45-4A39-87E4-0111B25DBFCB}" type="pres">
      <dgm:prSet presAssocID="{7A145A51-1FFF-4166-9AB6-3B7078D8F228}" presName="spaceRect" presStyleCnt="0"/>
      <dgm:spPr/>
    </dgm:pt>
    <dgm:pt modelId="{AB66D6C8-37B5-43C9-A5C7-D906AE3E4E13}" type="pres">
      <dgm:prSet presAssocID="{7A145A51-1FFF-4166-9AB6-3B7078D8F228}" presName="parTx" presStyleLbl="revTx" presStyleIdx="0" presStyleCnt="4">
        <dgm:presLayoutVars>
          <dgm:chMax val="0"/>
          <dgm:chPref val="0"/>
        </dgm:presLayoutVars>
      </dgm:prSet>
      <dgm:spPr/>
    </dgm:pt>
    <dgm:pt modelId="{E3357EDA-2DF3-4E62-A883-1FE4089D5489}" type="pres">
      <dgm:prSet presAssocID="{344C1170-6F07-4307-9FEE-3DA94C40F47A}" presName="sibTrans" presStyleCnt="0"/>
      <dgm:spPr/>
    </dgm:pt>
    <dgm:pt modelId="{1C0E2577-3117-49DE-845B-4A10E3DD3ED7}" type="pres">
      <dgm:prSet presAssocID="{E4E2B144-E5A7-4CF2-91BE-BF251BD3BFCB}" presName="compNode" presStyleCnt="0"/>
      <dgm:spPr/>
    </dgm:pt>
    <dgm:pt modelId="{178D9AAF-E491-4DB6-A510-7CFFD256E2E9}" type="pres">
      <dgm:prSet presAssocID="{E4E2B144-E5A7-4CF2-91BE-BF251BD3BFCB}" presName="bgRect" presStyleLbl="bgShp" presStyleIdx="1" presStyleCnt="3"/>
      <dgm:spPr/>
    </dgm:pt>
    <dgm:pt modelId="{B88E884D-1586-4221-AAE9-4DC9086D72FF}" type="pres">
      <dgm:prSet presAssocID="{E4E2B144-E5A7-4CF2-91BE-BF251BD3BF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sessori"/>
        </a:ext>
      </dgm:extLst>
    </dgm:pt>
    <dgm:pt modelId="{EDDA0AA6-E325-40AD-BFD0-9514666BF601}" type="pres">
      <dgm:prSet presAssocID="{E4E2B144-E5A7-4CF2-91BE-BF251BD3BFCB}" presName="spaceRect" presStyleCnt="0"/>
      <dgm:spPr/>
    </dgm:pt>
    <dgm:pt modelId="{3D447A0B-692A-4BD5-A135-C2D43D36FBC2}" type="pres">
      <dgm:prSet presAssocID="{E4E2B144-E5A7-4CF2-91BE-BF251BD3BFCB}" presName="parTx" presStyleLbl="revTx" presStyleIdx="1" presStyleCnt="4">
        <dgm:presLayoutVars>
          <dgm:chMax val="0"/>
          <dgm:chPref val="0"/>
        </dgm:presLayoutVars>
      </dgm:prSet>
      <dgm:spPr/>
    </dgm:pt>
    <dgm:pt modelId="{A5C6735B-3CE2-4C6C-8DDB-711A5A7D7029}" type="pres">
      <dgm:prSet presAssocID="{E4E2B144-E5A7-4CF2-91BE-BF251BD3BFCB}" presName="desTx" presStyleLbl="revTx" presStyleIdx="2" presStyleCnt="4">
        <dgm:presLayoutVars/>
      </dgm:prSet>
      <dgm:spPr/>
    </dgm:pt>
    <dgm:pt modelId="{84C210DF-A738-4BB4-B577-841DB92C7E15}" type="pres">
      <dgm:prSet presAssocID="{4DEC8591-500E-4F8E-8025-8C5450C58C49}" presName="sibTrans" presStyleCnt="0"/>
      <dgm:spPr/>
    </dgm:pt>
    <dgm:pt modelId="{C3E2A11A-6F55-49FD-94E3-354D59DDD09C}" type="pres">
      <dgm:prSet presAssocID="{F90EAE92-926C-4BF4-A453-EF33B8C78E52}" presName="compNode" presStyleCnt="0"/>
      <dgm:spPr/>
    </dgm:pt>
    <dgm:pt modelId="{6AF40669-078C-49F3-B01B-699CE9561792}" type="pres">
      <dgm:prSet presAssocID="{F90EAE92-926C-4BF4-A453-EF33B8C78E52}" presName="bgRect" presStyleLbl="bgShp" presStyleIdx="2" presStyleCnt="3"/>
      <dgm:spPr/>
    </dgm:pt>
    <dgm:pt modelId="{D91AE2F1-5BB9-4D44-B83B-4423BB2CDE10}" type="pres">
      <dgm:prSet presAssocID="{F90EAE92-926C-4BF4-A453-EF33B8C78E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Ärsyttävä aine"/>
        </a:ext>
      </dgm:extLst>
    </dgm:pt>
    <dgm:pt modelId="{4AA9E8DE-2D3E-47DC-A043-230077BF30CC}" type="pres">
      <dgm:prSet presAssocID="{F90EAE92-926C-4BF4-A453-EF33B8C78E52}" presName="spaceRect" presStyleCnt="0"/>
      <dgm:spPr/>
    </dgm:pt>
    <dgm:pt modelId="{B6B1E49B-0078-4E65-AB9A-CAFBE86C672C}" type="pres">
      <dgm:prSet presAssocID="{F90EAE92-926C-4BF4-A453-EF33B8C78E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C30C04-A23F-4AC0-B1AF-1479DCA10C3F}" srcId="{0D63A0C8-8E4A-416C-AC07-8091AD10963E}" destId="{7A145A51-1FFF-4166-9AB6-3B7078D8F228}" srcOrd="0" destOrd="0" parTransId="{0D596B88-C76A-4C41-941F-AB44D0E8F12C}" sibTransId="{344C1170-6F07-4307-9FEE-3DA94C40F47A}"/>
    <dgm:cxn modelId="{988A052D-9E01-4FB1-8F7F-A0DEAA0F30CC}" type="presOf" srcId="{35072058-F495-4A03-B346-6B70A7722AFE}" destId="{A5C6735B-3CE2-4C6C-8DDB-711A5A7D7029}" srcOrd="0" destOrd="0" presId="urn:microsoft.com/office/officeart/2018/2/layout/IconVerticalSolidList"/>
    <dgm:cxn modelId="{B0C02433-A69F-42B4-8910-428ECBC22073}" type="presOf" srcId="{E4E2B144-E5A7-4CF2-91BE-BF251BD3BFCB}" destId="{3D447A0B-692A-4BD5-A135-C2D43D36FBC2}" srcOrd="0" destOrd="0" presId="urn:microsoft.com/office/officeart/2018/2/layout/IconVerticalSolidList"/>
    <dgm:cxn modelId="{C7B0BA35-E6C2-46FA-BCA2-424EACFBA4EC}" type="presOf" srcId="{7A145A51-1FFF-4166-9AB6-3B7078D8F228}" destId="{AB66D6C8-37B5-43C9-A5C7-D906AE3E4E13}" srcOrd="0" destOrd="0" presId="urn:microsoft.com/office/officeart/2018/2/layout/IconVerticalSolidList"/>
    <dgm:cxn modelId="{4DCB9A61-151F-4C2F-9CCD-0579E4C1A44D}" type="presOf" srcId="{3B9E1EBB-8102-4516-8B1A-A8FF5CC58B34}" destId="{A5C6735B-3CE2-4C6C-8DDB-711A5A7D7029}" srcOrd="0" destOrd="1" presId="urn:microsoft.com/office/officeart/2018/2/layout/IconVerticalSolidList"/>
    <dgm:cxn modelId="{4030BD67-13D2-4F11-8BD2-5F10892681CF}" srcId="{E4E2B144-E5A7-4CF2-91BE-BF251BD3BFCB}" destId="{35072058-F495-4A03-B346-6B70A7722AFE}" srcOrd="0" destOrd="0" parTransId="{993249AD-13FB-44DD-AF60-A3F9F4DFF518}" sibTransId="{54BBE1E4-2A6A-4FC5-8F59-5BBE0B01E3EB}"/>
    <dgm:cxn modelId="{428FAA89-0A08-47AA-8C34-08693B158724}" srcId="{0D63A0C8-8E4A-416C-AC07-8091AD10963E}" destId="{F90EAE92-926C-4BF4-A453-EF33B8C78E52}" srcOrd="2" destOrd="0" parTransId="{2692732D-A393-4E23-8B1E-7C02D8D9DD01}" sibTransId="{8C978B97-BE5F-4176-BEDE-357C483E21DF}"/>
    <dgm:cxn modelId="{89F4A08E-B29D-4BF1-A9CC-DB8689C1CE41}" type="presOf" srcId="{0D63A0C8-8E4A-416C-AC07-8091AD10963E}" destId="{B9EFF469-4163-4CAA-AA80-AEACA95AD6B6}" srcOrd="0" destOrd="0" presId="urn:microsoft.com/office/officeart/2018/2/layout/IconVerticalSolidList"/>
    <dgm:cxn modelId="{F92B8EBB-3186-45B3-B854-30DF6B4B488C}" type="presOf" srcId="{F90EAE92-926C-4BF4-A453-EF33B8C78E52}" destId="{B6B1E49B-0078-4E65-AB9A-CAFBE86C672C}" srcOrd="0" destOrd="0" presId="urn:microsoft.com/office/officeart/2018/2/layout/IconVerticalSolidList"/>
    <dgm:cxn modelId="{87DBE6C1-821D-4868-A792-5D300901B4CC}" srcId="{35072058-F495-4A03-B346-6B70A7722AFE}" destId="{3B9E1EBB-8102-4516-8B1A-A8FF5CC58B34}" srcOrd="0" destOrd="0" parTransId="{CF989DA0-9C13-4A04-A01A-680B74B15B94}" sibTransId="{ED31814B-D05F-4363-B10B-AA0B6B5A5771}"/>
    <dgm:cxn modelId="{A60860DC-3058-4202-B872-CEB585A02962}" srcId="{0D63A0C8-8E4A-416C-AC07-8091AD10963E}" destId="{E4E2B144-E5A7-4CF2-91BE-BF251BD3BFCB}" srcOrd="1" destOrd="0" parTransId="{CCFCC4E0-1B6F-4033-9274-2756146B89B1}" sibTransId="{4DEC8591-500E-4F8E-8025-8C5450C58C49}"/>
    <dgm:cxn modelId="{75A2EED9-606E-4DAD-9D32-3FB27778C8E0}" type="presParOf" srcId="{B9EFF469-4163-4CAA-AA80-AEACA95AD6B6}" destId="{A9EC50B3-3066-4A20-BD18-E5361AF00C1C}" srcOrd="0" destOrd="0" presId="urn:microsoft.com/office/officeart/2018/2/layout/IconVerticalSolidList"/>
    <dgm:cxn modelId="{C40C2BA3-CD7D-45AE-8DCA-FE6C39FCAD26}" type="presParOf" srcId="{A9EC50B3-3066-4A20-BD18-E5361AF00C1C}" destId="{03BB5190-26DD-4C1C-AF65-FBA7B20AD719}" srcOrd="0" destOrd="0" presId="urn:microsoft.com/office/officeart/2018/2/layout/IconVerticalSolidList"/>
    <dgm:cxn modelId="{47276926-B304-4B67-895C-C903EF92458D}" type="presParOf" srcId="{A9EC50B3-3066-4A20-BD18-E5361AF00C1C}" destId="{0E4008E7-A0B2-498C-9BF1-C5FB34F38F20}" srcOrd="1" destOrd="0" presId="urn:microsoft.com/office/officeart/2018/2/layout/IconVerticalSolidList"/>
    <dgm:cxn modelId="{1522B5D1-E937-454E-8B88-57C4C93F6AC7}" type="presParOf" srcId="{A9EC50B3-3066-4A20-BD18-E5361AF00C1C}" destId="{84B2F921-5F45-4A39-87E4-0111B25DBFCB}" srcOrd="2" destOrd="0" presId="urn:microsoft.com/office/officeart/2018/2/layout/IconVerticalSolidList"/>
    <dgm:cxn modelId="{65029DBA-682B-4DE2-9BD6-D4D36B324658}" type="presParOf" srcId="{A9EC50B3-3066-4A20-BD18-E5361AF00C1C}" destId="{AB66D6C8-37B5-43C9-A5C7-D906AE3E4E13}" srcOrd="3" destOrd="0" presId="urn:microsoft.com/office/officeart/2018/2/layout/IconVerticalSolidList"/>
    <dgm:cxn modelId="{12C1F06E-8F63-4448-83E7-2C260417AADA}" type="presParOf" srcId="{B9EFF469-4163-4CAA-AA80-AEACA95AD6B6}" destId="{E3357EDA-2DF3-4E62-A883-1FE4089D5489}" srcOrd="1" destOrd="0" presId="urn:microsoft.com/office/officeart/2018/2/layout/IconVerticalSolidList"/>
    <dgm:cxn modelId="{3DF41156-72BB-4646-BC83-1B0F01F7601B}" type="presParOf" srcId="{B9EFF469-4163-4CAA-AA80-AEACA95AD6B6}" destId="{1C0E2577-3117-49DE-845B-4A10E3DD3ED7}" srcOrd="2" destOrd="0" presId="urn:microsoft.com/office/officeart/2018/2/layout/IconVerticalSolidList"/>
    <dgm:cxn modelId="{EC370207-061F-4080-B4D0-5CDA733547C3}" type="presParOf" srcId="{1C0E2577-3117-49DE-845B-4A10E3DD3ED7}" destId="{178D9AAF-E491-4DB6-A510-7CFFD256E2E9}" srcOrd="0" destOrd="0" presId="urn:microsoft.com/office/officeart/2018/2/layout/IconVerticalSolidList"/>
    <dgm:cxn modelId="{190269E6-0108-402B-B6BC-051D5FF15A66}" type="presParOf" srcId="{1C0E2577-3117-49DE-845B-4A10E3DD3ED7}" destId="{B88E884D-1586-4221-AAE9-4DC9086D72FF}" srcOrd="1" destOrd="0" presId="urn:microsoft.com/office/officeart/2018/2/layout/IconVerticalSolidList"/>
    <dgm:cxn modelId="{2E616E19-AB91-4FED-BA4A-94730D4D3F06}" type="presParOf" srcId="{1C0E2577-3117-49DE-845B-4A10E3DD3ED7}" destId="{EDDA0AA6-E325-40AD-BFD0-9514666BF601}" srcOrd="2" destOrd="0" presId="urn:microsoft.com/office/officeart/2018/2/layout/IconVerticalSolidList"/>
    <dgm:cxn modelId="{A88821B0-E47B-4E18-8548-E1274EA0370C}" type="presParOf" srcId="{1C0E2577-3117-49DE-845B-4A10E3DD3ED7}" destId="{3D447A0B-692A-4BD5-A135-C2D43D36FBC2}" srcOrd="3" destOrd="0" presId="urn:microsoft.com/office/officeart/2018/2/layout/IconVerticalSolidList"/>
    <dgm:cxn modelId="{79719D34-56C6-4A24-8E03-0FDF88A5A2DC}" type="presParOf" srcId="{1C0E2577-3117-49DE-845B-4A10E3DD3ED7}" destId="{A5C6735B-3CE2-4C6C-8DDB-711A5A7D7029}" srcOrd="4" destOrd="0" presId="urn:microsoft.com/office/officeart/2018/2/layout/IconVerticalSolidList"/>
    <dgm:cxn modelId="{A72BCC3E-1C13-41BE-A02D-27F8707C9768}" type="presParOf" srcId="{B9EFF469-4163-4CAA-AA80-AEACA95AD6B6}" destId="{84C210DF-A738-4BB4-B577-841DB92C7E15}" srcOrd="3" destOrd="0" presId="urn:microsoft.com/office/officeart/2018/2/layout/IconVerticalSolidList"/>
    <dgm:cxn modelId="{41D2AC2C-ECB7-4C4B-B7AD-F950AE546CFD}" type="presParOf" srcId="{B9EFF469-4163-4CAA-AA80-AEACA95AD6B6}" destId="{C3E2A11A-6F55-49FD-94E3-354D59DDD09C}" srcOrd="4" destOrd="0" presId="urn:microsoft.com/office/officeart/2018/2/layout/IconVerticalSolidList"/>
    <dgm:cxn modelId="{2A0965AC-3E79-4B90-98FD-2A4CD9BE5F03}" type="presParOf" srcId="{C3E2A11A-6F55-49FD-94E3-354D59DDD09C}" destId="{6AF40669-078C-49F3-B01B-699CE9561792}" srcOrd="0" destOrd="0" presId="urn:microsoft.com/office/officeart/2018/2/layout/IconVerticalSolidList"/>
    <dgm:cxn modelId="{27F84BF7-38C3-4B2C-AD19-AE0087E2199E}" type="presParOf" srcId="{C3E2A11A-6F55-49FD-94E3-354D59DDD09C}" destId="{D91AE2F1-5BB9-4D44-B83B-4423BB2CDE10}" srcOrd="1" destOrd="0" presId="urn:microsoft.com/office/officeart/2018/2/layout/IconVerticalSolidList"/>
    <dgm:cxn modelId="{F2615406-94BF-48D6-B5CB-609FC2302282}" type="presParOf" srcId="{C3E2A11A-6F55-49FD-94E3-354D59DDD09C}" destId="{4AA9E8DE-2D3E-47DC-A043-230077BF30CC}" srcOrd="2" destOrd="0" presId="urn:microsoft.com/office/officeart/2018/2/layout/IconVerticalSolidList"/>
    <dgm:cxn modelId="{4656E071-F1E9-4C53-936C-4EB54E4DC340}" type="presParOf" srcId="{C3E2A11A-6F55-49FD-94E3-354D59DDD09C}" destId="{B6B1E49B-0078-4E65-AB9A-CAFBE86C67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8A35-BFF2-49BE-A05E-6EDE4DCB867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993FA-74EC-4DBF-82AD-4CE74AB4F83E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The design aims to follow the OWASP password storage cheat sheet</a:t>
          </a:r>
          <a:endParaRPr lang="en-US"/>
        </a:p>
      </dgm:t>
    </dgm:pt>
    <dgm:pt modelId="{C51F7BA2-A503-43F4-9CD5-D65215B47375}" type="parTrans" cxnId="{2B861F05-0C0A-43AD-B540-15AF6D3F72D3}">
      <dgm:prSet/>
      <dgm:spPr/>
      <dgm:t>
        <a:bodyPr/>
        <a:lstStyle/>
        <a:p>
          <a:endParaRPr lang="en-US"/>
        </a:p>
      </dgm:t>
    </dgm:pt>
    <dgm:pt modelId="{0B236667-8168-43C8-9F88-85693C9D7D54}" type="sibTrans" cxnId="{2B861F05-0C0A-43AD-B540-15AF6D3F72D3}">
      <dgm:prSet/>
      <dgm:spPr/>
      <dgm:t>
        <a:bodyPr/>
        <a:lstStyle/>
        <a:p>
          <a:endParaRPr lang="en-US"/>
        </a:p>
      </dgm:t>
    </dgm:pt>
    <dgm:pt modelId="{AF3DA4F6-A520-4E15-80F3-8A99B7587948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The users master password, upon registration, is hashed with a cryptographically strong algorith.</a:t>
          </a:r>
          <a:endParaRPr lang="en-US"/>
        </a:p>
      </dgm:t>
    </dgm:pt>
    <dgm:pt modelId="{ED640C43-D20C-4BBF-A8D6-9977377986AD}" type="parTrans" cxnId="{00CA5094-34DC-42CD-9C48-31536080F7A6}">
      <dgm:prSet/>
      <dgm:spPr/>
      <dgm:t>
        <a:bodyPr/>
        <a:lstStyle/>
        <a:p>
          <a:endParaRPr lang="en-US"/>
        </a:p>
      </dgm:t>
    </dgm:pt>
    <dgm:pt modelId="{F2CF199A-6D58-499B-9461-F129F41BF5E1}" type="sibTrans" cxnId="{00CA5094-34DC-42CD-9C48-31536080F7A6}">
      <dgm:prSet/>
      <dgm:spPr/>
      <dgm:t>
        <a:bodyPr/>
        <a:lstStyle/>
        <a:p>
          <a:endParaRPr lang="en-US"/>
        </a:p>
      </dgm:t>
    </dgm:pt>
    <dgm:pt modelId="{29893392-F507-4612-A00C-6C098123E432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A random password is generated for the user to access the password database, which is then symmetrically encrypted with the master password</a:t>
          </a:r>
          <a:endParaRPr lang="en-US"/>
        </a:p>
      </dgm:t>
    </dgm:pt>
    <dgm:pt modelId="{315301CE-B3AF-43BD-8CEB-F565C065E88B}" type="parTrans" cxnId="{DC1FDE82-2E1A-4390-AF93-1C405EAFEC79}">
      <dgm:prSet/>
      <dgm:spPr/>
      <dgm:t>
        <a:bodyPr/>
        <a:lstStyle/>
        <a:p>
          <a:endParaRPr lang="en-US"/>
        </a:p>
      </dgm:t>
    </dgm:pt>
    <dgm:pt modelId="{F6058F96-0406-4D60-BE40-ADCB2C97D5F1}" type="sibTrans" cxnId="{DC1FDE82-2E1A-4390-AF93-1C405EAFEC79}">
      <dgm:prSet/>
      <dgm:spPr/>
      <dgm:t>
        <a:bodyPr/>
        <a:lstStyle/>
        <a:p>
          <a:endParaRPr lang="en-US"/>
        </a:p>
      </dgm:t>
    </dgm:pt>
    <dgm:pt modelId="{FF5B0253-BA88-41B7-B715-FC2502934964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This password is decrypted on login and is never shown to the user</a:t>
          </a:r>
          <a:endParaRPr lang="en-US"/>
        </a:p>
      </dgm:t>
    </dgm:pt>
    <dgm:pt modelId="{AD708C21-0129-4F81-BF04-2D3E7CA62900}" type="parTrans" cxnId="{8DC5049E-0829-451D-9692-56146A76459D}">
      <dgm:prSet/>
      <dgm:spPr/>
      <dgm:t>
        <a:bodyPr/>
        <a:lstStyle/>
        <a:p>
          <a:endParaRPr lang="en-US"/>
        </a:p>
      </dgm:t>
    </dgm:pt>
    <dgm:pt modelId="{8731664C-2C22-4983-830F-24DE26C82B33}" type="sibTrans" cxnId="{8DC5049E-0829-451D-9692-56146A76459D}">
      <dgm:prSet/>
      <dgm:spPr/>
      <dgm:t>
        <a:bodyPr/>
        <a:lstStyle/>
        <a:p>
          <a:endParaRPr lang="en-US"/>
        </a:p>
      </dgm:t>
    </dgm:pt>
    <dgm:pt modelId="{531DF2CB-4FA9-4420-9E24-6E01DC1D09E6}" type="pres">
      <dgm:prSet presAssocID="{E4928A35-BFF2-49BE-A05E-6EDE4DCB867A}" presName="root" presStyleCnt="0">
        <dgm:presLayoutVars>
          <dgm:dir/>
          <dgm:resizeHandles val="exact"/>
        </dgm:presLayoutVars>
      </dgm:prSet>
      <dgm:spPr/>
    </dgm:pt>
    <dgm:pt modelId="{4A58D3E1-7623-40FE-8D39-3D8457803E39}" type="pres">
      <dgm:prSet presAssocID="{075993FA-74EC-4DBF-82AD-4CE74AB4F83E}" presName="compNode" presStyleCnt="0"/>
      <dgm:spPr/>
    </dgm:pt>
    <dgm:pt modelId="{A1E76647-A69B-403C-8D83-4A92CE064348}" type="pres">
      <dgm:prSet presAssocID="{075993FA-74EC-4DBF-82AD-4CE74AB4F83E}" presName="bgRect" presStyleLbl="bgShp" presStyleIdx="0" presStyleCnt="3"/>
      <dgm:spPr/>
    </dgm:pt>
    <dgm:pt modelId="{52BB2BC0-6FA4-4E91-AC74-1A38BAF3E821}" type="pres">
      <dgm:prSet presAssocID="{075993FA-74EC-4DBF-82AD-4CE74AB4F8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kitse"/>
        </a:ext>
      </dgm:extLst>
    </dgm:pt>
    <dgm:pt modelId="{29923CC2-CC16-4C1B-BAE1-6737A9438CDF}" type="pres">
      <dgm:prSet presAssocID="{075993FA-74EC-4DBF-82AD-4CE74AB4F83E}" presName="spaceRect" presStyleCnt="0"/>
      <dgm:spPr/>
    </dgm:pt>
    <dgm:pt modelId="{694EE298-B994-4EE8-9DC0-D8A60E6B3DE6}" type="pres">
      <dgm:prSet presAssocID="{075993FA-74EC-4DBF-82AD-4CE74AB4F83E}" presName="parTx" presStyleLbl="revTx" presStyleIdx="0" presStyleCnt="4">
        <dgm:presLayoutVars>
          <dgm:chMax val="0"/>
          <dgm:chPref val="0"/>
        </dgm:presLayoutVars>
      </dgm:prSet>
      <dgm:spPr/>
    </dgm:pt>
    <dgm:pt modelId="{1D9CBD5F-AA3E-4227-9738-58755DC6E26D}" type="pres">
      <dgm:prSet presAssocID="{0B236667-8168-43C8-9F88-85693C9D7D54}" presName="sibTrans" presStyleCnt="0"/>
      <dgm:spPr/>
    </dgm:pt>
    <dgm:pt modelId="{C62326B9-833C-4105-8E17-BFC0524713F5}" type="pres">
      <dgm:prSet presAssocID="{AF3DA4F6-A520-4E15-80F3-8A99B7587948}" presName="compNode" presStyleCnt="0"/>
      <dgm:spPr/>
    </dgm:pt>
    <dgm:pt modelId="{98A137AC-92F3-4169-8003-100B80B06A58}" type="pres">
      <dgm:prSet presAssocID="{AF3DA4F6-A520-4E15-80F3-8A99B7587948}" presName="bgRect" presStyleLbl="bgShp" presStyleIdx="1" presStyleCnt="3"/>
      <dgm:spPr/>
    </dgm:pt>
    <dgm:pt modelId="{61F181E0-7FFB-4864-87D8-2A0C24DA9DC1}" type="pres">
      <dgm:prSet presAssocID="{AF3DA4F6-A520-4E15-80F3-8A99B75879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ain"/>
        </a:ext>
      </dgm:extLst>
    </dgm:pt>
    <dgm:pt modelId="{216ACC59-5A21-47C4-B243-C6C0D900AC2F}" type="pres">
      <dgm:prSet presAssocID="{AF3DA4F6-A520-4E15-80F3-8A99B7587948}" presName="spaceRect" presStyleCnt="0"/>
      <dgm:spPr/>
    </dgm:pt>
    <dgm:pt modelId="{EFFC3C3D-275B-408A-B087-BB3990058BAC}" type="pres">
      <dgm:prSet presAssocID="{AF3DA4F6-A520-4E15-80F3-8A99B7587948}" presName="parTx" presStyleLbl="revTx" presStyleIdx="1" presStyleCnt="4">
        <dgm:presLayoutVars>
          <dgm:chMax val="0"/>
          <dgm:chPref val="0"/>
        </dgm:presLayoutVars>
      </dgm:prSet>
      <dgm:spPr/>
    </dgm:pt>
    <dgm:pt modelId="{7E1B07CD-1A44-4D27-8A67-0562044E6C20}" type="pres">
      <dgm:prSet presAssocID="{F2CF199A-6D58-499B-9461-F129F41BF5E1}" presName="sibTrans" presStyleCnt="0"/>
      <dgm:spPr/>
    </dgm:pt>
    <dgm:pt modelId="{A182DDA2-7903-46AD-96B0-EE6C6A923519}" type="pres">
      <dgm:prSet presAssocID="{29893392-F507-4612-A00C-6C098123E432}" presName="compNode" presStyleCnt="0"/>
      <dgm:spPr/>
    </dgm:pt>
    <dgm:pt modelId="{31AB9464-6CC1-4A5B-AEA6-00BE099AAC56}" type="pres">
      <dgm:prSet presAssocID="{29893392-F507-4612-A00C-6C098123E432}" presName="bgRect" presStyleLbl="bgShp" presStyleIdx="2" presStyleCnt="3"/>
      <dgm:spPr/>
    </dgm:pt>
    <dgm:pt modelId="{AE1B192A-6314-420C-9C3B-0FA86AC49430}" type="pres">
      <dgm:prSet presAssocID="{29893392-F507-4612-A00C-6C098123E4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kon avaaminen"/>
        </a:ext>
      </dgm:extLst>
    </dgm:pt>
    <dgm:pt modelId="{D573969F-4EA0-479D-A3A4-E85E0FD5F501}" type="pres">
      <dgm:prSet presAssocID="{29893392-F507-4612-A00C-6C098123E432}" presName="spaceRect" presStyleCnt="0"/>
      <dgm:spPr/>
    </dgm:pt>
    <dgm:pt modelId="{6CE9D8CE-846A-48B4-8CAA-B8C1A6B401DF}" type="pres">
      <dgm:prSet presAssocID="{29893392-F507-4612-A00C-6C098123E432}" presName="parTx" presStyleLbl="revTx" presStyleIdx="2" presStyleCnt="4">
        <dgm:presLayoutVars>
          <dgm:chMax val="0"/>
          <dgm:chPref val="0"/>
        </dgm:presLayoutVars>
      </dgm:prSet>
      <dgm:spPr/>
    </dgm:pt>
    <dgm:pt modelId="{7C994000-4063-49F3-B475-588058BD1ADA}" type="pres">
      <dgm:prSet presAssocID="{29893392-F507-4612-A00C-6C098123E432}" presName="desTx" presStyleLbl="revTx" presStyleIdx="3" presStyleCnt="4">
        <dgm:presLayoutVars/>
      </dgm:prSet>
      <dgm:spPr/>
    </dgm:pt>
  </dgm:ptLst>
  <dgm:cxnLst>
    <dgm:cxn modelId="{2B861F05-0C0A-43AD-B540-15AF6D3F72D3}" srcId="{E4928A35-BFF2-49BE-A05E-6EDE4DCB867A}" destId="{075993FA-74EC-4DBF-82AD-4CE74AB4F83E}" srcOrd="0" destOrd="0" parTransId="{C51F7BA2-A503-43F4-9CD5-D65215B47375}" sibTransId="{0B236667-8168-43C8-9F88-85693C9D7D54}"/>
    <dgm:cxn modelId="{53C3C33D-7866-485C-A6D2-89F73CC31397}" type="presOf" srcId="{AF3DA4F6-A520-4E15-80F3-8A99B7587948}" destId="{EFFC3C3D-275B-408A-B087-BB3990058BAC}" srcOrd="0" destOrd="0" presId="urn:microsoft.com/office/officeart/2018/2/layout/IconVerticalSolidList"/>
    <dgm:cxn modelId="{DC1FDE82-2E1A-4390-AF93-1C405EAFEC79}" srcId="{E4928A35-BFF2-49BE-A05E-6EDE4DCB867A}" destId="{29893392-F507-4612-A00C-6C098123E432}" srcOrd="2" destOrd="0" parTransId="{315301CE-B3AF-43BD-8CEB-F565C065E88B}" sibTransId="{F6058F96-0406-4D60-BE40-ADCB2C97D5F1}"/>
    <dgm:cxn modelId="{00CA5094-34DC-42CD-9C48-31536080F7A6}" srcId="{E4928A35-BFF2-49BE-A05E-6EDE4DCB867A}" destId="{AF3DA4F6-A520-4E15-80F3-8A99B7587948}" srcOrd="1" destOrd="0" parTransId="{ED640C43-D20C-4BBF-A8D6-9977377986AD}" sibTransId="{F2CF199A-6D58-499B-9461-F129F41BF5E1}"/>
    <dgm:cxn modelId="{8DC5049E-0829-451D-9692-56146A76459D}" srcId="{29893392-F507-4612-A00C-6C098123E432}" destId="{FF5B0253-BA88-41B7-B715-FC2502934964}" srcOrd="0" destOrd="0" parTransId="{AD708C21-0129-4F81-BF04-2D3E7CA62900}" sibTransId="{8731664C-2C22-4983-830F-24DE26C82B33}"/>
    <dgm:cxn modelId="{AB07629E-1E5B-4EE7-ADCC-3CC201B71C08}" type="presOf" srcId="{E4928A35-BFF2-49BE-A05E-6EDE4DCB867A}" destId="{531DF2CB-4FA9-4420-9E24-6E01DC1D09E6}" srcOrd="0" destOrd="0" presId="urn:microsoft.com/office/officeart/2018/2/layout/IconVerticalSolidList"/>
    <dgm:cxn modelId="{B8F37DD0-8FCE-4FFE-BAA9-C4E447064647}" type="presOf" srcId="{29893392-F507-4612-A00C-6C098123E432}" destId="{6CE9D8CE-846A-48B4-8CAA-B8C1A6B401DF}" srcOrd="0" destOrd="0" presId="urn:microsoft.com/office/officeart/2018/2/layout/IconVerticalSolidList"/>
    <dgm:cxn modelId="{692CBCEF-27D6-4276-807B-DBA60FEC1EC6}" type="presOf" srcId="{FF5B0253-BA88-41B7-B715-FC2502934964}" destId="{7C994000-4063-49F3-B475-588058BD1ADA}" srcOrd="0" destOrd="0" presId="urn:microsoft.com/office/officeart/2018/2/layout/IconVerticalSolidList"/>
    <dgm:cxn modelId="{4E7C03F6-9340-4CA1-B3D9-FD3DF6816D92}" type="presOf" srcId="{075993FA-74EC-4DBF-82AD-4CE74AB4F83E}" destId="{694EE298-B994-4EE8-9DC0-D8A60E6B3DE6}" srcOrd="0" destOrd="0" presId="urn:microsoft.com/office/officeart/2018/2/layout/IconVerticalSolidList"/>
    <dgm:cxn modelId="{E65361B8-395D-4250-B7FF-A05608B18859}" type="presParOf" srcId="{531DF2CB-4FA9-4420-9E24-6E01DC1D09E6}" destId="{4A58D3E1-7623-40FE-8D39-3D8457803E39}" srcOrd="0" destOrd="0" presId="urn:microsoft.com/office/officeart/2018/2/layout/IconVerticalSolidList"/>
    <dgm:cxn modelId="{645F9F10-244E-4F3F-B73F-BC575DDDFFEA}" type="presParOf" srcId="{4A58D3E1-7623-40FE-8D39-3D8457803E39}" destId="{A1E76647-A69B-403C-8D83-4A92CE064348}" srcOrd="0" destOrd="0" presId="urn:microsoft.com/office/officeart/2018/2/layout/IconVerticalSolidList"/>
    <dgm:cxn modelId="{7C144C47-DE83-4EFB-84CA-DA0566BBA99F}" type="presParOf" srcId="{4A58D3E1-7623-40FE-8D39-3D8457803E39}" destId="{52BB2BC0-6FA4-4E91-AC74-1A38BAF3E821}" srcOrd="1" destOrd="0" presId="urn:microsoft.com/office/officeart/2018/2/layout/IconVerticalSolidList"/>
    <dgm:cxn modelId="{A250B9EE-A9FC-4F1F-8DCE-60750B1D47D1}" type="presParOf" srcId="{4A58D3E1-7623-40FE-8D39-3D8457803E39}" destId="{29923CC2-CC16-4C1B-BAE1-6737A9438CDF}" srcOrd="2" destOrd="0" presId="urn:microsoft.com/office/officeart/2018/2/layout/IconVerticalSolidList"/>
    <dgm:cxn modelId="{F8D200AF-0BFD-41FE-85D6-445EB1D3900F}" type="presParOf" srcId="{4A58D3E1-7623-40FE-8D39-3D8457803E39}" destId="{694EE298-B994-4EE8-9DC0-D8A60E6B3DE6}" srcOrd="3" destOrd="0" presId="urn:microsoft.com/office/officeart/2018/2/layout/IconVerticalSolidList"/>
    <dgm:cxn modelId="{E8D8F094-76A3-4B93-9541-AAD7896F53B5}" type="presParOf" srcId="{531DF2CB-4FA9-4420-9E24-6E01DC1D09E6}" destId="{1D9CBD5F-AA3E-4227-9738-58755DC6E26D}" srcOrd="1" destOrd="0" presId="urn:microsoft.com/office/officeart/2018/2/layout/IconVerticalSolidList"/>
    <dgm:cxn modelId="{35D52EA6-F9C4-45E9-B2AA-B4291EDD7D32}" type="presParOf" srcId="{531DF2CB-4FA9-4420-9E24-6E01DC1D09E6}" destId="{C62326B9-833C-4105-8E17-BFC0524713F5}" srcOrd="2" destOrd="0" presId="urn:microsoft.com/office/officeart/2018/2/layout/IconVerticalSolidList"/>
    <dgm:cxn modelId="{8F570224-9336-42C0-B0CD-34F7BB3F54DF}" type="presParOf" srcId="{C62326B9-833C-4105-8E17-BFC0524713F5}" destId="{98A137AC-92F3-4169-8003-100B80B06A58}" srcOrd="0" destOrd="0" presId="urn:microsoft.com/office/officeart/2018/2/layout/IconVerticalSolidList"/>
    <dgm:cxn modelId="{D8ABF06B-25EE-4F04-BF1C-72C5132EAAA5}" type="presParOf" srcId="{C62326B9-833C-4105-8E17-BFC0524713F5}" destId="{61F181E0-7FFB-4864-87D8-2A0C24DA9DC1}" srcOrd="1" destOrd="0" presId="urn:microsoft.com/office/officeart/2018/2/layout/IconVerticalSolidList"/>
    <dgm:cxn modelId="{A33CD87A-08CC-4596-A4A9-4370A062D839}" type="presParOf" srcId="{C62326B9-833C-4105-8E17-BFC0524713F5}" destId="{216ACC59-5A21-47C4-B243-C6C0D900AC2F}" srcOrd="2" destOrd="0" presId="urn:microsoft.com/office/officeart/2018/2/layout/IconVerticalSolidList"/>
    <dgm:cxn modelId="{A0E47FC1-762F-4399-B808-C4B23A5D0441}" type="presParOf" srcId="{C62326B9-833C-4105-8E17-BFC0524713F5}" destId="{EFFC3C3D-275B-408A-B087-BB3990058BAC}" srcOrd="3" destOrd="0" presId="urn:microsoft.com/office/officeart/2018/2/layout/IconVerticalSolidList"/>
    <dgm:cxn modelId="{CF2D46FB-E527-4CDF-856D-69F80853F12F}" type="presParOf" srcId="{531DF2CB-4FA9-4420-9E24-6E01DC1D09E6}" destId="{7E1B07CD-1A44-4D27-8A67-0562044E6C20}" srcOrd="3" destOrd="0" presId="urn:microsoft.com/office/officeart/2018/2/layout/IconVerticalSolidList"/>
    <dgm:cxn modelId="{139B5979-CF4C-4310-A109-FAE803A8D770}" type="presParOf" srcId="{531DF2CB-4FA9-4420-9E24-6E01DC1D09E6}" destId="{A182DDA2-7903-46AD-96B0-EE6C6A923519}" srcOrd="4" destOrd="0" presId="urn:microsoft.com/office/officeart/2018/2/layout/IconVerticalSolidList"/>
    <dgm:cxn modelId="{01E0A124-0540-4E8D-B505-BDDEAF74ABB2}" type="presParOf" srcId="{A182DDA2-7903-46AD-96B0-EE6C6A923519}" destId="{31AB9464-6CC1-4A5B-AEA6-00BE099AAC56}" srcOrd="0" destOrd="0" presId="urn:microsoft.com/office/officeart/2018/2/layout/IconVerticalSolidList"/>
    <dgm:cxn modelId="{B9F170FC-D98D-476D-A08A-5658AB8F3971}" type="presParOf" srcId="{A182DDA2-7903-46AD-96B0-EE6C6A923519}" destId="{AE1B192A-6314-420C-9C3B-0FA86AC49430}" srcOrd="1" destOrd="0" presId="urn:microsoft.com/office/officeart/2018/2/layout/IconVerticalSolidList"/>
    <dgm:cxn modelId="{D679DBA4-75A5-4452-87C8-DED482E61305}" type="presParOf" srcId="{A182DDA2-7903-46AD-96B0-EE6C6A923519}" destId="{D573969F-4EA0-479D-A3A4-E85E0FD5F501}" srcOrd="2" destOrd="0" presId="urn:microsoft.com/office/officeart/2018/2/layout/IconVerticalSolidList"/>
    <dgm:cxn modelId="{DE3B4A56-ADDD-46C3-9F48-2B226C78A27A}" type="presParOf" srcId="{A182DDA2-7903-46AD-96B0-EE6C6A923519}" destId="{6CE9D8CE-846A-48B4-8CAA-B8C1A6B401DF}" srcOrd="3" destOrd="0" presId="urn:microsoft.com/office/officeart/2018/2/layout/IconVerticalSolidList"/>
    <dgm:cxn modelId="{70F15163-73A1-4130-8B96-AF729D963E96}" type="presParOf" srcId="{A182DDA2-7903-46AD-96B0-EE6C6A923519}" destId="{7C994000-4063-49F3-B475-588058BD1A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B5190-26DD-4C1C-AF65-FBA7B20AD71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008E7-A0B2-498C-9BF1-C5FB34F38F2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6D6C8-37B5-43C9-A5C7-D906AE3E4E1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Password security is crucial in todays digital world</a:t>
          </a:r>
          <a:endParaRPr lang="en-US" sz="2500" kern="1200"/>
        </a:p>
      </dsp:txBody>
      <dsp:txXfrm>
        <a:off x="1435590" y="531"/>
        <a:ext cx="9080009" cy="1242935"/>
      </dsp:txXfrm>
    </dsp:sp>
    <dsp:sp modelId="{178D9AAF-E491-4DB6-A510-7CFFD256E2E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E884D-1586-4221-AAE9-4DC9086D72F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47A0B-692A-4BD5-A135-C2D43D36FBC2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Many services require a password authentication of some kind</a:t>
          </a:r>
          <a:endParaRPr lang="en-US" sz="2500" kern="1200"/>
        </a:p>
      </dsp:txBody>
      <dsp:txXfrm>
        <a:off x="1435590" y="1554201"/>
        <a:ext cx="4732020" cy="1242935"/>
      </dsp:txXfrm>
    </dsp:sp>
    <dsp:sp modelId="{A5C6735B-3CE2-4C6C-8DDB-711A5A7D7029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kern="1200"/>
            <a:t>Keeping track of all of them can prove quite challenging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500" kern="1200"/>
            <a:t>Especially when they should all be distinct to keep them strong and secure</a:t>
          </a:r>
          <a:endParaRPr lang="en-US" sz="1500" kern="1200"/>
        </a:p>
      </dsp:txBody>
      <dsp:txXfrm>
        <a:off x="6167610" y="1554201"/>
        <a:ext cx="4347989" cy="1242935"/>
      </dsp:txXfrm>
    </dsp:sp>
    <dsp:sp modelId="{6AF40669-078C-49F3-B01B-699CE956179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AE2F1-5BB9-4D44-B83B-4423BB2CDE1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1E49B-0078-4E65-AB9A-CAFBE86C672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Personally i have always been quite sceptical about the commercial passwords managers that are being marketed to us.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76647-A69B-403C-8D83-4A92CE064348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B2BC0-6FA4-4E91-AC74-1A38BAF3E82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EE298-B994-4EE8-9DC0-D8A60E6B3DE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The design aims to follow the OWASP password storage cheat sheet</a:t>
          </a:r>
          <a:endParaRPr lang="en-US" sz="1600" kern="1200"/>
        </a:p>
      </dsp:txBody>
      <dsp:txXfrm>
        <a:off x="1435590" y="531"/>
        <a:ext cx="9080009" cy="1242935"/>
      </dsp:txXfrm>
    </dsp:sp>
    <dsp:sp modelId="{98A137AC-92F3-4169-8003-100B80B06A5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181E0-7FFB-4864-87D8-2A0C24DA9DC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C3C3D-275B-408A-B087-BB3990058BA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The users master password, upon registration, is hashed with a cryptographically strong algorith.</a:t>
          </a:r>
          <a:endParaRPr lang="en-US" sz="1600" kern="1200"/>
        </a:p>
      </dsp:txBody>
      <dsp:txXfrm>
        <a:off x="1435590" y="1554201"/>
        <a:ext cx="9080009" cy="1242935"/>
      </dsp:txXfrm>
    </dsp:sp>
    <dsp:sp modelId="{31AB9464-6CC1-4A5B-AEA6-00BE099AAC5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B192A-6314-420C-9C3B-0FA86AC4943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9D8CE-846A-48B4-8CAA-B8C1A6B401DF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600" kern="1200"/>
            <a:t>A random password is generated for the user to access the password database, which is then symmetrically encrypted with the master password</a:t>
          </a:r>
          <a:endParaRPr lang="en-US" sz="1600" kern="1200"/>
        </a:p>
      </dsp:txBody>
      <dsp:txXfrm>
        <a:off x="1435590" y="3107870"/>
        <a:ext cx="4732020" cy="1242935"/>
      </dsp:txXfrm>
    </dsp:sp>
    <dsp:sp modelId="{7C994000-4063-49F3-B475-588058BD1ADA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200" kern="1200"/>
            <a:t>This password is decrypted on login and is never shown to the user</a:t>
          </a:r>
          <a:endParaRPr lang="en-US" sz="12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C026BD-940B-067B-EC35-15B6C927B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DBFBCF5-66A4-19A5-4047-9ED7D8F55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3A6E13-E795-E68D-22DF-B555F4F1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81538A2-5839-5B16-A849-D8E6AA0D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76639FE-56A5-4270-10BE-F3AB6A7B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278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73AA25-B0D5-F55A-CBBB-0EECAE58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C95BC04-11D0-E1AF-246E-8E567DAE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7D04E49-0834-2C30-40C3-E7915556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B784A6-B5C8-C6C5-FBF4-BEA5AC6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827A4-B9B9-B543-D5A5-F080623F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908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5A7DAE9-06C3-339B-9B75-A39BB3DD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C2E2CC8-5B19-397B-1D4F-0F4AB7FD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2E225E3-EE96-9EF4-D56D-70AE3BCB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FB6287F-9519-5B5C-D6A9-FA2AF9A9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FE4BB2-16E0-8408-886A-112B09A2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978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FE5503E-B0D8-3C6B-323A-05F3BD50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AA8145-0AAD-3212-A8BD-7BDCDFD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8EBF67F-1D08-5EEA-CFAC-399C2B8A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A854A0B-C3CC-E880-7547-7FD915F6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0B6623C-977D-B343-63A8-48301B78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585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53FB1-8176-C575-C9AB-8AD167D5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D1F54EF-94D3-D453-D445-B3E9EA1A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BF7C8A9-565E-55D8-2E28-E5604DCF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B92FE86-2417-AAF9-CF6D-B1D3B477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B7BC89A-2E9A-9CC7-85A8-ED04AEB7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76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D25BF7-00A2-4116-A005-30902C7C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CE85A93-9427-E327-49E9-99F68D012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27358AC-6484-5216-BD7B-1F822BD8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F793E6A-011E-E0E8-3FBD-45EA43A1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9A42406-031D-6D6B-6212-82A055F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9713ED0-50D0-A037-1C98-B8CD4250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892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A187606-2E5E-0424-57A5-56C9D336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FAE4C2A-0476-30C8-8780-FD885A92D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4D03DBB-A445-6258-7CE7-EC1AED054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7978B7B-63A0-26C4-628B-07DD73374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27832C2-F198-4DF0-A8AC-6DF2BA844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C2717B68-3BC5-9973-6DAA-27301FF4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1436BF9-C015-B87F-22A2-730594B2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CDCF886-A4E3-41CE-B87E-BE1B2EF1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542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F1611CC-95CD-DBE2-EF0B-335CDF5D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B405159B-AEBF-01AE-193D-12DF5964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084696A-4CAF-DE58-96AC-D24526EF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FFB1D82-5B41-D8C7-FE8B-D12648DA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397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EBC73F9-0A3D-1DB5-CC09-BE6C0792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A0EB82BC-0D14-EFEE-A3AC-0A88327B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6B4AA3B-B685-693A-23AE-2F234D23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927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97829C-1911-3B2B-AE6E-7B3556D4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F225650-C672-FE50-E226-FB0AE17F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74B3031-0E96-83E5-BE30-C51643C1E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AA3565A-CB33-1842-C4B1-4E697941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CCB5574-FB61-61DF-F325-77F5FD1B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FE255F8-D8C9-37F3-D4CE-E19EAF68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39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1B188C-0EE1-96E2-F438-1B5CC84B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2A20FA1-83AF-F321-9776-6CFF498A5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3F7D4B8-5524-BE1A-8021-8544C5E4C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CDD49BE-4C2C-E8E6-FF0F-468706C9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6F3B92B-69ED-9253-6D10-0B7B7CD9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7693F84-B5D8-CE82-FA34-128F8090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165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C7B3F6A-EDAD-F027-D150-BAD37AEF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DB70876-F66D-4A8C-4CE1-21EFB14F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975666A-68A3-AA50-C8B5-EE660AFA6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A96F-4698-4389-ABCC-564811704829}" type="datetimeFigureOut">
              <a:rPr lang="fi-FI" smtClean="0"/>
              <a:t>11.5.2023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603A8B8-1EEF-7322-F569-AA7674095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8D29F56-DBA2-640C-0756-74D391476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53A-548D-4426-A4EB-478223EB100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421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FBE65F-F9FF-FDF2-7B5C-2794D0934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7288" b="6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8405DDCB-1AAD-BEF3-3551-7C85C8B74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i-FI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APM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C788D47-9787-C33A-3F71-4268AEAA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i-FI" sz="3200"/>
              <a:t>Advanced password manager</a:t>
            </a:r>
          </a:p>
        </p:txBody>
      </p:sp>
    </p:spTree>
    <p:extLst>
      <p:ext uri="{BB962C8B-B14F-4D97-AF65-F5344CB8AC3E}">
        <p14:creationId xmlns:p14="http://schemas.microsoft.com/office/powerpoint/2010/main" val="380021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AFAB5E-7B25-63FC-577B-FD1A5086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fi-FI" dirty="0"/>
          </a:p>
        </p:txBody>
      </p:sp>
      <p:graphicFrame>
        <p:nvGraphicFramePr>
          <p:cNvPr id="7" name="Sisällön paikkamerkki 2">
            <a:extLst>
              <a:ext uri="{FF2B5EF4-FFF2-40B4-BE49-F238E27FC236}">
                <a16:creationId xmlns:a16="http://schemas.microsoft.com/office/drawing/2014/main" id="{A0AAF052-51DC-1193-CD26-E94BCF3E5E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940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CE736A0-E8D7-DB00-12CF-8D445D8D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i-FI" dirty="0" err="1"/>
              <a:t>Features</a:t>
            </a:r>
            <a:r>
              <a:rPr lang="fi-FI" dirty="0"/>
              <a:t>: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5CB524A-1267-21B9-EA44-E6BAF79D6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4011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40A431-1FD6-C06C-93AF-9BE821AA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fi-FI" sz="1400" dirty="0" err="1"/>
              <a:t>Sqlite</a:t>
            </a:r>
            <a:r>
              <a:rPr lang="fi-FI" sz="1400" dirty="0"/>
              <a:t> </a:t>
            </a:r>
            <a:r>
              <a:rPr lang="fi-FI" sz="1400" dirty="0" err="1"/>
              <a:t>password</a:t>
            </a:r>
            <a:r>
              <a:rPr lang="fi-FI" sz="1400" dirty="0"/>
              <a:t> </a:t>
            </a:r>
            <a:r>
              <a:rPr lang="fi-FI" sz="1400" dirty="0" err="1"/>
              <a:t>storage</a:t>
            </a:r>
            <a:endParaRPr lang="fi-FI" sz="1400" dirty="0"/>
          </a:p>
          <a:p>
            <a:r>
              <a:rPr lang="fi-FI" sz="1400" dirty="0" err="1"/>
              <a:t>Multiple</a:t>
            </a:r>
            <a:r>
              <a:rPr lang="fi-FI" sz="1400" dirty="0"/>
              <a:t> </a:t>
            </a:r>
            <a:r>
              <a:rPr lang="fi-FI" sz="1400" dirty="0" err="1"/>
              <a:t>user</a:t>
            </a:r>
            <a:r>
              <a:rPr lang="fi-FI" sz="1400" dirty="0"/>
              <a:t> </a:t>
            </a:r>
            <a:r>
              <a:rPr lang="fi-FI" sz="1400" dirty="0" err="1"/>
              <a:t>support</a:t>
            </a:r>
            <a:endParaRPr lang="fi-FI" sz="1400" dirty="0"/>
          </a:p>
          <a:p>
            <a:r>
              <a:rPr lang="fi-FI" sz="1400" dirty="0" err="1"/>
              <a:t>Tkinter</a:t>
            </a:r>
            <a:r>
              <a:rPr lang="fi-FI" sz="1400" dirty="0"/>
              <a:t> </a:t>
            </a:r>
            <a:r>
              <a:rPr lang="fi-FI" sz="1400" dirty="0" err="1"/>
              <a:t>user</a:t>
            </a:r>
            <a:r>
              <a:rPr lang="fi-FI" sz="1400" dirty="0"/>
              <a:t> </a:t>
            </a:r>
            <a:r>
              <a:rPr lang="fi-FI" sz="1400" dirty="0" err="1"/>
              <a:t>interface</a:t>
            </a:r>
            <a:endParaRPr lang="fi-FI" sz="1400" dirty="0"/>
          </a:p>
          <a:p>
            <a:r>
              <a:rPr lang="fi-FI" sz="1400" dirty="0" err="1"/>
              <a:t>Separated</a:t>
            </a:r>
            <a:r>
              <a:rPr lang="fi-FI" sz="1400" dirty="0"/>
              <a:t> </a:t>
            </a:r>
            <a:r>
              <a:rPr lang="fi-FI" sz="1400" dirty="0" err="1"/>
              <a:t>master</a:t>
            </a:r>
            <a:r>
              <a:rPr lang="fi-FI" sz="1400" dirty="0"/>
              <a:t> </a:t>
            </a:r>
            <a:r>
              <a:rPr lang="fi-FI" sz="1400" dirty="0" err="1"/>
              <a:t>password</a:t>
            </a:r>
            <a:r>
              <a:rPr lang="fi-FI" sz="1400" dirty="0"/>
              <a:t> via </a:t>
            </a:r>
            <a:r>
              <a:rPr lang="fi-FI" sz="1400" dirty="0" err="1"/>
              <a:t>separate</a:t>
            </a:r>
            <a:r>
              <a:rPr lang="fi-FI" sz="1400" dirty="0"/>
              <a:t> </a:t>
            </a:r>
            <a:r>
              <a:rPr lang="fi-FI" sz="1400" dirty="0" err="1"/>
              <a:t>symmetrically</a:t>
            </a:r>
            <a:r>
              <a:rPr lang="fi-FI" sz="1400" dirty="0"/>
              <a:t> </a:t>
            </a:r>
            <a:r>
              <a:rPr lang="fi-FI" sz="1400" dirty="0" err="1"/>
              <a:t>encrypted</a:t>
            </a:r>
            <a:r>
              <a:rPr lang="fi-FI" sz="1400" dirty="0"/>
              <a:t> </a:t>
            </a:r>
            <a:r>
              <a:rPr lang="fi-FI" sz="1400" dirty="0" err="1"/>
              <a:t>cryptographically</a:t>
            </a:r>
            <a:r>
              <a:rPr lang="fi-FI" sz="1400" dirty="0"/>
              <a:t> </a:t>
            </a:r>
            <a:r>
              <a:rPr lang="fi-FI" sz="1400" dirty="0" err="1"/>
              <a:t>secure</a:t>
            </a:r>
            <a:r>
              <a:rPr lang="fi-FI" sz="1400" dirty="0"/>
              <a:t> random </a:t>
            </a:r>
            <a:r>
              <a:rPr lang="fi-FI" sz="1400" dirty="0" err="1"/>
              <a:t>key</a:t>
            </a:r>
            <a:endParaRPr lang="fi-FI" sz="1400" dirty="0"/>
          </a:p>
          <a:p>
            <a:r>
              <a:rPr lang="fi-FI" sz="1400" dirty="0"/>
              <a:t>PKDF2 </a:t>
            </a:r>
            <a:r>
              <a:rPr lang="fi-FI" sz="1400" dirty="0" err="1"/>
              <a:t>key</a:t>
            </a:r>
            <a:r>
              <a:rPr lang="fi-FI" sz="1400" dirty="0"/>
              <a:t> </a:t>
            </a:r>
            <a:r>
              <a:rPr lang="fi-FI" sz="1400" dirty="0" err="1"/>
              <a:t>generation</a:t>
            </a:r>
            <a:r>
              <a:rPr lang="fi-FI" sz="1400" dirty="0"/>
              <a:t> </a:t>
            </a:r>
            <a:r>
              <a:rPr lang="fi-FI" sz="1400" dirty="0" err="1"/>
              <a:t>used</a:t>
            </a:r>
            <a:r>
              <a:rPr lang="fi-FI" sz="1400" dirty="0"/>
              <a:t> for </a:t>
            </a:r>
            <a:r>
              <a:rPr lang="fi-FI" sz="1400" dirty="0" err="1"/>
              <a:t>symmetric</a:t>
            </a:r>
            <a:r>
              <a:rPr lang="fi-FI" sz="1400" dirty="0"/>
              <a:t> </a:t>
            </a:r>
            <a:r>
              <a:rPr lang="fi-FI" sz="1400" dirty="0" err="1"/>
              <a:t>encryption</a:t>
            </a:r>
            <a:endParaRPr lang="fi-FI" sz="1400" dirty="0"/>
          </a:p>
          <a:p>
            <a:r>
              <a:rPr lang="fi-FI" sz="1400" dirty="0" err="1"/>
              <a:t>Strong</a:t>
            </a:r>
            <a:r>
              <a:rPr lang="fi-FI" sz="1400" dirty="0"/>
              <a:t> </a:t>
            </a:r>
            <a:r>
              <a:rPr lang="fi-FI" sz="1400" dirty="0" err="1"/>
              <a:t>hashing</a:t>
            </a:r>
            <a:r>
              <a:rPr lang="fi-FI" sz="1400" dirty="0"/>
              <a:t> </a:t>
            </a:r>
            <a:r>
              <a:rPr lang="fi-FI" sz="1400" dirty="0" err="1"/>
              <a:t>function</a:t>
            </a:r>
            <a:r>
              <a:rPr lang="fi-FI" sz="1400" dirty="0"/>
              <a:t> </a:t>
            </a:r>
            <a:r>
              <a:rPr lang="fi-FI" sz="1400" dirty="0" err="1"/>
              <a:t>with</a:t>
            </a:r>
            <a:r>
              <a:rPr lang="fi-FI" sz="1400" dirty="0"/>
              <a:t> </a:t>
            </a:r>
            <a:r>
              <a:rPr lang="fi-FI" sz="1400" dirty="0" err="1"/>
              <a:t>award</a:t>
            </a:r>
            <a:r>
              <a:rPr lang="fi-FI" sz="1400" dirty="0"/>
              <a:t> </a:t>
            </a:r>
            <a:r>
              <a:rPr lang="fi-FI" sz="1400" dirty="0" err="1"/>
              <a:t>winning</a:t>
            </a:r>
            <a:r>
              <a:rPr lang="fi-FI" sz="1400" dirty="0"/>
              <a:t> argon2 </a:t>
            </a:r>
            <a:r>
              <a:rPr lang="fi-FI" sz="1400" dirty="0" err="1"/>
              <a:t>algorithm</a:t>
            </a:r>
            <a:endParaRPr lang="fi-FI" sz="1400" dirty="0"/>
          </a:p>
          <a:p>
            <a:r>
              <a:rPr lang="fi-FI" sz="1400" dirty="0"/>
              <a:t>Sql </a:t>
            </a:r>
            <a:r>
              <a:rPr lang="fi-FI" sz="1400" dirty="0" err="1"/>
              <a:t>injection</a:t>
            </a:r>
            <a:r>
              <a:rPr lang="fi-FI" sz="1400" dirty="0"/>
              <a:t> prevention</a:t>
            </a:r>
          </a:p>
          <a:p>
            <a:r>
              <a:rPr lang="fi-FI" sz="1400" dirty="0"/>
              <a:t>CRUD </a:t>
            </a:r>
            <a:r>
              <a:rPr lang="fi-FI" sz="1400" dirty="0" err="1"/>
              <a:t>operations</a:t>
            </a:r>
            <a:r>
              <a:rPr lang="fi-FI" sz="1400" dirty="0"/>
              <a:t> for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services</a:t>
            </a:r>
            <a:endParaRPr lang="fi-FI" sz="1400" dirty="0"/>
          </a:p>
          <a:p>
            <a:r>
              <a:rPr lang="fi-FI" sz="1400" dirty="0" err="1"/>
              <a:t>Work</a:t>
            </a:r>
            <a:r>
              <a:rPr lang="fi-FI" sz="1400" dirty="0"/>
              <a:t> </a:t>
            </a:r>
            <a:r>
              <a:rPr lang="fi-FI" sz="1400" dirty="0" err="1"/>
              <a:t>factor</a:t>
            </a:r>
            <a:r>
              <a:rPr lang="fi-FI" sz="1400" dirty="0"/>
              <a:t> </a:t>
            </a:r>
            <a:r>
              <a:rPr lang="fi-FI" sz="1400" dirty="0" err="1"/>
              <a:t>increase</a:t>
            </a:r>
            <a:r>
              <a:rPr lang="fi-FI" sz="1400" dirty="0"/>
              <a:t> for </a:t>
            </a:r>
            <a:r>
              <a:rPr lang="fi-FI" sz="1400" dirty="0" err="1"/>
              <a:t>brute</a:t>
            </a:r>
            <a:r>
              <a:rPr lang="fi-FI" sz="1400" dirty="0"/>
              <a:t> </a:t>
            </a:r>
            <a:r>
              <a:rPr lang="fi-FI" sz="1400" dirty="0" err="1"/>
              <a:t>force</a:t>
            </a:r>
            <a:r>
              <a:rPr lang="fi-FI" sz="1400" dirty="0"/>
              <a:t> </a:t>
            </a:r>
            <a:r>
              <a:rPr lang="fi-FI" sz="1400" dirty="0" err="1"/>
              <a:t>attacks</a:t>
            </a:r>
            <a:r>
              <a:rPr lang="fi-FI" sz="1400" dirty="0"/>
              <a:t>(</a:t>
            </a:r>
            <a:r>
              <a:rPr lang="fi-FI" sz="1400" dirty="0" err="1"/>
              <a:t>work</a:t>
            </a:r>
            <a:r>
              <a:rPr lang="fi-FI" sz="1400" dirty="0"/>
              <a:t> in </a:t>
            </a:r>
            <a:r>
              <a:rPr lang="fi-FI" sz="1400" dirty="0" err="1"/>
              <a:t>process</a:t>
            </a:r>
            <a:r>
              <a:rPr lang="fi-FI" sz="1400" dirty="0"/>
              <a:t>)</a:t>
            </a:r>
          </a:p>
          <a:p>
            <a:r>
              <a:rPr lang="fi-FI" sz="1400" dirty="0"/>
              <a:t>Secure </a:t>
            </a:r>
            <a:r>
              <a:rPr lang="fi-FI" sz="1400" dirty="0" err="1"/>
              <a:t>password</a:t>
            </a:r>
            <a:r>
              <a:rPr lang="fi-FI" sz="1400" dirty="0"/>
              <a:t> </a:t>
            </a:r>
            <a:r>
              <a:rPr lang="fi-FI" sz="1400" dirty="0" err="1"/>
              <a:t>generation</a:t>
            </a:r>
            <a:r>
              <a:rPr lang="fi-FI" sz="1400" dirty="0"/>
              <a:t> (</a:t>
            </a:r>
            <a:r>
              <a:rPr lang="fi-FI" sz="1400" dirty="0" err="1"/>
              <a:t>work</a:t>
            </a:r>
            <a:r>
              <a:rPr lang="fi-FI" sz="1400" dirty="0"/>
              <a:t> in </a:t>
            </a:r>
            <a:r>
              <a:rPr lang="fi-FI" sz="1400" dirty="0" err="1"/>
              <a:t>progress</a:t>
            </a:r>
            <a:r>
              <a:rPr lang="fi-FI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0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4EA41F6-AFF6-7517-D97C-9D42A6A7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7AC4CAAC-0FF6-A7B0-91D8-79352C0F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User interface built with </a:t>
            </a:r>
            <a:r>
              <a:rPr lang="en-US" sz="2000" dirty="0" err="1"/>
              <a:t>tkinter</a:t>
            </a:r>
            <a:endParaRPr lang="en-US" sz="2000" dirty="0"/>
          </a:p>
          <a:p>
            <a:pPr lvl="1"/>
            <a:r>
              <a:rPr lang="en-US" sz="2000" dirty="0"/>
              <a:t>Built in python class</a:t>
            </a:r>
          </a:p>
          <a:p>
            <a:r>
              <a:rPr lang="en-US" sz="2000" dirty="0"/>
              <a:t>Function over form</a:t>
            </a:r>
          </a:p>
          <a:p>
            <a:r>
              <a:rPr lang="en-US" sz="2000" dirty="0"/>
              <a:t>Having never built  an app with graphical user interface with python, this was a learning opportunity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CD786E6E-ADF8-8AA7-0F9B-5F3A0B9F61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2256345"/>
            <a:ext cx="4170530" cy="23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7CDA61-BD8A-9045-B264-0EDA8F90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Security </a:t>
            </a:r>
            <a:r>
              <a:rPr lang="fi-FI" dirty="0" err="1"/>
              <a:t>measures</a:t>
            </a:r>
            <a:endParaRPr lang="fi-FI" dirty="0"/>
          </a:p>
        </p:txBody>
      </p:sp>
      <p:graphicFrame>
        <p:nvGraphicFramePr>
          <p:cNvPr id="15" name="Sisällön paikkamerkki 2">
            <a:extLst>
              <a:ext uri="{FF2B5EF4-FFF2-40B4-BE49-F238E27FC236}">
                <a16:creationId xmlns:a16="http://schemas.microsoft.com/office/drawing/2014/main" id="{F1F33481-9E95-4F62-1F2E-836E43E78B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94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E2A6470-2EFB-0099-25CA-E186B938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technologies</a:t>
            </a:r>
            <a:endParaRPr lang="fi-FI" dirty="0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2F423D77-648F-D83E-9AE7-60E108F4B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Argon2</a:t>
            </a:r>
          </a:p>
        </p:txBody>
      </p:sp>
      <p:sp>
        <p:nvSpPr>
          <p:cNvPr id="7" name="Sisällön paikkamerkki 6">
            <a:extLst>
              <a:ext uri="{FF2B5EF4-FFF2-40B4-BE49-F238E27FC236}">
                <a16:creationId xmlns:a16="http://schemas.microsoft.com/office/drawing/2014/main" id="{CC386B22-8222-877F-C22C-3F5D8EA9E9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high level of security against attacks such as brute-force, dictionary, and precomputed table attacks.</a:t>
            </a:r>
            <a:endParaRPr lang="fi-FI" sz="2000" dirty="0"/>
          </a:p>
          <a:p>
            <a:r>
              <a:rPr lang="fi-FI" sz="2000" dirty="0" err="1"/>
              <a:t>Hashing</a:t>
            </a:r>
            <a:r>
              <a:rPr lang="fi-FI" sz="2000" dirty="0"/>
              <a:t> </a:t>
            </a:r>
            <a:r>
              <a:rPr lang="fi-FI" sz="2000" dirty="0" err="1"/>
              <a:t>competition</a:t>
            </a:r>
            <a:r>
              <a:rPr lang="fi-FI" sz="2000" dirty="0"/>
              <a:t> </a:t>
            </a:r>
            <a:r>
              <a:rPr lang="fi-FI" sz="2000" dirty="0" err="1"/>
              <a:t>winner</a:t>
            </a:r>
            <a:endParaRPr lang="fi-FI" sz="2000" dirty="0"/>
          </a:p>
          <a:p>
            <a:r>
              <a:rPr lang="en-US" sz="2000" dirty="0"/>
              <a:t>uses a memory-hard function that requires a significant amount of memory to compute</a:t>
            </a:r>
          </a:p>
          <a:p>
            <a:r>
              <a:rPr lang="en-US" sz="2000" dirty="0"/>
              <a:t>popular choice for password hashing</a:t>
            </a:r>
            <a:endParaRPr lang="fi-FI" sz="2000" dirty="0"/>
          </a:p>
        </p:txBody>
      </p:sp>
      <p:sp>
        <p:nvSpPr>
          <p:cNvPr id="8" name="Tekstin paikkamerkki 7">
            <a:extLst>
              <a:ext uri="{FF2B5EF4-FFF2-40B4-BE49-F238E27FC236}">
                <a16:creationId xmlns:a16="http://schemas.microsoft.com/office/drawing/2014/main" id="{A36B8190-9760-D7BD-E873-0C44AC885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PBKDF2</a:t>
            </a:r>
          </a:p>
        </p:txBody>
      </p:sp>
      <p:sp>
        <p:nvSpPr>
          <p:cNvPr id="9" name="Sisällön paikkamerkki 8">
            <a:extLst>
              <a:ext uri="{FF2B5EF4-FFF2-40B4-BE49-F238E27FC236}">
                <a16:creationId xmlns:a16="http://schemas.microsoft.com/office/drawing/2014/main" id="{BFD6D320-B2E5-86D6-59BE-25A94262BF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key derivation function that is commonly used for password hashing and key derivation in a variety of security applications</a:t>
            </a:r>
          </a:p>
          <a:p>
            <a:r>
              <a:rPr lang="fi-FI" sz="2000" dirty="0" err="1"/>
              <a:t>Computationally</a:t>
            </a:r>
            <a:r>
              <a:rPr lang="fi-FI" sz="2000" dirty="0"/>
              <a:t> </a:t>
            </a:r>
            <a:r>
              <a:rPr lang="fi-FI" sz="2000" dirty="0" err="1"/>
              <a:t>expensive</a:t>
            </a:r>
            <a:endParaRPr lang="fi-FI" sz="2000" dirty="0"/>
          </a:p>
          <a:p>
            <a:pPr lvl="1"/>
            <a:r>
              <a:rPr lang="fi-FI" sz="1600" dirty="0"/>
              <a:t>No </a:t>
            </a:r>
            <a:r>
              <a:rPr lang="fi-FI" sz="1600" dirty="0" err="1"/>
              <a:t>brute</a:t>
            </a:r>
            <a:r>
              <a:rPr lang="fi-FI" sz="1600" dirty="0"/>
              <a:t> </a:t>
            </a:r>
            <a:r>
              <a:rPr lang="fi-FI" sz="1600" dirty="0" err="1"/>
              <a:t>forcing</a:t>
            </a:r>
            <a:endParaRPr lang="fi-FI" sz="1600" dirty="0"/>
          </a:p>
          <a:p>
            <a:r>
              <a:rPr lang="fi-FI" sz="2000" dirty="0" err="1"/>
              <a:t>Flexible</a:t>
            </a:r>
            <a:r>
              <a:rPr lang="fi-FI" sz="2000" dirty="0"/>
              <a:t>, </a:t>
            </a:r>
            <a:r>
              <a:rPr lang="fi-FI" sz="2000" dirty="0" err="1"/>
              <a:t>with</a:t>
            </a:r>
            <a:r>
              <a:rPr lang="fi-FI" sz="2000" dirty="0"/>
              <a:t> </a:t>
            </a:r>
            <a:r>
              <a:rPr lang="fi-FI" sz="2000" dirty="0" err="1"/>
              <a:t>adjustable</a:t>
            </a:r>
            <a:r>
              <a:rPr lang="fi-FI" sz="2000" dirty="0"/>
              <a:t> </a:t>
            </a:r>
            <a:r>
              <a:rPr lang="fi-FI" sz="2000" dirty="0" err="1"/>
              <a:t>parameters</a:t>
            </a:r>
            <a:r>
              <a:rPr lang="fi-FI" sz="2000" dirty="0"/>
              <a:t> and </a:t>
            </a:r>
            <a:r>
              <a:rPr lang="fi-FI" sz="2000" dirty="0" err="1"/>
              <a:t>able</a:t>
            </a:r>
            <a:r>
              <a:rPr lang="fi-FI" sz="2000" dirty="0"/>
              <a:t> to </a:t>
            </a:r>
            <a:r>
              <a:rPr lang="fi-FI" sz="2000" dirty="0" err="1"/>
              <a:t>produce</a:t>
            </a:r>
            <a:r>
              <a:rPr lang="fi-FI" sz="2000" dirty="0"/>
              <a:t> </a:t>
            </a:r>
            <a:r>
              <a:rPr lang="fi-FI" sz="2000" dirty="0" err="1"/>
              <a:t>key</a:t>
            </a:r>
            <a:r>
              <a:rPr lang="fi-FI" sz="2000" dirty="0"/>
              <a:t> of </a:t>
            </a:r>
            <a:r>
              <a:rPr lang="fi-FI" sz="2000" dirty="0" err="1"/>
              <a:t>any</a:t>
            </a:r>
            <a:r>
              <a:rPr lang="fi-FI" sz="2000" dirty="0"/>
              <a:t> </a:t>
            </a:r>
            <a:r>
              <a:rPr lang="fi-FI" sz="2000" dirty="0" err="1"/>
              <a:t>length</a:t>
            </a:r>
            <a:endParaRPr lang="fi-FI" sz="2000" dirty="0"/>
          </a:p>
          <a:p>
            <a:r>
              <a:rPr lang="fi-FI" sz="2000" dirty="0" err="1"/>
              <a:t>Mainly</a:t>
            </a:r>
            <a:r>
              <a:rPr lang="fi-FI" sz="2000" dirty="0"/>
              <a:t> </a:t>
            </a:r>
            <a:r>
              <a:rPr lang="fi-FI" sz="2000" dirty="0" err="1"/>
              <a:t>used</a:t>
            </a:r>
            <a:r>
              <a:rPr lang="fi-FI" sz="2000" dirty="0"/>
              <a:t> for </a:t>
            </a:r>
            <a:r>
              <a:rPr lang="fi-FI" sz="2000" dirty="0" err="1"/>
              <a:t>hashing</a:t>
            </a:r>
            <a:r>
              <a:rPr lang="fi-FI" sz="2000" dirty="0"/>
              <a:t>, </a:t>
            </a:r>
            <a:r>
              <a:rPr lang="fi-FI" sz="2000" dirty="0" err="1"/>
              <a:t>but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generate</a:t>
            </a:r>
            <a:r>
              <a:rPr lang="fi-FI" sz="2000" dirty="0"/>
              <a:t> </a:t>
            </a:r>
            <a:r>
              <a:rPr lang="fi-FI" sz="2000" dirty="0" err="1"/>
              <a:t>keys</a:t>
            </a:r>
            <a:r>
              <a:rPr lang="fi-FI" sz="2000" dirty="0"/>
              <a:t> for </a:t>
            </a:r>
            <a:r>
              <a:rPr lang="fi-FI" sz="2000" dirty="0" err="1"/>
              <a:t>Fernet</a:t>
            </a:r>
            <a:r>
              <a:rPr lang="fi-FI" sz="2000" dirty="0"/>
              <a:t> for </a:t>
            </a:r>
            <a:r>
              <a:rPr lang="fi-FI" sz="2000" dirty="0" err="1"/>
              <a:t>example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9307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A072704-31FE-1BBE-7D01-F1AA9A7C4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2" r="21397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BC4E4FC-87C5-98DC-2F2F-1A9ADFFF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>
            <a:normAutofit/>
          </a:bodyPr>
          <a:lstStyle/>
          <a:p>
            <a:r>
              <a:rPr lang="fi-FI" dirty="0" err="1"/>
              <a:t>Summary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4180CA3-0983-3C4F-563F-BE60D960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8" y="1868487"/>
            <a:ext cx="5721484" cy="4351338"/>
          </a:xfrm>
        </p:spPr>
        <p:txBody>
          <a:bodyPr>
            <a:normAutofit/>
          </a:bodyPr>
          <a:lstStyle/>
          <a:p>
            <a:r>
              <a:rPr lang="fi-FI" sz="2000" err="1"/>
              <a:t>The</a:t>
            </a:r>
            <a:r>
              <a:rPr lang="fi-FI" sz="2000"/>
              <a:t> APM is a </a:t>
            </a:r>
            <a:r>
              <a:rPr lang="fi-FI" sz="2000" err="1"/>
              <a:t>secure</a:t>
            </a:r>
            <a:r>
              <a:rPr lang="fi-FI" sz="2000"/>
              <a:t> </a:t>
            </a:r>
            <a:r>
              <a:rPr lang="fi-FI" sz="2000" err="1"/>
              <a:t>tool</a:t>
            </a:r>
            <a:r>
              <a:rPr lang="fi-FI" sz="2000"/>
              <a:t> for </a:t>
            </a:r>
            <a:r>
              <a:rPr lang="fi-FI" sz="2000" err="1"/>
              <a:t>managing</a:t>
            </a:r>
            <a:r>
              <a:rPr lang="fi-FI" sz="2000"/>
              <a:t> </a:t>
            </a:r>
            <a:r>
              <a:rPr lang="fi-FI" sz="2000" err="1"/>
              <a:t>passwords</a:t>
            </a:r>
            <a:r>
              <a:rPr lang="fi-FI" sz="2000"/>
              <a:t>, </a:t>
            </a:r>
            <a:r>
              <a:rPr lang="fi-FI" sz="2000" err="1"/>
              <a:t>built</a:t>
            </a:r>
            <a:r>
              <a:rPr lang="fi-FI" sz="2000"/>
              <a:t> </a:t>
            </a:r>
            <a:r>
              <a:rPr lang="fi-FI" sz="2000" err="1"/>
              <a:t>with</a:t>
            </a:r>
            <a:r>
              <a:rPr lang="fi-FI" sz="2000"/>
              <a:t> Python and </a:t>
            </a:r>
            <a:r>
              <a:rPr lang="fi-FI" sz="2000" err="1"/>
              <a:t>its</a:t>
            </a:r>
            <a:r>
              <a:rPr lang="fi-FI" sz="2000"/>
              <a:t> </a:t>
            </a:r>
            <a:r>
              <a:rPr lang="fi-FI" sz="2000" err="1"/>
              <a:t>tkin</a:t>
            </a:r>
            <a:r>
              <a:rPr lang="fi-FI" sz="2000"/>
              <a:t> </a:t>
            </a:r>
            <a:r>
              <a:rPr lang="fi-FI" sz="2000" err="1"/>
              <a:t>library</a:t>
            </a:r>
            <a:endParaRPr lang="fi-FI" sz="2000"/>
          </a:p>
          <a:p>
            <a:r>
              <a:rPr lang="en-US" sz="2000"/>
              <a:t>The master password is hashed using the Argon2 algorithm, providing it strong protection against brute-force attacks.</a:t>
            </a:r>
          </a:p>
          <a:p>
            <a:r>
              <a:rPr lang="en-US" sz="2000"/>
              <a:t>In addition, symmetric encryption is used with the Fernet library to encrypt and decrypt the stored service data. The encryption key is generated using the PBKDF2 key derivation function</a:t>
            </a:r>
          </a:p>
          <a:p>
            <a:r>
              <a:rPr lang="en-US" sz="2000"/>
              <a:t>Together this should form a secure environment to store user credentials.</a:t>
            </a:r>
            <a:endParaRPr lang="fi-FI" sz="2000"/>
          </a:p>
        </p:txBody>
      </p:sp>
    </p:spTree>
    <p:extLst>
      <p:ext uri="{BB962C8B-B14F-4D97-AF65-F5344CB8AC3E}">
        <p14:creationId xmlns:p14="http://schemas.microsoft.com/office/powerpoint/2010/main" val="12261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371E510B-B3F2-FF43-AC13-39987BAFF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2" r="-2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1A0C838-3401-C78E-C85B-390DE170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1748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400</Words>
  <Application>Microsoft Office PowerPoint</Application>
  <PresentationFormat>Laajakuva</PresentationFormat>
  <Paragraphs>47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Office-teema</vt:lpstr>
      <vt:lpstr>APM</vt:lpstr>
      <vt:lpstr>Introduction</vt:lpstr>
      <vt:lpstr>Features:</vt:lpstr>
      <vt:lpstr>User Interface</vt:lpstr>
      <vt:lpstr>Security measures</vt:lpstr>
      <vt:lpstr>Used technologies</vt:lpstr>
      <vt:lpstr>Summary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Niki</dc:creator>
  <cp:lastModifiedBy>Niki</cp:lastModifiedBy>
  <cp:revision>26</cp:revision>
  <dcterms:created xsi:type="dcterms:W3CDTF">2023-05-10T19:59:27Z</dcterms:created>
  <dcterms:modified xsi:type="dcterms:W3CDTF">2023-05-11T09:09:17Z</dcterms:modified>
</cp:coreProperties>
</file>