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Tahoma"/>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Tahoma-bold.fntdata"/><Relationship Id="rId9"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ee577eaa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ee577eaa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ee577eaa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ee577eaa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285350" y="76200"/>
            <a:ext cx="7114500" cy="56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2088" u="sng">
                <a:solidFill>
                  <a:srgbClr val="000000"/>
                </a:solidFill>
              </a:rPr>
              <a:t>WEB  FUNDAMENTAL PROJECT</a:t>
            </a:r>
            <a:endParaRPr b="1" sz="2088" u="sng">
              <a:solidFill>
                <a:srgbClr val="000000"/>
              </a:solidFill>
            </a:endParaRPr>
          </a:p>
        </p:txBody>
      </p:sp>
      <p:sp>
        <p:nvSpPr>
          <p:cNvPr id="55" name="Google Shape;55;p13"/>
          <p:cNvSpPr txBox="1"/>
          <p:nvPr/>
        </p:nvSpPr>
        <p:spPr>
          <a:xfrm>
            <a:off x="0" y="644400"/>
            <a:ext cx="8520600" cy="4336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latin typeface="Tahoma"/>
                <a:ea typeface="Tahoma"/>
                <a:cs typeface="Tahoma"/>
                <a:sym typeface="Tahoma"/>
              </a:rPr>
              <a:t>1.How does a web work?</a:t>
            </a:r>
            <a:endParaRPr sz="1500">
              <a:solidFill>
                <a:schemeClr val="dk1"/>
              </a:solidFill>
              <a:latin typeface="Tahoma"/>
              <a:ea typeface="Tahoma"/>
              <a:cs typeface="Tahoma"/>
              <a:sym typeface="Tahoma"/>
            </a:endParaRPr>
          </a:p>
          <a:p>
            <a:pPr indent="0" lvl="0" marL="0" rtl="0" algn="l">
              <a:spcBef>
                <a:spcPts val="0"/>
              </a:spcBef>
              <a:spcAft>
                <a:spcPts val="0"/>
              </a:spcAft>
              <a:buNone/>
            </a:pPr>
            <a:r>
              <a:t/>
            </a:r>
            <a:endParaRPr sz="1500">
              <a:solidFill>
                <a:schemeClr val="dk1"/>
              </a:solidFill>
              <a:latin typeface="Tahoma"/>
              <a:ea typeface="Tahoma"/>
              <a:cs typeface="Tahoma"/>
              <a:sym typeface="Tahoma"/>
            </a:endParaRPr>
          </a:p>
          <a:p>
            <a:pPr indent="0" lvl="0" marL="0" rtl="0" algn="l">
              <a:spcBef>
                <a:spcPts val="0"/>
              </a:spcBef>
              <a:spcAft>
                <a:spcPts val="0"/>
              </a:spcAft>
              <a:buNone/>
            </a:pPr>
            <a:r>
              <a:rPr lang="en-GB" sz="1500">
                <a:solidFill>
                  <a:schemeClr val="dk1"/>
                </a:solidFill>
                <a:latin typeface="Tahoma"/>
                <a:ea typeface="Tahoma"/>
                <a:cs typeface="Tahoma"/>
                <a:sym typeface="Tahoma"/>
              </a:rPr>
              <a:t>Firstly,a website is a collection of web pages which stores information in form of text, picture, video, animation, or any other form. A website needs a hosting server to host it or store it data.The domain name is basically the name of the website which helps a user to find address of a website. Please find below a breakdown of the process.</a:t>
            </a:r>
            <a:endParaRPr sz="1500">
              <a:solidFill>
                <a:schemeClr val="dk1"/>
              </a:solidFill>
              <a:latin typeface="Tahoma"/>
              <a:ea typeface="Tahoma"/>
              <a:cs typeface="Tahoma"/>
              <a:sym typeface="Tahoma"/>
            </a:endParaRPr>
          </a:p>
          <a:p>
            <a:pPr indent="0" lvl="0" marL="0" rtl="0" algn="l">
              <a:spcBef>
                <a:spcPts val="0"/>
              </a:spcBef>
              <a:spcAft>
                <a:spcPts val="0"/>
              </a:spcAft>
              <a:buNone/>
            </a:pPr>
            <a:r>
              <a:t/>
            </a:r>
            <a:endParaRPr sz="1500">
              <a:solidFill>
                <a:schemeClr val="dk1"/>
              </a:solidFill>
              <a:latin typeface="Tahoma"/>
              <a:ea typeface="Tahoma"/>
              <a:cs typeface="Tahoma"/>
              <a:sym typeface="Tahoma"/>
            </a:endParaRPr>
          </a:p>
          <a:p>
            <a:pPr indent="-323850" lvl="0" marL="457200" rtl="0" algn="l">
              <a:spcBef>
                <a:spcPts val="0"/>
              </a:spcBef>
              <a:spcAft>
                <a:spcPts val="0"/>
              </a:spcAft>
              <a:buClr>
                <a:schemeClr val="dk1"/>
              </a:buClr>
              <a:buSzPts val="1500"/>
              <a:buFont typeface="Tahoma"/>
              <a:buChar char="●"/>
            </a:pPr>
            <a:r>
              <a:rPr lang="en-GB" sz="1500">
                <a:solidFill>
                  <a:schemeClr val="dk1"/>
                </a:solidFill>
                <a:latin typeface="Tahoma"/>
                <a:ea typeface="Tahoma"/>
                <a:cs typeface="Tahoma"/>
                <a:sym typeface="Tahoma"/>
              </a:rPr>
              <a:t>The bowser passes it request to the DNS server which converts the domain name into the IP address of the site.</a:t>
            </a:r>
            <a:endParaRPr sz="1500">
              <a:solidFill>
                <a:schemeClr val="dk1"/>
              </a:solidFill>
              <a:latin typeface="Tahoma"/>
              <a:ea typeface="Tahoma"/>
              <a:cs typeface="Tahoma"/>
              <a:sym typeface="Tahoma"/>
            </a:endParaRPr>
          </a:p>
          <a:p>
            <a:pPr indent="0" lvl="0" marL="457200" rtl="0" algn="l">
              <a:spcBef>
                <a:spcPts val="0"/>
              </a:spcBef>
              <a:spcAft>
                <a:spcPts val="0"/>
              </a:spcAft>
              <a:buNone/>
            </a:pPr>
            <a:r>
              <a:t/>
            </a:r>
            <a:endParaRPr sz="1500">
              <a:solidFill>
                <a:schemeClr val="dk1"/>
              </a:solidFill>
              <a:latin typeface="Tahoma"/>
              <a:ea typeface="Tahoma"/>
              <a:cs typeface="Tahoma"/>
              <a:sym typeface="Tahoma"/>
            </a:endParaRPr>
          </a:p>
          <a:p>
            <a:pPr indent="-323850" lvl="0" marL="457200" rtl="0" algn="l">
              <a:spcBef>
                <a:spcPts val="0"/>
              </a:spcBef>
              <a:spcAft>
                <a:spcPts val="0"/>
              </a:spcAft>
              <a:buClr>
                <a:schemeClr val="dk1"/>
              </a:buClr>
              <a:buSzPts val="1500"/>
              <a:buFont typeface="Tahoma"/>
              <a:buChar char="●"/>
            </a:pPr>
            <a:r>
              <a:rPr lang="en-GB" sz="1500">
                <a:solidFill>
                  <a:schemeClr val="dk1"/>
                </a:solidFill>
                <a:latin typeface="Tahoma"/>
                <a:ea typeface="Tahoma"/>
                <a:cs typeface="Tahoma"/>
                <a:sym typeface="Tahoma"/>
              </a:rPr>
              <a:t>Secondly, the DNS server passes the request to the main server where the website is stored.</a:t>
            </a:r>
            <a:endParaRPr sz="1500">
              <a:solidFill>
                <a:schemeClr val="dk1"/>
              </a:solidFill>
              <a:latin typeface="Tahoma"/>
              <a:ea typeface="Tahoma"/>
              <a:cs typeface="Tahoma"/>
              <a:sym typeface="Tahoma"/>
            </a:endParaRPr>
          </a:p>
          <a:p>
            <a:pPr indent="0" lvl="0" marL="457200" rtl="0" algn="l">
              <a:spcBef>
                <a:spcPts val="0"/>
              </a:spcBef>
              <a:spcAft>
                <a:spcPts val="0"/>
              </a:spcAft>
              <a:buNone/>
            </a:pPr>
            <a:r>
              <a:t/>
            </a:r>
            <a:endParaRPr sz="1500">
              <a:solidFill>
                <a:schemeClr val="dk1"/>
              </a:solidFill>
              <a:latin typeface="Tahoma"/>
              <a:ea typeface="Tahoma"/>
              <a:cs typeface="Tahoma"/>
              <a:sym typeface="Tahoma"/>
            </a:endParaRPr>
          </a:p>
          <a:p>
            <a:pPr indent="-323850" lvl="0" marL="457200" rtl="0" algn="l">
              <a:spcBef>
                <a:spcPts val="0"/>
              </a:spcBef>
              <a:spcAft>
                <a:spcPts val="0"/>
              </a:spcAft>
              <a:buClr>
                <a:schemeClr val="dk1"/>
              </a:buClr>
              <a:buSzPts val="1500"/>
              <a:buFont typeface="Tahoma"/>
              <a:buChar char="●"/>
            </a:pPr>
            <a:r>
              <a:rPr lang="en-GB" sz="1500">
                <a:solidFill>
                  <a:schemeClr val="dk1"/>
                </a:solidFill>
                <a:latin typeface="Tahoma"/>
                <a:ea typeface="Tahoma"/>
                <a:cs typeface="Tahoma"/>
                <a:sym typeface="Tahoma"/>
              </a:rPr>
              <a:t>Thirdly, the main server now sends the response to the web browser or to the user.</a:t>
            </a:r>
            <a:endParaRPr sz="1500">
              <a:solidFill>
                <a:schemeClr val="dk1"/>
              </a:solidFill>
              <a:latin typeface="Tahoma"/>
              <a:ea typeface="Tahoma"/>
              <a:cs typeface="Tahoma"/>
              <a:sym typeface="Tahoma"/>
            </a:endParaRPr>
          </a:p>
          <a:p>
            <a:pPr indent="0" lvl="0" marL="457200" rtl="0" algn="l">
              <a:spcBef>
                <a:spcPts val="0"/>
              </a:spcBef>
              <a:spcAft>
                <a:spcPts val="0"/>
              </a:spcAft>
              <a:buNone/>
            </a:pPr>
            <a:r>
              <a:t/>
            </a:r>
            <a:endParaRPr sz="1500">
              <a:solidFill>
                <a:schemeClr val="dk1"/>
              </a:solidFill>
              <a:latin typeface="Tahoma"/>
              <a:ea typeface="Tahoma"/>
              <a:cs typeface="Tahoma"/>
              <a:sym typeface="Tahoma"/>
            </a:endParaRPr>
          </a:p>
          <a:p>
            <a:pPr indent="-323850" lvl="0" marL="457200" rtl="0" algn="l">
              <a:spcBef>
                <a:spcPts val="0"/>
              </a:spcBef>
              <a:spcAft>
                <a:spcPts val="0"/>
              </a:spcAft>
              <a:buClr>
                <a:schemeClr val="dk1"/>
              </a:buClr>
              <a:buSzPts val="1500"/>
              <a:buFont typeface="Tahoma"/>
              <a:buChar char="●"/>
            </a:pPr>
            <a:r>
              <a:rPr lang="en-GB" sz="1500">
                <a:solidFill>
                  <a:schemeClr val="dk1"/>
                </a:solidFill>
                <a:latin typeface="Tahoma"/>
                <a:ea typeface="Tahoma"/>
                <a:cs typeface="Tahoma"/>
                <a:sym typeface="Tahoma"/>
              </a:rPr>
              <a:t>Lastly, the user is now able to view the site</a:t>
            </a:r>
            <a:endParaRPr sz="1500">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9875" y="0"/>
            <a:ext cx="84927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latin typeface="Tahoma"/>
                <a:ea typeface="Tahoma"/>
                <a:cs typeface="Tahoma"/>
                <a:sym typeface="Tahoma"/>
              </a:rPr>
              <a:t>2.What do you need to be a web developer?</a:t>
            </a:r>
            <a:endParaRPr sz="1500">
              <a:solidFill>
                <a:schemeClr val="dk1"/>
              </a:solidFill>
              <a:latin typeface="Tahoma"/>
              <a:ea typeface="Tahoma"/>
              <a:cs typeface="Tahoma"/>
              <a:sym typeface="Tahoma"/>
            </a:endParaRPr>
          </a:p>
          <a:p>
            <a:pPr indent="0" lvl="0" marL="0" rtl="0" algn="l">
              <a:spcBef>
                <a:spcPts val="1200"/>
              </a:spcBef>
              <a:spcAft>
                <a:spcPts val="0"/>
              </a:spcAft>
              <a:buNone/>
            </a:pPr>
            <a:r>
              <a:rPr lang="en-GB" sz="1500">
                <a:solidFill>
                  <a:schemeClr val="dk1"/>
                </a:solidFill>
                <a:latin typeface="Tahoma"/>
                <a:ea typeface="Tahoma"/>
                <a:cs typeface="Tahoma"/>
                <a:sym typeface="Tahoma"/>
              </a:rPr>
              <a:t>To become a web developer, you typically need a combination of skills and knowledge in the following areas:</a:t>
            </a:r>
            <a:endParaRPr sz="1500">
              <a:solidFill>
                <a:schemeClr val="dk1"/>
              </a:solidFill>
              <a:latin typeface="Tahoma"/>
              <a:ea typeface="Tahoma"/>
              <a:cs typeface="Tahoma"/>
              <a:sym typeface="Tahoma"/>
            </a:endParaRPr>
          </a:p>
          <a:p>
            <a:pPr indent="-304800" lvl="0" marL="457200" rtl="0" algn="l">
              <a:spcBef>
                <a:spcPts val="1200"/>
              </a:spcBef>
              <a:spcAft>
                <a:spcPts val="0"/>
              </a:spcAft>
              <a:buClr>
                <a:schemeClr val="dk1"/>
              </a:buClr>
              <a:buSzPts val="1200"/>
              <a:buFont typeface="Tahoma"/>
              <a:buChar char="●"/>
            </a:pPr>
            <a:r>
              <a:rPr b="1" lang="en-GB" sz="1200">
                <a:solidFill>
                  <a:schemeClr val="dk1"/>
                </a:solidFill>
                <a:latin typeface="Tahoma"/>
                <a:ea typeface="Tahoma"/>
                <a:cs typeface="Tahoma"/>
                <a:sym typeface="Tahoma"/>
              </a:rPr>
              <a:t>FRONT-END </a:t>
            </a:r>
            <a:r>
              <a:rPr b="1" lang="en-GB" sz="1200">
                <a:solidFill>
                  <a:schemeClr val="dk1"/>
                </a:solidFill>
                <a:latin typeface="Tahoma"/>
                <a:ea typeface="Tahoma"/>
                <a:cs typeface="Tahoma"/>
                <a:sym typeface="Tahoma"/>
              </a:rPr>
              <a:t>DEVELOPMENT: </a:t>
            </a:r>
            <a:r>
              <a:rPr lang="en-GB" sz="1500">
                <a:solidFill>
                  <a:schemeClr val="dk1"/>
                </a:solidFill>
                <a:latin typeface="Tahoma"/>
                <a:ea typeface="Tahoma"/>
                <a:cs typeface="Tahoma"/>
                <a:sym typeface="Tahoma"/>
              </a:rPr>
              <a:t>Basic </a:t>
            </a:r>
            <a:r>
              <a:rPr lang="en-GB" sz="1400">
                <a:solidFill>
                  <a:schemeClr val="dk1"/>
                </a:solidFill>
                <a:latin typeface="Tahoma"/>
                <a:ea typeface="Tahoma"/>
                <a:cs typeface="Tahoma"/>
                <a:sym typeface="Tahoma"/>
              </a:rPr>
              <a:t>k</a:t>
            </a:r>
            <a:r>
              <a:rPr lang="en-GB" sz="1500">
                <a:solidFill>
                  <a:schemeClr val="dk1"/>
                </a:solidFill>
                <a:latin typeface="Tahoma"/>
                <a:ea typeface="Tahoma"/>
                <a:cs typeface="Tahoma"/>
                <a:sym typeface="Tahoma"/>
              </a:rPr>
              <a:t>nowledge of HTML, CSS, JAVA script for designing the visual aspect of a website.</a:t>
            </a:r>
            <a:endParaRPr sz="1500">
              <a:solidFill>
                <a:schemeClr val="dk1"/>
              </a:solidFill>
              <a:latin typeface="Tahoma"/>
              <a:ea typeface="Tahoma"/>
              <a:cs typeface="Tahoma"/>
              <a:sym typeface="Tahoma"/>
            </a:endParaRPr>
          </a:p>
          <a:p>
            <a:pPr indent="-304800" lvl="0" marL="457200" rtl="0" algn="l">
              <a:spcBef>
                <a:spcPts val="0"/>
              </a:spcBef>
              <a:spcAft>
                <a:spcPts val="0"/>
              </a:spcAft>
              <a:buClr>
                <a:schemeClr val="dk1"/>
              </a:buClr>
              <a:buSzPts val="1200"/>
              <a:buFont typeface="Tahoma"/>
              <a:buChar char="●"/>
            </a:pPr>
            <a:r>
              <a:rPr b="1" lang="en-GB" sz="1200">
                <a:solidFill>
                  <a:schemeClr val="dk1"/>
                </a:solidFill>
                <a:latin typeface="Tahoma"/>
                <a:ea typeface="Tahoma"/>
                <a:cs typeface="Tahoma"/>
                <a:sym typeface="Tahoma"/>
              </a:rPr>
              <a:t>BACK-END DEVELOPMENT: </a:t>
            </a:r>
            <a:r>
              <a:rPr lang="en-GB" sz="1500">
                <a:solidFill>
                  <a:schemeClr val="dk1"/>
                </a:solidFill>
                <a:latin typeface="Tahoma"/>
                <a:ea typeface="Tahoma"/>
                <a:cs typeface="Tahoma"/>
                <a:sym typeface="Tahoma"/>
              </a:rPr>
              <a:t>There is the need to understand server-side language, for example, python, Ruby, PHP, Nodes.js, and database such as MySQL or MongoDB.</a:t>
            </a:r>
            <a:endParaRPr sz="1500">
              <a:solidFill>
                <a:schemeClr val="dk1"/>
              </a:solidFill>
              <a:latin typeface="Tahoma"/>
              <a:ea typeface="Tahoma"/>
              <a:cs typeface="Tahoma"/>
              <a:sym typeface="Tahoma"/>
            </a:endParaRPr>
          </a:p>
          <a:p>
            <a:pPr indent="-304800" lvl="0" marL="457200" rtl="0" algn="l">
              <a:spcBef>
                <a:spcPts val="0"/>
              </a:spcBef>
              <a:spcAft>
                <a:spcPts val="0"/>
              </a:spcAft>
              <a:buClr>
                <a:schemeClr val="dk1"/>
              </a:buClr>
              <a:buSzPts val="1200"/>
              <a:buFont typeface="Tahoma"/>
              <a:buChar char="●"/>
            </a:pPr>
            <a:r>
              <a:rPr b="1" lang="en-GB" sz="1200">
                <a:solidFill>
                  <a:schemeClr val="dk1"/>
                </a:solidFill>
                <a:latin typeface="Tahoma"/>
                <a:ea typeface="Tahoma"/>
                <a:cs typeface="Tahoma"/>
                <a:sym typeface="Tahoma"/>
              </a:rPr>
              <a:t>VERSION CONTROL: </a:t>
            </a:r>
            <a:r>
              <a:rPr lang="en-GB" sz="1500">
                <a:solidFill>
                  <a:schemeClr val="dk1"/>
                </a:solidFill>
                <a:latin typeface="Tahoma"/>
                <a:ea typeface="Tahoma"/>
                <a:cs typeface="Tahoma"/>
                <a:sym typeface="Tahoma"/>
              </a:rPr>
              <a:t>This enables the use of Git for tracking the changes in code.</a:t>
            </a:r>
            <a:endParaRPr b="1" sz="1200">
              <a:solidFill>
                <a:schemeClr val="dk1"/>
              </a:solidFill>
              <a:latin typeface="Tahoma"/>
              <a:ea typeface="Tahoma"/>
              <a:cs typeface="Tahoma"/>
              <a:sym typeface="Tahoma"/>
            </a:endParaRPr>
          </a:p>
          <a:p>
            <a:pPr indent="-304800" lvl="0" marL="457200" rtl="0" algn="l">
              <a:spcBef>
                <a:spcPts val="0"/>
              </a:spcBef>
              <a:spcAft>
                <a:spcPts val="0"/>
              </a:spcAft>
              <a:buClr>
                <a:schemeClr val="dk1"/>
              </a:buClr>
              <a:buSzPts val="1200"/>
              <a:buFont typeface="Tahoma"/>
              <a:buChar char="●"/>
            </a:pPr>
            <a:r>
              <a:rPr b="1" lang="en-GB" sz="1200">
                <a:solidFill>
                  <a:schemeClr val="dk1"/>
                </a:solidFill>
                <a:latin typeface="Tahoma"/>
                <a:ea typeface="Tahoma"/>
                <a:cs typeface="Tahoma"/>
                <a:sym typeface="Tahoma"/>
              </a:rPr>
              <a:t>RESPONSIVE DESIGN:</a:t>
            </a:r>
            <a:r>
              <a:rPr lang="en-GB" sz="1500">
                <a:solidFill>
                  <a:schemeClr val="dk1"/>
                </a:solidFill>
                <a:latin typeface="Tahoma"/>
                <a:ea typeface="Tahoma"/>
                <a:cs typeface="Tahoma"/>
                <a:sym typeface="Tahoma"/>
              </a:rPr>
              <a:t> This is essential for ensuring website works effectively across different devices and screen size.</a:t>
            </a:r>
            <a:endParaRPr b="1" sz="1200">
              <a:solidFill>
                <a:schemeClr val="dk1"/>
              </a:solidFill>
              <a:latin typeface="Tahoma"/>
              <a:ea typeface="Tahoma"/>
              <a:cs typeface="Tahoma"/>
              <a:sym typeface="Tahoma"/>
            </a:endParaRPr>
          </a:p>
          <a:p>
            <a:pPr indent="-304800" lvl="0" marL="457200" rtl="0" algn="l">
              <a:spcBef>
                <a:spcPts val="0"/>
              </a:spcBef>
              <a:spcAft>
                <a:spcPts val="0"/>
              </a:spcAft>
              <a:buClr>
                <a:schemeClr val="dk1"/>
              </a:buClr>
              <a:buSzPts val="1200"/>
              <a:buFont typeface="Tahoma"/>
              <a:buChar char="●"/>
            </a:pPr>
            <a:r>
              <a:rPr b="1" lang="en-GB" sz="1200">
                <a:solidFill>
                  <a:schemeClr val="dk1"/>
                </a:solidFill>
                <a:latin typeface="Tahoma"/>
                <a:ea typeface="Tahoma"/>
                <a:cs typeface="Tahoma"/>
                <a:sym typeface="Tahoma"/>
              </a:rPr>
              <a:t>PROBLEM-SOLVING: </a:t>
            </a:r>
            <a:r>
              <a:rPr lang="en-GB" sz="1500">
                <a:solidFill>
                  <a:schemeClr val="dk1"/>
                </a:solidFill>
                <a:latin typeface="Tahoma"/>
                <a:ea typeface="Tahoma"/>
                <a:cs typeface="Tahoma"/>
                <a:sym typeface="Tahoma"/>
              </a:rPr>
              <a:t>A web developer also needs analytical skills for debugging and improving website functionality.</a:t>
            </a:r>
            <a:endParaRPr sz="1500">
              <a:solidFill>
                <a:schemeClr val="dk1"/>
              </a:solidFill>
              <a:latin typeface="Tahoma"/>
              <a:ea typeface="Tahoma"/>
              <a:cs typeface="Tahoma"/>
              <a:sym typeface="Tahoma"/>
            </a:endParaRPr>
          </a:p>
          <a:p>
            <a:pPr indent="0" lvl="0" marL="0" rtl="0" algn="l">
              <a:spcBef>
                <a:spcPts val="1200"/>
              </a:spcBef>
              <a:spcAft>
                <a:spcPts val="1200"/>
              </a:spcAft>
              <a:buNone/>
            </a:pPr>
            <a:r>
              <a:rPr lang="en-GB" sz="1500">
                <a:solidFill>
                  <a:schemeClr val="dk1"/>
                </a:solidFill>
                <a:latin typeface="Tahoma"/>
                <a:ea typeface="Tahoma"/>
                <a:cs typeface="Tahoma"/>
                <a:sym typeface="Tahoma"/>
              </a:rPr>
              <a:t>Additionally, gaining experience through projects and understanding SEO, APIs and frameworks like React or Angular are also beneficial to a web developer.</a:t>
            </a:r>
            <a:endParaRPr sz="1500">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0" y="0"/>
            <a:ext cx="8532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latin typeface="Tahoma"/>
                <a:ea typeface="Tahoma"/>
                <a:cs typeface="Tahoma"/>
                <a:sym typeface="Tahoma"/>
              </a:rPr>
              <a:t>3.Why did you choose to learn web development? </a:t>
            </a:r>
            <a:endParaRPr sz="1500">
              <a:solidFill>
                <a:schemeClr val="dk1"/>
              </a:solidFill>
              <a:latin typeface="Tahoma"/>
              <a:ea typeface="Tahoma"/>
              <a:cs typeface="Tahoma"/>
              <a:sym typeface="Tahoma"/>
            </a:endParaRPr>
          </a:p>
          <a:p>
            <a:pPr indent="0" lvl="0" marL="0" rtl="0" algn="l">
              <a:spcBef>
                <a:spcPts val="1200"/>
              </a:spcBef>
              <a:spcAft>
                <a:spcPts val="0"/>
              </a:spcAft>
              <a:buNone/>
            </a:pPr>
            <a:r>
              <a:rPr lang="en-GB" sz="1500">
                <a:solidFill>
                  <a:schemeClr val="dk1"/>
                </a:solidFill>
                <a:latin typeface="Tahoma"/>
                <a:ea typeface="Tahoma"/>
                <a:cs typeface="Tahoma"/>
                <a:sym typeface="Tahoma"/>
              </a:rPr>
              <a:t>I personally, choose to study web development </a:t>
            </a:r>
            <a:r>
              <a:rPr lang="en-GB" sz="1500">
                <a:solidFill>
                  <a:schemeClr val="dk1"/>
                </a:solidFill>
                <a:latin typeface="Tahoma"/>
                <a:ea typeface="Tahoma"/>
                <a:cs typeface="Tahoma"/>
                <a:sym typeface="Tahoma"/>
              </a:rPr>
              <a:t>because i have always been passionate about         creating things that people can interact with. The idea of building a website that solves real word problem or make daily life easier is exciting to me. Web development blends creativity with logic, affording me the opportunity to both design visually appealing interface and think critically about how everything works behind the scene. It is a field that constantly evolves,thereby giving me constant room for growth which keeps me motivated and challenged.</a:t>
            </a:r>
            <a:endParaRPr sz="1500">
              <a:solidFill>
                <a:schemeClr val="dk1"/>
              </a:solidFill>
              <a:latin typeface="Tahoma"/>
              <a:ea typeface="Tahoma"/>
              <a:cs typeface="Tahoma"/>
              <a:sym typeface="Tahoma"/>
            </a:endParaRPr>
          </a:p>
          <a:p>
            <a:pPr indent="0" lvl="0" marL="0" rtl="0" algn="l">
              <a:spcBef>
                <a:spcPts val="1200"/>
              </a:spcBef>
              <a:spcAft>
                <a:spcPts val="1200"/>
              </a:spcAft>
              <a:buNone/>
            </a:pPr>
            <a:r>
              <a:rPr lang="en-GB" sz="1500">
                <a:solidFill>
                  <a:schemeClr val="dk1"/>
                </a:solidFill>
                <a:latin typeface="Tahoma"/>
                <a:ea typeface="Tahoma"/>
                <a:cs typeface="Tahoma"/>
                <a:sym typeface="Tahoma"/>
              </a:rPr>
              <a:t>In addition, to my passion for creativity and problem solving, i chose web development because it promises strong financial stability and job opportunities.The demand for skilled developers are high as businesses increasingly rely on their online presence. With the ability to freelance, work remotely, or secure positions at tech companies, web  developers often have the ability to negotiate competitive salaries.This balance in meaningful work and financial reward is a major factor in my decision to pursue a career in web development.</a:t>
            </a:r>
            <a:endParaRPr sz="15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