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17"/>
  </p:notesMasterIdLst>
  <p:handoutMasterIdLst>
    <p:handoutMasterId r:id="rId18"/>
  </p:handoutMasterIdLst>
  <p:sldIdLst>
    <p:sldId id="256" r:id="rId5"/>
    <p:sldId id="274" r:id="rId6"/>
    <p:sldId id="275" r:id="rId7"/>
    <p:sldId id="276" r:id="rId8"/>
    <p:sldId id="277" r:id="rId9"/>
    <p:sldId id="278" r:id="rId10"/>
    <p:sldId id="280" r:id="rId11"/>
    <p:sldId id="279" r:id="rId12"/>
    <p:sldId id="281" r:id="rId13"/>
    <p:sldId id="283" r:id="rId14"/>
    <p:sldId id="28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31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11/26/2023</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11/26/2023</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11/26/2023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11/26/2023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11/26/2023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11/26/2023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11/26/2023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11/26/2023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11/26/2023</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11/26/2023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11/26/2023</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chinelearningmastery.com/a-gentle-introduction-to-particle-swarm-optimization/" TargetMode="External"/><Relationship Id="rId2" Type="http://schemas.openxmlformats.org/officeDocument/2006/relationships/hyperlink" Target="https://link.springer.com/chapter/10.1007/978-3-030-71485-7_5"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05180276_An_Efficient_Approach_for_Resource_Auto-Scaling_in_Cloud_Environmen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154955" y="2237874"/>
            <a:ext cx="9857950" cy="1363578"/>
          </a:xfrm>
        </p:spPr>
        <p:txBody>
          <a:bodyPr/>
          <a:lstStyle/>
          <a:p>
            <a:r>
              <a:rPr lang="en-US" sz="3200" b="1" dirty="0">
                <a:solidFill>
                  <a:schemeClr val="bg1"/>
                </a:solidFill>
              </a:rPr>
              <a:t>              Cost Optimization Technique </a:t>
            </a:r>
            <a:br>
              <a:rPr lang="en-US" sz="3200" dirty="0">
                <a:solidFill>
                  <a:schemeClr val="bg1"/>
                </a:solidFill>
              </a:rPr>
            </a:br>
            <a:r>
              <a:rPr lang="en-US" sz="3200" dirty="0">
                <a:solidFill>
                  <a:schemeClr val="bg1"/>
                </a:solidFill>
              </a:rPr>
              <a:t>	    </a:t>
            </a:r>
            <a:r>
              <a:rPr lang="en-US" sz="4000" b="1" dirty="0">
                <a:solidFill>
                  <a:schemeClr val="bg1"/>
                </a:solidFill>
              </a:rPr>
              <a:t>Particle Swarm Optimization(PSO)</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ADCE-6088-5CC8-FA1F-CDD84147DAE3}"/>
              </a:ext>
            </a:extLst>
          </p:cNvPr>
          <p:cNvSpPr>
            <a:spLocks noGrp="1"/>
          </p:cNvSpPr>
          <p:nvPr>
            <p:ph type="title"/>
          </p:nvPr>
        </p:nvSpPr>
        <p:spPr/>
        <p:txBody>
          <a:bodyPr/>
          <a:lstStyle/>
          <a:p>
            <a:r>
              <a:rPr lang="en-IN" b="1" dirty="0"/>
              <a:t>Proposed Algorithm (Research paper)</a:t>
            </a:r>
          </a:p>
        </p:txBody>
      </p:sp>
      <p:sp>
        <p:nvSpPr>
          <p:cNvPr id="3" name="Content Placeholder 2">
            <a:extLst>
              <a:ext uri="{FF2B5EF4-FFF2-40B4-BE49-F238E27FC236}">
                <a16:creationId xmlns:a16="http://schemas.microsoft.com/office/drawing/2014/main" id="{29BA5C59-542B-B142-0188-CCB3E1171CBD}"/>
              </a:ext>
            </a:extLst>
          </p:cNvPr>
          <p:cNvSpPr>
            <a:spLocks noGrp="1"/>
          </p:cNvSpPr>
          <p:nvPr>
            <p:ph idx="1"/>
          </p:nvPr>
        </p:nvSpPr>
        <p:spPr>
          <a:xfrm>
            <a:off x="1154955" y="2603500"/>
            <a:ext cx="10035784" cy="3416300"/>
          </a:xfrm>
        </p:spPr>
        <p:txBody>
          <a:bodyPr/>
          <a:lstStyle/>
          <a:p>
            <a:r>
              <a:rPr lang="en-IN" dirty="0"/>
              <a:t>Decision making system </a:t>
            </a:r>
            <a:r>
              <a:rPr lang="en-IN" dirty="0" err="1"/>
              <a:t>observs</a:t>
            </a:r>
            <a:r>
              <a:rPr lang="en-IN" dirty="0"/>
              <a:t> the current situation, takes actions and receives feedback. It observes how busy the system is, decides whether to add or remove resources and sees the impact.</a:t>
            </a:r>
          </a:p>
          <a:p>
            <a:r>
              <a:rPr lang="en-US" b="1" dirty="0"/>
              <a:t>Utilization Conditions:</a:t>
            </a:r>
          </a:p>
          <a:p>
            <a:pPr lvl="1">
              <a:buFont typeface="Wingdings" panose="05000000000000000000" pitchFamily="2" charset="2"/>
              <a:buChar char="§"/>
            </a:pPr>
            <a:r>
              <a:rPr lang="en-US" dirty="0"/>
              <a:t>Full Utilization: The system is using all available resources effectively.</a:t>
            </a:r>
          </a:p>
          <a:p>
            <a:pPr lvl="1">
              <a:buFont typeface="Wingdings" panose="05000000000000000000" pitchFamily="2" charset="2"/>
              <a:buChar char="§"/>
            </a:pPr>
            <a:r>
              <a:rPr lang="en-US" dirty="0"/>
              <a:t>Under-Provisioning: There's not enough capacity for the current workload.</a:t>
            </a:r>
          </a:p>
          <a:p>
            <a:pPr lvl="1">
              <a:buFont typeface="Wingdings" panose="05000000000000000000" pitchFamily="2" charset="2"/>
              <a:buChar char="§"/>
            </a:pPr>
            <a:r>
              <a:rPr lang="en-US" dirty="0"/>
              <a:t>Normal Utilization: The system is doing okay.</a:t>
            </a:r>
            <a:endParaRPr lang="en-US" b="1" dirty="0"/>
          </a:p>
          <a:p>
            <a:r>
              <a:rPr lang="en-US" dirty="0"/>
              <a:t>Define low threshold and high threshold for the system.</a:t>
            </a:r>
            <a:endParaRPr lang="en-IN" dirty="0"/>
          </a:p>
          <a:p>
            <a:endParaRPr lang="en-US" b="1" dirty="0"/>
          </a:p>
          <a:p>
            <a:pPr marL="457200" lvl="1" indent="0">
              <a:buNone/>
            </a:pPr>
            <a:endParaRPr lang="en-IN" dirty="0"/>
          </a:p>
        </p:txBody>
      </p:sp>
      <p:sp>
        <p:nvSpPr>
          <p:cNvPr id="4" name="Slide Number Placeholder 3">
            <a:extLst>
              <a:ext uri="{FF2B5EF4-FFF2-40B4-BE49-F238E27FC236}">
                <a16:creationId xmlns:a16="http://schemas.microsoft.com/office/drawing/2014/main" id="{F820013F-D90B-9085-B9D6-21D1E944B6F3}"/>
              </a:ext>
            </a:extLst>
          </p:cNvPr>
          <p:cNvSpPr>
            <a:spLocks noGrp="1"/>
          </p:cNvSpPr>
          <p:nvPr>
            <p:ph type="sldNum" sz="quarter" idx="12"/>
          </p:nvPr>
        </p:nvSpPr>
        <p:spPr/>
        <p:txBody>
          <a:bodyPr/>
          <a:lstStyle/>
          <a:p>
            <a:fld id="{9FF96B15-8338-45D5-A943-561235072D66}" type="slidenum">
              <a:rPr lang="en-US" noProof="0" smtClean="0"/>
              <a:t>10</a:t>
            </a:fld>
            <a:endParaRPr lang="en-US" noProof="0" dirty="0"/>
          </a:p>
        </p:txBody>
      </p:sp>
    </p:spTree>
    <p:extLst>
      <p:ext uri="{BB962C8B-B14F-4D97-AF65-F5344CB8AC3E}">
        <p14:creationId xmlns:p14="http://schemas.microsoft.com/office/powerpoint/2010/main" val="237527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71D-9081-7294-2830-238C6E5300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4C6079-4350-0250-B5B9-20D39E32BE66}"/>
              </a:ext>
            </a:extLst>
          </p:cNvPr>
          <p:cNvSpPr>
            <a:spLocks noGrp="1"/>
          </p:cNvSpPr>
          <p:nvPr>
            <p:ph idx="1"/>
          </p:nvPr>
        </p:nvSpPr>
        <p:spPr/>
        <p:txBody>
          <a:bodyPr/>
          <a:lstStyle/>
          <a:p>
            <a:r>
              <a:rPr lang="en-IN" b="1" dirty="0"/>
              <a:t>Decision making:</a:t>
            </a:r>
          </a:p>
          <a:p>
            <a:pPr lvl="1">
              <a:buFont typeface="Wingdings" panose="05000000000000000000" pitchFamily="2" charset="2"/>
              <a:buChar char="§"/>
            </a:pPr>
            <a:r>
              <a:rPr lang="en-IN" dirty="0"/>
              <a:t>if</a:t>
            </a:r>
            <a:r>
              <a:rPr lang="en-IN" b="1" dirty="0"/>
              <a:t> Utilization&gt;High Threshold </a:t>
            </a:r>
            <a:r>
              <a:rPr lang="en-IN" dirty="0"/>
              <a:t>then scale up for next state and receive feedback</a:t>
            </a:r>
          </a:p>
          <a:p>
            <a:pPr lvl="1">
              <a:buFont typeface="Wingdings" panose="05000000000000000000" pitchFamily="2" charset="2"/>
              <a:buChar char="§"/>
            </a:pPr>
            <a:r>
              <a:rPr lang="en-IN" dirty="0"/>
              <a:t>If </a:t>
            </a:r>
            <a:r>
              <a:rPr lang="en-IN" b="1" dirty="0"/>
              <a:t>Low-Threshold&lt; Utilization &lt; High Threshold  </a:t>
            </a:r>
            <a:r>
              <a:rPr lang="en-IN" dirty="0"/>
              <a:t>then no operation for next state and receive feedback</a:t>
            </a:r>
          </a:p>
          <a:p>
            <a:pPr lvl="1">
              <a:buFont typeface="Wingdings" panose="05000000000000000000" pitchFamily="2" charset="2"/>
              <a:buChar char="§"/>
            </a:pPr>
            <a:r>
              <a:rPr lang="en-IN" dirty="0"/>
              <a:t>If </a:t>
            </a:r>
            <a:r>
              <a:rPr lang="en-IN" b="1" dirty="0"/>
              <a:t>Utilization &lt;Low Threshold</a:t>
            </a:r>
            <a:r>
              <a:rPr lang="en-IN" dirty="0"/>
              <a:t> then scale down for next state and receive feedback.</a:t>
            </a:r>
            <a:endParaRPr lang="en-IN" b="1" dirty="0"/>
          </a:p>
          <a:p>
            <a:r>
              <a:rPr lang="en-US" dirty="0"/>
              <a:t>This algorithm dynamically adapts resource allocation to optimize performance in response to changing workloads, demonstrating a basic reinforcement learning strategy for auto-scaling in cloud environments</a:t>
            </a:r>
            <a:endParaRPr lang="en-IN" dirty="0"/>
          </a:p>
          <a:p>
            <a:pPr marL="457200" lvl="1" indent="0">
              <a:buNone/>
            </a:pPr>
            <a:endParaRPr lang="en-IN" b="1" dirty="0"/>
          </a:p>
          <a:p>
            <a:pPr marL="457200" lvl="1" indent="0">
              <a:buNone/>
            </a:pPr>
            <a:endParaRPr lang="en-IN" b="1" dirty="0"/>
          </a:p>
        </p:txBody>
      </p:sp>
      <p:sp>
        <p:nvSpPr>
          <p:cNvPr id="4" name="Slide Number Placeholder 3">
            <a:extLst>
              <a:ext uri="{FF2B5EF4-FFF2-40B4-BE49-F238E27FC236}">
                <a16:creationId xmlns:a16="http://schemas.microsoft.com/office/drawing/2014/main" id="{9FAF99DB-DF00-B73F-9D90-CF0BD4FEE297}"/>
              </a:ext>
            </a:extLst>
          </p:cNvPr>
          <p:cNvSpPr>
            <a:spLocks noGrp="1"/>
          </p:cNvSpPr>
          <p:nvPr>
            <p:ph type="sldNum" sz="quarter" idx="12"/>
          </p:nvPr>
        </p:nvSpPr>
        <p:spPr/>
        <p:txBody>
          <a:bodyPr/>
          <a:lstStyle/>
          <a:p>
            <a:fld id="{9FF96B15-8338-45D5-A943-561235072D66}" type="slidenum">
              <a:rPr lang="en-US" noProof="0" smtClean="0"/>
              <a:t>11</a:t>
            </a:fld>
            <a:endParaRPr lang="en-US" noProof="0" dirty="0"/>
          </a:p>
        </p:txBody>
      </p:sp>
    </p:spTree>
    <p:extLst>
      <p:ext uri="{BB962C8B-B14F-4D97-AF65-F5344CB8AC3E}">
        <p14:creationId xmlns:p14="http://schemas.microsoft.com/office/powerpoint/2010/main" val="338506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EB1C-B84C-1ADD-D514-1BA95364FB43}"/>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B5E6CCC0-06FC-8721-773A-CE04FF5788B3}"/>
              </a:ext>
            </a:extLst>
          </p:cNvPr>
          <p:cNvSpPr>
            <a:spLocks noGrp="1"/>
          </p:cNvSpPr>
          <p:nvPr>
            <p:ph idx="1"/>
          </p:nvPr>
        </p:nvSpPr>
        <p:spPr>
          <a:xfrm>
            <a:off x="1154955" y="2603500"/>
            <a:ext cx="9197586" cy="3416300"/>
          </a:xfrm>
        </p:spPr>
        <p:txBody>
          <a:bodyPr/>
          <a:lstStyle/>
          <a:p>
            <a:r>
              <a:rPr lang="en-US" b="1" i="0" dirty="0">
                <a:solidFill>
                  <a:srgbClr val="333333"/>
                </a:solidFill>
                <a:effectLst/>
                <a:latin typeface="Georgia" panose="02040502050405020303" pitchFamily="18" charset="0"/>
              </a:rPr>
              <a:t>A Review of Particle Swarm Optimization in Cloud Computing</a:t>
            </a:r>
          </a:p>
          <a:p>
            <a:pPr lvl="5">
              <a:buFont typeface="Arial" panose="020B0604020202020204" pitchFamily="34" charset="0"/>
              <a:buChar char="•"/>
            </a:pPr>
            <a:r>
              <a:rPr lang="en-US" b="1" i="0" dirty="0">
                <a:solidFill>
                  <a:schemeClr val="tx2"/>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https://link.springer.com/chapter/10.1007/978-3-030-71485-7_5</a:t>
            </a:r>
            <a:r>
              <a:rPr lang="en-US" b="1" dirty="0">
                <a:solidFill>
                  <a:schemeClr val="tx2"/>
                </a:solidFill>
                <a:latin typeface="Georgia" panose="02040502050405020303" pitchFamily="18" charset="0"/>
              </a:rPr>
              <a:t> </a:t>
            </a:r>
            <a:endParaRPr lang="en-US" b="1" i="0" dirty="0">
              <a:solidFill>
                <a:schemeClr val="tx2"/>
              </a:solidFill>
              <a:effectLst/>
              <a:latin typeface="Georgia" panose="02040502050405020303" pitchFamily="18" charset="0"/>
            </a:endParaRPr>
          </a:p>
          <a:p>
            <a:r>
              <a:rPr lang="en-US" b="1" dirty="0">
                <a:solidFill>
                  <a:srgbClr val="222222"/>
                </a:solidFill>
                <a:effectLst/>
                <a:latin typeface="Helvetica Neue"/>
              </a:rPr>
              <a:t>A Gentle Introduction to Particle Swarm Optimization</a:t>
            </a:r>
          </a:p>
          <a:p>
            <a:pPr lvl="5">
              <a:buFont typeface="Arial" panose="020B0604020202020204" pitchFamily="34" charset="0"/>
              <a:buChar char="•"/>
            </a:pPr>
            <a:r>
              <a:rPr lang="en-US" b="1" dirty="0">
                <a:solidFill>
                  <a:schemeClr val="tx2"/>
                </a:solidFill>
                <a:effectLst/>
                <a:latin typeface="Helvetica Neue"/>
                <a:hlinkClick r:id="rId3">
                  <a:extLst>
                    <a:ext uri="{A12FA001-AC4F-418D-AE19-62706E023703}">
                      <ahyp:hlinkClr xmlns:ahyp="http://schemas.microsoft.com/office/drawing/2018/hyperlinkcolor" val="tx"/>
                    </a:ext>
                  </a:extLst>
                </a:hlinkClick>
              </a:rPr>
              <a:t>https://machinelearningmastery.com/a-gentle-introduction-to-particle-swarm-optimization/</a:t>
            </a:r>
            <a:r>
              <a:rPr lang="en-US" b="1" dirty="0">
                <a:solidFill>
                  <a:schemeClr val="tx2"/>
                </a:solidFill>
                <a:latin typeface="Helvetica Neue"/>
              </a:rPr>
              <a:t> </a:t>
            </a:r>
            <a:endParaRPr lang="en-US" b="1" dirty="0">
              <a:solidFill>
                <a:schemeClr val="tx2"/>
              </a:solidFill>
              <a:effectLst/>
              <a:latin typeface="Helvetica Neue"/>
            </a:endParaRPr>
          </a:p>
          <a:p>
            <a:r>
              <a:rPr lang="en-US" b="1" i="0" dirty="0">
                <a:solidFill>
                  <a:srgbClr val="131314"/>
                </a:solidFill>
                <a:effectLst/>
                <a:latin typeface="var(--sn-fonts-heading)"/>
              </a:rPr>
              <a:t>An Efficient Approach for Resource Auto-Scaling in Cloud Environments</a:t>
            </a:r>
          </a:p>
          <a:p>
            <a:pPr lvl="5"/>
            <a:r>
              <a:rPr lang="en-IN" b="1" dirty="0">
                <a:solidFill>
                  <a:schemeClr val="tx2"/>
                </a:solidFill>
                <a:hlinkClick r:id="rId4">
                  <a:extLst>
                    <a:ext uri="{A12FA001-AC4F-418D-AE19-62706E023703}">
                      <ahyp:hlinkClr xmlns:ahyp="http://schemas.microsoft.com/office/drawing/2018/hyperlinkcolor" val="tx"/>
                    </a:ext>
                  </a:extLst>
                </a:hlinkClick>
              </a:rPr>
              <a:t>https://www.researchgate.net/publication/305180276_An_Efficient_Approach_for_Resource_Auto-Scaling_in_Cloud_Environment</a:t>
            </a:r>
            <a:r>
              <a:rPr lang="en-IN" b="1" dirty="0">
                <a:solidFill>
                  <a:schemeClr val="tx2"/>
                </a:solidFill>
              </a:rPr>
              <a:t> </a:t>
            </a:r>
            <a:endParaRPr lang="en-US" b="1" i="0" dirty="0">
              <a:solidFill>
                <a:schemeClr val="tx2"/>
              </a:solidFill>
              <a:effectLst/>
              <a:latin typeface="var(--sn-fonts-heading)"/>
            </a:endParaRPr>
          </a:p>
          <a:p>
            <a:r>
              <a:rPr lang="en-IN" b="1" dirty="0">
                <a:solidFill>
                  <a:schemeClr val="tx1"/>
                </a:solidFill>
              </a:rPr>
              <a:t>Cloud computing principles and paradigms by Rajkumar </a:t>
            </a:r>
            <a:r>
              <a:rPr lang="en-IN" b="1" dirty="0" err="1">
                <a:solidFill>
                  <a:schemeClr val="tx1"/>
                </a:solidFill>
              </a:rPr>
              <a:t>buyya</a:t>
            </a:r>
            <a:endParaRPr lang="en-IN" b="1" dirty="0">
              <a:solidFill>
                <a:schemeClr val="tx1"/>
              </a:solidFill>
            </a:endParaRPr>
          </a:p>
          <a:p>
            <a:endParaRPr lang="en-US" b="1" i="0" dirty="0">
              <a:solidFill>
                <a:srgbClr val="131314"/>
              </a:solidFill>
              <a:effectLst/>
              <a:latin typeface="var(--sn-fonts-heading)"/>
            </a:endParaRPr>
          </a:p>
        </p:txBody>
      </p:sp>
      <p:sp>
        <p:nvSpPr>
          <p:cNvPr id="4" name="Slide Number Placeholder 3">
            <a:extLst>
              <a:ext uri="{FF2B5EF4-FFF2-40B4-BE49-F238E27FC236}">
                <a16:creationId xmlns:a16="http://schemas.microsoft.com/office/drawing/2014/main" id="{5F147BAD-BF80-0F75-25BA-B1AB8DFD30D1}"/>
              </a:ext>
            </a:extLst>
          </p:cNvPr>
          <p:cNvSpPr>
            <a:spLocks noGrp="1"/>
          </p:cNvSpPr>
          <p:nvPr>
            <p:ph type="sldNum" sz="quarter" idx="12"/>
          </p:nvPr>
        </p:nvSpPr>
        <p:spPr/>
        <p:txBody>
          <a:bodyPr/>
          <a:lstStyle/>
          <a:p>
            <a:fld id="{9FF96B15-8338-45D5-A943-561235072D66}" type="slidenum">
              <a:rPr lang="en-US" noProof="0" smtClean="0"/>
              <a:t>12</a:t>
            </a:fld>
            <a:endParaRPr lang="en-US" noProof="0" dirty="0"/>
          </a:p>
        </p:txBody>
      </p:sp>
    </p:spTree>
    <p:extLst>
      <p:ext uri="{BB962C8B-B14F-4D97-AF65-F5344CB8AC3E}">
        <p14:creationId xmlns:p14="http://schemas.microsoft.com/office/powerpoint/2010/main" val="116798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0137-B7FD-37DB-C6E9-7DDDBCECF765}"/>
              </a:ext>
            </a:extLst>
          </p:cNvPr>
          <p:cNvSpPr>
            <a:spLocks noGrp="1"/>
          </p:cNvSpPr>
          <p:nvPr>
            <p:ph type="title"/>
          </p:nvPr>
        </p:nvSpPr>
        <p:spPr>
          <a:xfrm>
            <a:off x="1900989" y="1063416"/>
            <a:ext cx="8015377" cy="617215"/>
          </a:xfrm>
        </p:spPr>
        <p:txBody>
          <a:bodyPr anchor="ctr">
            <a:normAutofit fontScale="90000"/>
          </a:bodyPr>
          <a:lstStyle/>
          <a:p>
            <a:pPr>
              <a:lnSpc>
                <a:spcPct val="90000"/>
              </a:lnSpc>
            </a:pPr>
            <a:br>
              <a:rPr lang="en-IN" sz="1400" b="0" i="0" dirty="0">
                <a:effectLst/>
              </a:rPr>
            </a:br>
            <a:r>
              <a:rPr lang="en-IN" sz="1400" dirty="0"/>
              <a:t>				</a:t>
            </a:r>
            <a:r>
              <a:rPr lang="en-IN" sz="3200" b="1" dirty="0"/>
              <a:t>	</a:t>
            </a:r>
            <a:r>
              <a:rPr lang="en-IN" sz="3200" b="1" i="0" dirty="0">
                <a:effectLst/>
              </a:rPr>
              <a:t>INTRODUCTION</a:t>
            </a:r>
            <a:br>
              <a:rPr lang="en-IN" sz="1400" b="0" i="0" dirty="0">
                <a:effectLst/>
              </a:rPr>
            </a:br>
            <a:endParaRPr lang="en-IN" sz="1400" dirty="0"/>
          </a:p>
        </p:txBody>
      </p:sp>
      <p:sp>
        <p:nvSpPr>
          <p:cNvPr id="3" name="Content Placeholder 2">
            <a:extLst>
              <a:ext uri="{FF2B5EF4-FFF2-40B4-BE49-F238E27FC236}">
                <a16:creationId xmlns:a16="http://schemas.microsoft.com/office/drawing/2014/main" id="{BE1241A4-E211-E07F-A03A-17872A2BC902}"/>
              </a:ext>
            </a:extLst>
          </p:cNvPr>
          <p:cNvSpPr>
            <a:spLocks noGrp="1"/>
          </p:cNvSpPr>
          <p:nvPr>
            <p:ph sz="half" idx="1"/>
          </p:nvPr>
        </p:nvSpPr>
        <p:spPr>
          <a:xfrm>
            <a:off x="1154953" y="2603500"/>
            <a:ext cx="6080035" cy="3416301"/>
          </a:xfrm>
        </p:spPr>
        <p:txBody>
          <a:bodyPr>
            <a:normAutofit/>
          </a:bodyPr>
          <a:lstStyle/>
          <a:p>
            <a:pPr>
              <a:lnSpc>
                <a:spcPct val="90000"/>
              </a:lnSpc>
            </a:pPr>
            <a:r>
              <a:rPr lang="en-US" sz="1600" i="0" dirty="0">
                <a:effectLst/>
                <a:latin typeface="Arial" panose="020B0604020202020204" pitchFamily="34" charset="0"/>
                <a:cs typeface="Arial" panose="020B0604020202020204" pitchFamily="34" charset="0"/>
              </a:rPr>
              <a:t>Particle swarm optimization(PSO) is one of the nature-inspired population-based algorithms which utilize the swarm intelligence to find a better solution in the complete problem search space.</a:t>
            </a:r>
          </a:p>
          <a:p>
            <a:pPr>
              <a:lnSpc>
                <a:spcPct val="90000"/>
              </a:lnSpc>
            </a:pPr>
            <a:r>
              <a:rPr lang="en-US" sz="1600" dirty="0">
                <a:latin typeface="Arial" panose="020B0604020202020204" pitchFamily="34" charset="0"/>
                <a:cs typeface="Arial" panose="020B0604020202020204" pitchFamily="34" charset="0"/>
              </a:rPr>
              <a:t>I</a:t>
            </a:r>
            <a:r>
              <a:rPr lang="en-US" sz="1600" i="0" dirty="0">
                <a:effectLst/>
                <a:latin typeface="Arial" panose="020B0604020202020204" pitchFamily="34" charset="0"/>
                <a:cs typeface="Arial" panose="020B0604020202020204" pitchFamily="34" charset="0"/>
              </a:rPr>
              <a:t>t is a meta-heuristic powerful technique of optimization that concerns the finding of maxima or minima of functions in the possible region.</a:t>
            </a:r>
          </a:p>
          <a:p>
            <a:pPr>
              <a:lnSpc>
                <a:spcPct val="90000"/>
              </a:lnSpc>
            </a:pPr>
            <a:r>
              <a:rPr lang="en-US" sz="1600" i="0" dirty="0">
                <a:effectLst/>
                <a:latin typeface="Arial" panose="020B0604020202020204" pitchFamily="34" charset="0"/>
                <a:cs typeface="Arial" panose="020B0604020202020204" pitchFamily="34" charset="0"/>
              </a:rPr>
              <a:t>Main objective is to study all the existing algorithms and analyze algorithm for multidimensional optimization in less amount of time and to reduce the number of running physical systems thereby increasing the power efficiency of the whole data center.</a:t>
            </a:r>
            <a:endParaRPr lang="en-IN" sz="1600" dirty="0">
              <a:latin typeface="Arial" panose="020B0604020202020204" pitchFamily="34" charset="0"/>
              <a:cs typeface="Arial" panose="020B0604020202020204" pitchFamily="34" charset="0"/>
            </a:endParaRPr>
          </a:p>
        </p:txBody>
      </p:sp>
      <p:pic>
        <p:nvPicPr>
          <p:cNvPr id="6" name="Picture 5" descr="A flock of birds flying in the sky&#10;&#10;Description automatically generated">
            <a:extLst>
              <a:ext uri="{FF2B5EF4-FFF2-40B4-BE49-F238E27FC236}">
                <a16:creationId xmlns:a16="http://schemas.microsoft.com/office/drawing/2014/main" id="{0925F824-EC07-E0FE-D3CD-B9093687842A}"/>
              </a:ext>
            </a:extLst>
          </p:cNvPr>
          <p:cNvPicPr>
            <a:picLocks noChangeAspect="1"/>
          </p:cNvPicPr>
          <p:nvPr/>
        </p:nvPicPr>
        <p:blipFill rotWithShape="1">
          <a:blip r:embed="rId2"/>
          <a:srcRect t="976" r="1" b="1"/>
          <a:stretch/>
        </p:blipFill>
        <p:spPr>
          <a:xfrm>
            <a:off x="7620417" y="2603499"/>
            <a:ext cx="3769477" cy="2955089"/>
          </a:xfrm>
          <a:prstGeom prst="rect">
            <a:avLst/>
          </a:prstGeom>
          <a:noFill/>
        </p:spPr>
      </p:pic>
      <p:sp>
        <p:nvSpPr>
          <p:cNvPr id="4" name="Slide Number Placeholder 3">
            <a:extLst>
              <a:ext uri="{FF2B5EF4-FFF2-40B4-BE49-F238E27FC236}">
                <a16:creationId xmlns:a16="http://schemas.microsoft.com/office/drawing/2014/main" id="{F2F5339E-51A6-7962-B2BD-B13623D205F1}"/>
              </a:ext>
            </a:extLst>
          </p:cNvPr>
          <p:cNvSpPr>
            <a:spLocks noGrp="1"/>
          </p:cNvSpPr>
          <p:nvPr>
            <p:ph type="sldNum" sz="quarter" idx="12"/>
          </p:nvPr>
        </p:nvSpPr>
        <p:spPr>
          <a:xfrm>
            <a:off x="10352540" y="295729"/>
            <a:ext cx="838199" cy="767687"/>
          </a:xfrm>
        </p:spPr>
        <p:txBody>
          <a:bodyPr anchor="b">
            <a:normAutofit/>
          </a:bodyPr>
          <a:lstStyle/>
          <a:p>
            <a:pPr>
              <a:spcAft>
                <a:spcPts val="600"/>
              </a:spcAft>
            </a:pPr>
            <a:fld id="{9FF96B15-8338-45D5-A943-561235072D66}" type="slidenum">
              <a:rPr lang="en-US" noProof="0" smtClean="0"/>
              <a:pPr>
                <a:spcAft>
                  <a:spcPts val="600"/>
                </a:spcAft>
              </a:pPr>
              <a:t>2</a:t>
            </a:fld>
            <a:endParaRPr lang="en-US" noProof="0"/>
          </a:p>
        </p:txBody>
      </p:sp>
    </p:spTree>
    <p:extLst>
      <p:ext uri="{BB962C8B-B14F-4D97-AF65-F5344CB8AC3E}">
        <p14:creationId xmlns:p14="http://schemas.microsoft.com/office/powerpoint/2010/main" val="207215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3081-AFE1-1999-36A5-0B251F1EEA96}"/>
              </a:ext>
            </a:extLst>
          </p:cNvPr>
          <p:cNvSpPr>
            <a:spLocks noGrp="1"/>
          </p:cNvSpPr>
          <p:nvPr>
            <p:ph type="title"/>
          </p:nvPr>
        </p:nvSpPr>
        <p:spPr>
          <a:xfrm>
            <a:off x="4010526" y="1491915"/>
            <a:ext cx="5905840" cy="188715"/>
          </a:xfrm>
        </p:spPr>
        <p:txBody>
          <a:bodyPr/>
          <a:lstStyle/>
          <a:p>
            <a:r>
              <a:rPr lang="en-IN" sz="3200" b="1" i="0" dirty="0">
                <a:effectLst/>
              </a:rPr>
              <a:t>Parameters of PSO</a:t>
            </a:r>
            <a:br>
              <a:rPr lang="en-IN" b="1" i="0" dirty="0">
                <a:effectLst/>
                <a:latin typeface="-apple-system"/>
              </a:rPr>
            </a:br>
            <a:endParaRPr lang="en-IN" b="1" dirty="0"/>
          </a:p>
        </p:txBody>
      </p:sp>
      <p:sp>
        <p:nvSpPr>
          <p:cNvPr id="3" name="Content Placeholder 2">
            <a:extLst>
              <a:ext uri="{FF2B5EF4-FFF2-40B4-BE49-F238E27FC236}">
                <a16:creationId xmlns:a16="http://schemas.microsoft.com/office/drawing/2014/main" id="{1892BC6E-2031-D628-3057-8B06B24881BC}"/>
              </a:ext>
            </a:extLst>
          </p:cNvPr>
          <p:cNvSpPr>
            <a:spLocks noGrp="1"/>
          </p:cNvSpPr>
          <p:nvPr>
            <p:ph idx="1"/>
          </p:nvPr>
        </p:nvSpPr>
        <p:spPr/>
        <p:txBody>
          <a:bodyPr/>
          <a:lstStyle/>
          <a:p>
            <a:r>
              <a:rPr lang="en-US" b="0" i="0" dirty="0">
                <a:solidFill>
                  <a:srgbClr val="333333"/>
                </a:solidFill>
                <a:effectLst/>
                <a:latin typeface="-apple-system"/>
              </a:rPr>
              <a:t>In a PSO multiple candidate solutions exist and collaborate continuously, solution is named as a particle and flies in the given problem space searching for the optimal position. </a:t>
            </a:r>
          </a:p>
          <a:p>
            <a:r>
              <a:rPr lang="en-US" b="0" i="0" dirty="0">
                <a:solidFill>
                  <a:srgbClr val="333333"/>
                </a:solidFill>
                <a:effectLst/>
                <a:latin typeface="-apple-system"/>
              </a:rPr>
              <a:t>A particle modifies its position as it moves from one place to another place. Its position changes according to its own experience and the experience of its neighbors. PSO is a combination of local search and the global search methods based on the particle experience in the problem search space, i.e., each iteration particle tries to update its best position.</a:t>
            </a:r>
          </a:p>
          <a:p>
            <a:r>
              <a:rPr lang="en-US" b="0" i="0" dirty="0">
                <a:solidFill>
                  <a:srgbClr val="333333"/>
                </a:solidFill>
                <a:effectLst/>
                <a:latin typeface="-apple-system"/>
              </a:rPr>
              <a:t> A particle status is represented by two factors: particle’s position and its velocity. The new velocity and the particle’s position will be updated in each iteration.</a:t>
            </a:r>
            <a:endParaRPr lang="en-IN" dirty="0"/>
          </a:p>
        </p:txBody>
      </p:sp>
      <p:sp>
        <p:nvSpPr>
          <p:cNvPr id="4" name="Slide Number Placeholder 3">
            <a:extLst>
              <a:ext uri="{FF2B5EF4-FFF2-40B4-BE49-F238E27FC236}">
                <a16:creationId xmlns:a16="http://schemas.microsoft.com/office/drawing/2014/main" id="{B352B4F4-D155-5EDD-CA74-3CF7D8FDEEBB}"/>
              </a:ext>
            </a:extLst>
          </p:cNvPr>
          <p:cNvSpPr>
            <a:spLocks noGrp="1"/>
          </p:cNvSpPr>
          <p:nvPr>
            <p:ph type="sldNum" sz="quarter" idx="12"/>
          </p:nvPr>
        </p:nvSpPr>
        <p:spPr/>
        <p:txBody>
          <a:bodyPr/>
          <a:lstStyle/>
          <a:p>
            <a:fld id="{9FF96B15-8338-45D5-A943-561235072D66}" type="slidenum">
              <a:rPr lang="en-US" noProof="0" smtClean="0"/>
              <a:t>3</a:t>
            </a:fld>
            <a:endParaRPr lang="en-US" noProof="0" dirty="0"/>
          </a:p>
        </p:txBody>
      </p:sp>
    </p:spTree>
    <p:extLst>
      <p:ext uri="{BB962C8B-B14F-4D97-AF65-F5344CB8AC3E}">
        <p14:creationId xmlns:p14="http://schemas.microsoft.com/office/powerpoint/2010/main" val="8559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85FD3-1650-55BB-920A-AC519AEA3939}"/>
              </a:ext>
            </a:extLst>
          </p:cNvPr>
          <p:cNvSpPr>
            <a:spLocks noGrp="1"/>
          </p:cNvSpPr>
          <p:nvPr>
            <p:ph idx="1"/>
          </p:nvPr>
        </p:nvSpPr>
        <p:spPr/>
        <p:txBody>
          <a:bodyPr/>
          <a:lstStyle/>
          <a:p>
            <a:r>
              <a:rPr lang="en-US" dirty="0">
                <a:solidFill>
                  <a:srgbClr val="333333"/>
                </a:solidFill>
                <a:latin typeface="-apple-system"/>
              </a:rPr>
              <a:t>W</a:t>
            </a:r>
            <a:r>
              <a:rPr lang="en-US" b="0" i="0" dirty="0">
                <a:solidFill>
                  <a:srgbClr val="333333"/>
                </a:solidFill>
                <a:effectLst/>
                <a:latin typeface="-apple-system"/>
              </a:rPr>
              <a:t>e use PSO to where each particle maintains a local best and a global best solutions, and after n fixed number of iterations, the global best solution is the selected Data center where the virtual machine will be placed. </a:t>
            </a:r>
          </a:p>
          <a:p>
            <a:r>
              <a:rPr lang="en-US" b="0" i="0" dirty="0">
                <a:solidFill>
                  <a:srgbClr val="333333"/>
                </a:solidFill>
                <a:effectLst/>
                <a:latin typeface="-apple-system"/>
              </a:rPr>
              <a:t>The main objective is to place the requested Virtual machines in such a way to reduce the number of active Data centers and the total power consumption of the data center. </a:t>
            </a:r>
          </a:p>
          <a:p>
            <a:r>
              <a:rPr lang="en-US" b="0" i="0" dirty="0">
                <a:solidFill>
                  <a:srgbClr val="333333"/>
                </a:solidFill>
                <a:effectLst/>
                <a:latin typeface="-apple-system"/>
              </a:rPr>
              <a:t>Being an approximation algorithm, PSO performs better when there are a lot of Virtual Machine instances to be allocated on an active Data center while satisfying the given objective.</a:t>
            </a:r>
            <a:endParaRPr lang="en-IN" dirty="0"/>
          </a:p>
        </p:txBody>
      </p:sp>
      <p:sp>
        <p:nvSpPr>
          <p:cNvPr id="4" name="Slide Number Placeholder 3">
            <a:extLst>
              <a:ext uri="{FF2B5EF4-FFF2-40B4-BE49-F238E27FC236}">
                <a16:creationId xmlns:a16="http://schemas.microsoft.com/office/drawing/2014/main" id="{52CAE71F-B651-F142-110D-D9E8BC11AD57}"/>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6" name="TextBox 5">
            <a:extLst>
              <a:ext uri="{FF2B5EF4-FFF2-40B4-BE49-F238E27FC236}">
                <a16:creationId xmlns:a16="http://schemas.microsoft.com/office/drawing/2014/main" id="{14C8D83A-512B-105B-4416-A9CACAF020A9}"/>
              </a:ext>
            </a:extLst>
          </p:cNvPr>
          <p:cNvSpPr txBox="1"/>
          <p:nvPr/>
        </p:nvSpPr>
        <p:spPr>
          <a:xfrm>
            <a:off x="4034589" y="1002632"/>
            <a:ext cx="5654843" cy="853752"/>
          </a:xfrm>
          <a:prstGeom prst="rect">
            <a:avLst/>
          </a:prstGeom>
          <a:noFill/>
        </p:spPr>
        <p:txBody>
          <a:bodyPr wrap="square">
            <a:spAutoFit/>
          </a:bodyPr>
          <a:lstStyle/>
          <a:p>
            <a:r>
              <a:rPr lang="en-IN" sz="3200" b="1" i="0" dirty="0">
                <a:solidFill>
                  <a:schemeClr val="bg1"/>
                </a:solidFill>
                <a:effectLst/>
              </a:rPr>
              <a:t>Parameters of PSO</a:t>
            </a:r>
            <a:br>
              <a:rPr lang="en-IN" b="1" i="0" dirty="0">
                <a:effectLst/>
                <a:latin typeface="-apple-system"/>
              </a:rPr>
            </a:br>
            <a:endParaRPr lang="en-IN" dirty="0"/>
          </a:p>
        </p:txBody>
      </p:sp>
    </p:spTree>
    <p:extLst>
      <p:ext uri="{BB962C8B-B14F-4D97-AF65-F5344CB8AC3E}">
        <p14:creationId xmlns:p14="http://schemas.microsoft.com/office/powerpoint/2010/main" val="182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2B9D-06D3-987D-706D-B8D970EB214E}"/>
              </a:ext>
            </a:extLst>
          </p:cNvPr>
          <p:cNvSpPr>
            <a:spLocks noGrp="1"/>
          </p:cNvSpPr>
          <p:nvPr>
            <p:ph type="title"/>
          </p:nvPr>
        </p:nvSpPr>
        <p:spPr/>
        <p:txBody>
          <a:bodyPr/>
          <a:lstStyle/>
          <a:p>
            <a:r>
              <a:rPr lang="en-IN" b="1" dirty="0"/>
              <a:t>PSO</a:t>
            </a:r>
            <a:r>
              <a:rPr lang="en-IN" dirty="0"/>
              <a:t> </a:t>
            </a:r>
            <a:r>
              <a:rPr lang="en-IN" b="1" dirty="0"/>
              <a:t>ALGORITHM</a:t>
            </a:r>
          </a:p>
        </p:txBody>
      </p:sp>
      <p:sp>
        <p:nvSpPr>
          <p:cNvPr id="3" name="Content Placeholder 2">
            <a:extLst>
              <a:ext uri="{FF2B5EF4-FFF2-40B4-BE49-F238E27FC236}">
                <a16:creationId xmlns:a16="http://schemas.microsoft.com/office/drawing/2014/main" id="{5C8AAD5F-C76C-B2B4-2C1C-C170FB73477D}"/>
              </a:ext>
            </a:extLst>
          </p:cNvPr>
          <p:cNvSpPr>
            <a:spLocks noGrp="1"/>
          </p:cNvSpPr>
          <p:nvPr>
            <p:ph idx="1"/>
          </p:nvPr>
        </p:nvSpPr>
        <p:spPr>
          <a:xfrm>
            <a:off x="1154955" y="2603500"/>
            <a:ext cx="7382758" cy="3416300"/>
          </a:xfrm>
        </p:spPr>
        <p:txBody>
          <a:bodyPr/>
          <a:lstStyle/>
          <a:p>
            <a:r>
              <a:rPr lang="en-US" b="0" i="0" dirty="0">
                <a:solidFill>
                  <a:srgbClr val="333333"/>
                </a:solidFill>
                <a:effectLst/>
                <a:latin typeface="-apple-system"/>
              </a:rPr>
              <a:t>The PSO algorithm is having four main components which will decide the efficiency of the given algorithm, namely, initial position, velocity, weight parameters, and the fitness function. </a:t>
            </a:r>
          </a:p>
          <a:p>
            <a:r>
              <a:rPr lang="en-US" dirty="0">
                <a:solidFill>
                  <a:srgbClr val="333333"/>
                </a:solidFill>
                <a:latin typeface="-apple-system"/>
              </a:rPr>
              <a:t>W</a:t>
            </a:r>
            <a:r>
              <a:rPr lang="en-US" b="0" i="0" dirty="0">
                <a:solidFill>
                  <a:srgbClr val="333333"/>
                </a:solidFill>
                <a:effectLst/>
                <a:latin typeface="-apple-system"/>
              </a:rPr>
              <a:t>e will set the initial position and initial velocity so that the candidate solution obtained is the best one. To verify the authenticity of the arrived solution, we use the fitness function, and the fitness function ensures the PSO is optimized for the parameters we intended to.</a:t>
            </a:r>
            <a:endParaRPr lang="en-IN" dirty="0"/>
          </a:p>
        </p:txBody>
      </p:sp>
      <p:sp>
        <p:nvSpPr>
          <p:cNvPr id="4" name="Slide Number Placeholder 3">
            <a:extLst>
              <a:ext uri="{FF2B5EF4-FFF2-40B4-BE49-F238E27FC236}">
                <a16:creationId xmlns:a16="http://schemas.microsoft.com/office/drawing/2014/main" id="{12F9A491-4D59-501A-63D8-83ACEBA71239}"/>
              </a:ext>
            </a:extLst>
          </p:cNvPr>
          <p:cNvSpPr>
            <a:spLocks noGrp="1"/>
          </p:cNvSpPr>
          <p:nvPr>
            <p:ph type="sldNum" sz="quarter" idx="12"/>
          </p:nvPr>
        </p:nvSpPr>
        <p:spPr/>
        <p:txBody>
          <a:bodyPr/>
          <a:lstStyle/>
          <a:p>
            <a:fld id="{9FF96B15-8338-45D5-A943-561235072D66}" type="slidenum">
              <a:rPr lang="en-US" noProof="0" smtClean="0"/>
              <a:t>5</a:t>
            </a:fld>
            <a:endParaRPr lang="en-US" noProof="0" dirty="0"/>
          </a:p>
        </p:txBody>
      </p:sp>
      <p:pic>
        <p:nvPicPr>
          <p:cNvPr id="5" name="Image 0" descr="preencoded.png">
            <a:extLst>
              <a:ext uri="{FF2B5EF4-FFF2-40B4-BE49-F238E27FC236}">
                <a16:creationId xmlns:a16="http://schemas.microsoft.com/office/drawing/2014/main" id="{7AA415E8-9916-2C50-0C5E-A48CEE267CBD}"/>
              </a:ext>
            </a:extLst>
          </p:cNvPr>
          <p:cNvPicPr>
            <a:picLocks noChangeAspect="1"/>
          </p:cNvPicPr>
          <p:nvPr/>
        </p:nvPicPr>
        <p:blipFill>
          <a:blip r:embed="rId2"/>
          <a:stretch>
            <a:fillRect/>
          </a:stretch>
        </p:blipFill>
        <p:spPr>
          <a:xfrm>
            <a:off x="8936214" y="2347921"/>
            <a:ext cx="2832652" cy="3528390"/>
          </a:xfrm>
          <a:prstGeom prst="rect">
            <a:avLst/>
          </a:prstGeom>
        </p:spPr>
      </p:pic>
    </p:spTree>
    <p:extLst>
      <p:ext uri="{BB962C8B-B14F-4D97-AF65-F5344CB8AC3E}">
        <p14:creationId xmlns:p14="http://schemas.microsoft.com/office/powerpoint/2010/main" val="230282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3430-0FD8-CDBA-9CAB-24CE8D88CD32}"/>
              </a:ext>
            </a:extLst>
          </p:cNvPr>
          <p:cNvSpPr>
            <a:spLocks noGrp="1"/>
          </p:cNvSpPr>
          <p:nvPr>
            <p:ph type="title"/>
          </p:nvPr>
        </p:nvSpPr>
        <p:spPr/>
        <p:txBody>
          <a:bodyPr/>
          <a:lstStyle/>
          <a:p>
            <a:r>
              <a:rPr lang="en-IN" sz="3200" b="1" dirty="0"/>
              <a:t>Algorithm Formula</a:t>
            </a:r>
          </a:p>
        </p:txBody>
      </p:sp>
      <p:sp>
        <p:nvSpPr>
          <p:cNvPr id="3" name="Content Placeholder 2">
            <a:extLst>
              <a:ext uri="{FF2B5EF4-FFF2-40B4-BE49-F238E27FC236}">
                <a16:creationId xmlns:a16="http://schemas.microsoft.com/office/drawing/2014/main" id="{0EEC7B7C-4384-7FC4-B658-0CCD5FEC011A}"/>
              </a:ext>
            </a:extLst>
          </p:cNvPr>
          <p:cNvSpPr>
            <a:spLocks noGrp="1"/>
          </p:cNvSpPr>
          <p:nvPr>
            <p:ph idx="1"/>
          </p:nvPr>
        </p:nvSpPr>
        <p:spPr>
          <a:xfrm>
            <a:off x="729916" y="2534653"/>
            <a:ext cx="10820399" cy="3485147"/>
          </a:xfrm>
        </p:spPr>
        <p:txBody>
          <a:bodyPr>
            <a:normAutofit fontScale="92500" lnSpcReduction="10000"/>
          </a:bodyPr>
          <a:lstStyle/>
          <a:p>
            <a:pPr marL="0" indent="0">
              <a:buNone/>
            </a:pPr>
            <a:r>
              <a:rPr lang="en-US" b="1" dirty="0" err="1"/>
              <a:t>alpha×calcTotalTime</a:t>
            </a:r>
            <a:r>
              <a:rPr lang="en-US" b="1" dirty="0"/>
              <a:t>(position)+(1−alpha)×</a:t>
            </a:r>
            <a:r>
              <a:rPr lang="en-US" b="1" dirty="0" err="1"/>
              <a:t>calcMakespan</a:t>
            </a:r>
            <a:r>
              <a:rPr lang="en-US" b="1" dirty="0"/>
              <a:t>(position):</a:t>
            </a:r>
          </a:p>
          <a:p>
            <a:pPr marL="0" indent="0">
              <a:buNone/>
            </a:pPr>
            <a:r>
              <a:rPr lang="en-US" dirty="0"/>
              <a:t>           Represents a weighted sum of two terms: one based on the total time taken and the other based on the </a:t>
            </a:r>
            <a:r>
              <a:rPr lang="en-US" dirty="0" err="1"/>
              <a:t>makespan</a:t>
            </a:r>
            <a:r>
              <a:rPr lang="en-US" dirty="0"/>
              <a:t>. </a:t>
            </a:r>
          </a:p>
          <a:p>
            <a:pPr marL="0" indent="0">
              <a:buNone/>
            </a:pPr>
            <a:r>
              <a:rPr lang="en-US" b="1" dirty="0" err="1"/>
              <a:t>calcTotalTime</a:t>
            </a:r>
            <a:r>
              <a:rPr lang="en-US" b="1" dirty="0"/>
              <a:t>(position):</a:t>
            </a:r>
          </a:p>
          <a:p>
            <a:pPr marL="0" indent="0">
              <a:buNone/>
            </a:pPr>
            <a:r>
              <a:rPr lang="en-US" b="1" dirty="0"/>
              <a:t>           </a:t>
            </a:r>
            <a:r>
              <a:rPr lang="en-US" dirty="0"/>
              <a:t>This term calculates the total time taken by the system for a given task-to-VM mapping (position).It considers both the execution time (time spent computing) and the communication time (time spent transferring data) for each task on its assigned VM.</a:t>
            </a:r>
          </a:p>
          <a:p>
            <a:pPr marL="0" indent="0">
              <a:buNone/>
            </a:pPr>
            <a:r>
              <a:rPr lang="en-US" b="1" dirty="0" err="1"/>
              <a:t>calcMakespan</a:t>
            </a:r>
            <a:r>
              <a:rPr lang="en-US" b="1" dirty="0"/>
              <a:t>(position):</a:t>
            </a:r>
          </a:p>
          <a:p>
            <a:pPr marL="0" indent="0">
              <a:buNone/>
            </a:pPr>
            <a:r>
              <a:rPr lang="en-US" dirty="0"/>
              <a:t>           This term calculates the </a:t>
            </a:r>
            <a:r>
              <a:rPr lang="en-US" dirty="0" err="1"/>
              <a:t>makespan</a:t>
            </a:r>
            <a:r>
              <a:rPr lang="en-US" dirty="0"/>
              <a:t> for the system, which is the maximum time taken by any VM to complete its assigned tasks in the given task-to-VM mapping (position).It focuses on the overall time efficiency of the system, emphasizing the completion time of the longest-running VM.</a:t>
            </a:r>
            <a:endParaRPr lang="en-IN" dirty="0"/>
          </a:p>
        </p:txBody>
      </p:sp>
      <p:sp>
        <p:nvSpPr>
          <p:cNvPr id="4" name="Slide Number Placeholder 3">
            <a:extLst>
              <a:ext uri="{FF2B5EF4-FFF2-40B4-BE49-F238E27FC236}">
                <a16:creationId xmlns:a16="http://schemas.microsoft.com/office/drawing/2014/main" id="{207C350C-84AD-1904-E5FD-125E05027EB1}"/>
              </a:ext>
            </a:extLst>
          </p:cNvPr>
          <p:cNvSpPr>
            <a:spLocks noGrp="1"/>
          </p:cNvSpPr>
          <p:nvPr>
            <p:ph type="sldNum" sz="quarter" idx="12"/>
          </p:nvPr>
        </p:nvSpPr>
        <p:spPr/>
        <p:txBody>
          <a:bodyPr/>
          <a:lstStyle/>
          <a:p>
            <a:fld id="{9FF96B15-8338-45D5-A943-561235072D66}" type="slidenum">
              <a:rPr lang="en-US" noProof="0" smtClean="0"/>
              <a:t>6</a:t>
            </a:fld>
            <a:endParaRPr lang="en-US" noProof="0" dirty="0"/>
          </a:p>
        </p:txBody>
      </p:sp>
    </p:spTree>
    <p:extLst>
      <p:ext uri="{BB962C8B-B14F-4D97-AF65-F5344CB8AC3E}">
        <p14:creationId xmlns:p14="http://schemas.microsoft.com/office/powerpoint/2010/main" val="422849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B4C1FA-1CF5-D266-6E9F-B9F1E8EA810B}"/>
              </a:ext>
            </a:extLst>
          </p:cNvPr>
          <p:cNvSpPr>
            <a:spLocks noGrp="1"/>
          </p:cNvSpPr>
          <p:nvPr>
            <p:ph type="sldNum" sz="quarter" idx="12"/>
          </p:nvPr>
        </p:nvSpPr>
        <p:spPr/>
        <p:txBody>
          <a:bodyPr/>
          <a:lstStyle/>
          <a:p>
            <a:fld id="{9FF96B15-8338-45D5-A943-561235072D66}" type="slidenum">
              <a:rPr lang="en-US" noProof="0" smtClean="0"/>
              <a:t>7</a:t>
            </a:fld>
            <a:endParaRPr lang="en-US" noProof="0" dirty="0"/>
          </a:p>
        </p:txBody>
      </p:sp>
      <p:pic>
        <p:nvPicPr>
          <p:cNvPr id="3" name="Picture 2" descr="A screenshot of a computer&#10;&#10;Description automatically generated">
            <a:extLst>
              <a:ext uri="{FF2B5EF4-FFF2-40B4-BE49-F238E27FC236}">
                <a16:creationId xmlns:a16="http://schemas.microsoft.com/office/drawing/2014/main" id="{1A2CFA8F-5AF8-6C65-800A-239036D213DC}"/>
              </a:ext>
            </a:extLst>
          </p:cNvPr>
          <p:cNvPicPr>
            <a:picLocks noChangeAspect="1"/>
          </p:cNvPicPr>
          <p:nvPr/>
        </p:nvPicPr>
        <p:blipFill rotWithShape="1">
          <a:blip r:embed="rId2"/>
          <a:srcRect b="7486"/>
          <a:stretch/>
        </p:blipFill>
        <p:spPr>
          <a:xfrm>
            <a:off x="352241" y="303750"/>
            <a:ext cx="11503560" cy="5986393"/>
          </a:xfrm>
          <a:prstGeom prst="rect">
            <a:avLst/>
          </a:prstGeom>
        </p:spPr>
      </p:pic>
    </p:spTree>
    <p:extLst>
      <p:ext uri="{BB962C8B-B14F-4D97-AF65-F5344CB8AC3E}">
        <p14:creationId xmlns:p14="http://schemas.microsoft.com/office/powerpoint/2010/main" val="353598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CD8AF-6EE3-8891-4BE5-75B1092AAD99}"/>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4" name="Picture 3" descr="A screenshot of a computer&#10;&#10;Description automatically generated">
            <a:extLst>
              <a:ext uri="{FF2B5EF4-FFF2-40B4-BE49-F238E27FC236}">
                <a16:creationId xmlns:a16="http://schemas.microsoft.com/office/drawing/2014/main" id="{26CA0C31-9013-F392-D5C9-0C753789ECB6}"/>
              </a:ext>
            </a:extLst>
          </p:cNvPr>
          <p:cNvPicPr>
            <a:picLocks noChangeAspect="1"/>
          </p:cNvPicPr>
          <p:nvPr/>
        </p:nvPicPr>
        <p:blipFill rotWithShape="1">
          <a:blip r:embed="rId2"/>
          <a:srcRect b="5380"/>
          <a:stretch/>
        </p:blipFill>
        <p:spPr>
          <a:xfrm>
            <a:off x="254668" y="295729"/>
            <a:ext cx="11682664" cy="6342619"/>
          </a:xfrm>
          <a:prstGeom prst="rect">
            <a:avLst/>
          </a:prstGeom>
        </p:spPr>
      </p:pic>
    </p:spTree>
    <p:extLst>
      <p:ext uri="{BB962C8B-B14F-4D97-AF65-F5344CB8AC3E}">
        <p14:creationId xmlns:p14="http://schemas.microsoft.com/office/powerpoint/2010/main" val="365803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D12F-70C9-4768-1F7C-14B19E36B7E0}"/>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CA08DF22-7CC9-FCBD-5E4C-4AB93787CE69}"/>
              </a:ext>
            </a:extLst>
          </p:cNvPr>
          <p:cNvSpPr>
            <a:spLocks noGrp="1"/>
          </p:cNvSpPr>
          <p:nvPr>
            <p:ph type="sldNum" sz="quarter" idx="12"/>
          </p:nvPr>
        </p:nvSpPr>
        <p:spPr/>
        <p:txBody>
          <a:bodyPr/>
          <a:lstStyle/>
          <a:p>
            <a:fld id="{9FF96B15-8338-45D5-A943-561235072D66}" type="slidenum">
              <a:rPr lang="en-US" noProof="0" smtClean="0"/>
              <a:t>9</a:t>
            </a:fld>
            <a:endParaRPr lang="en-US" noProof="0" dirty="0"/>
          </a:p>
        </p:txBody>
      </p:sp>
      <p:pic>
        <p:nvPicPr>
          <p:cNvPr id="9" name="Picture 8" descr="A graph with blue lines&#10;&#10;Description automatically generated">
            <a:extLst>
              <a:ext uri="{FF2B5EF4-FFF2-40B4-BE49-F238E27FC236}">
                <a16:creationId xmlns:a16="http://schemas.microsoft.com/office/drawing/2014/main" id="{CC41B7EF-AA12-14B6-273F-647B8432529B}"/>
              </a:ext>
            </a:extLst>
          </p:cNvPr>
          <p:cNvPicPr>
            <a:picLocks noChangeAspect="1"/>
          </p:cNvPicPr>
          <p:nvPr/>
        </p:nvPicPr>
        <p:blipFill>
          <a:blip r:embed="rId2"/>
          <a:stretch>
            <a:fillRect/>
          </a:stretch>
        </p:blipFill>
        <p:spPr>
          <a:xfrm>
            <a:off x="3444234" y="2296103"/>
            <a:ext cx="5303531" cy="3950216"/>
          </a:xfrm>
          <a:prstGeom prst="rect">
            <a:avLst/>
          </a:prstGeom>
        </p:spPr>
      </p:pic>
    </p:spTree>
    <p:extLst>
      <p:ext uri="{BB962C8B-B14F-4D97-AF65-F5344CB8AC3E}">
        <p14:creationId xmlns:p14="http://schemas.microsoft.com/office/powerpoint/2010/main" val="1361332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248</TotalTime>
  <Words>841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Calibri</vt:lpstr>
      <vt:lpstr>Century Gothic</vt:lpstr>
      <vt:lpstr>Georgia</vt:lpstr>
      <vt:lpstr>Helvetica Neue</vt:lpstr>
      <vt:lpstr>var(--sn-fonts-heading)</vt:lpstr>
      <vt:lpstr>Wingdings</vt:lpstr>
      <vt:lpstr>Wingdings 3</vt:lpstr>
      <vt:lpstr>Ion Boardroom</vt:lpstr>
      <vt:lpstr>              Cost Optimization Technique       Particle Swarm Optimization(PSO)</vt:lpstr>
      <vt:lpstr>      INTRODUCTION </vt:lpstr>
      <vt:lpstr>Parameters of PSO </vt:lpstr>
      <vt:lpstr>PowerPoint Presentation</vt:lpstr>
      <vt:lpstr>PSO ALGORITHM</vt:lpstr>
      <vt:lpstr>Algorithm Formula</vt:lpstr>
      <vt:lpstr>PowerPoint Presentation</vt:lpstr>
      <vt:lpstr>PowerPoint Presentation</vt:lpstr>
      <vt:lpstr>OUTPUT</vt:lpstr>
      <vt:lpstr>Proposed Algorithm (Research paper)</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Cost Optimization Technique       Particle Swarm Optimization(PSO)</dc:title>
  <dc:creator>SAPAVATH YASHWANTH KRISHNA NAIK</dc:creator>
  <cp:lastModifiedBy>SAPAVATH YASHWANTH KRISHNA NAIK</cp:lastModifiedBy>
  <cp:revision>4</cp:revision>
  <dcterms:created xsi:type="dcterms:W3CDTF">2023-11-26T10:06:45Z</dcterms:created>
  <dcterms:modified xsi:type="dcterms:W3CDTF">2023-11-26T16:46:05Z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