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29"/>
  </p:notesMasterIdLst>
  <p:handoutMasterIdLst>
    <p:handoutMasterId r:id="rId30"/>
  </p:handoutMasterIdLst>
  <p:sldIdLst>
    <p:sldId id="257" r:id="rId2"/>
    <p:sldId id="258" r:id="rId3"/>
    <p:sldId id="285" r:id="rId4"/>
    <p:sldId id="286" r:id="rId5"/>
    <p:sldId id="287" r:id="rId6"/>
    <p:sldId id="259" r:id="rId7"/>
    <p:sldId id="260" r:id="rId8"/>
    <p:sldId id="261" r:id="rId9"/>
    <p:sldId id="262" r:id="rId10"/>
    <p:sldId id="264" r:id="rId11"/>
    <p:sldId id="265" r:id="rId12"/>
    <p:sldId id="288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89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990033"/>
    <a:srgbClr val="CC0000"/>
    <a:srgbClr val="FFFFFF"/>
    <a:srgbClr val="EAEAEA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89635" autoAdjust="0"/>
  </p:normalViewPr>
  <p:slideViewPr>
    <p:cSldViewPr>
      <p:cViewPr varScale="1">
        <p:scale>
          <a:sx n="102" d="100"/>
          <a:sy n="102" d="100"/>
        </p:scale>
        <p:origin x="188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5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B3371-7B22-4B0E-A8F3-C04CDFD203F9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E9FE0-9AED-416F-9D9B-929DB18B41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88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8FD0BC6-8D0F-4AA6-92ED-A084BB254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71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4DB848"/>
          </a:solidFill>
          <a:ln>
            <a:solidFill>
              <a:srgbClr val="4DB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3800" y="228600"/>
            <a:ext cx="14478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7701" name="Title Placeholder 1"/>
          <p:cNvSpPr>
            <a:spLocks noGrp="1"/>
          </p:cNvSpPr>
          <p:nvPr>
            <p:ph type="ctrTitle"/>
          </p:nvPr>
        </p:nvSpPr>
        <p:spPr>
          <a:xfrm>
            <a:off x="0" y="914400"/>
            <a:ext cx="9144000" cy="1524000"/>
          </a:xfrm>
        </p:spPr>
        <p:txBody>
          <a:bodyPr/>
          <a:lstStyle>
            <a:lvl1pPr algn="ctr"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39" b="19964"/>
          <a:stretch/>
        </p:blipFill>
        <p:spPr bwMode="auto">
          <a:xfrm>
            <a:off x="0" y="4343401"/>
            <a:ext cx="9144000" cy="182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-24114" y="3124200"/>
            <a:ext cx="9144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4DB848"/>
                </a:solidFill>
                <a:latin typeface="Century" pitchFamily="18" charset="0"/>
              </a:rPr>
              <a:t>HTML and CSS</a:t>
            </a:r>
            <a:br>
              <a:rPr lang="en-US" sz="5400" dirty="0">
                <a:solidFill>
                  <a:srgbClr val="4DB848"/>
                </a:solidFill>
                <a:latin typeface="Century" pitchFamily="18" charset="0"/>
              </a:rPr>
            </a:br>
            <a:r>
              <a:rPr lang="en-US" sz="2000" dirty="0">
                <a:solidFill>
                  <a:srgbClr val="4DB848"/>
                </a:solidFill>
                <a:latin typeface="Century" pitchFamily="18" charset="0"/>
              </a:rPr>
              <a:t>6</a:t>
            </a:r>
            <a:r>
              <a:rPr lang="en-US" sz="2000" baseline="30000" dirty="0">
                <a:solidFill>
                  <a:srgbClr val="4DB848"/>
                </a:solidFill>
                <a:latin typeface="Century" pitchFamily="18" charset="0"/>
              </a:rPr>
              <a:t>TH</a:t>
            </a:r>
            <a:r>
              <a:rPr lang="en-US" sz="2000" dirty="0">
                <a:solidFill>
                  <a:srgbClr val="4DB848"/>
                </a:solidFill>
                <a:latin typeface="Century" pitchFamily="18" charset="0"/>
              </a:rPr>
              <a:t> EDITION</a:t>
            </a:r>
            <a:endParaRPr lang="en-US" sz="5400" dirty="0">
              <a:solidFill>
                <a:srgbClr val="4DB848"/>
              </a:solidFill>
              <a:latin typeface="Century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HTML and CSS, Comprehensive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68308-05FC-4E0E-B40C-6888CC4CB7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171700" cy="5973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362700" cy="5973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HTML and CSS, Comprehensive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F1A2F-29E8-4233-ACB0-F4A9653797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305800" cy="944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219200"/>
            <a:ext cx="4267200" cy="4906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219200"/>
            <a:ext cx="4267200" cy="4906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HTML and CSS, Comprehensive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76FCD-123C-43DF-9841-58750E1848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906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00800"/>
            <a:ext cx="822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HTML and CSS, Comprehensive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10600" y="6400800"/>
            <a:ext cx="533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HTML and CSS, Comprehensive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67854-6943-4EA1-A35F-6D0D6AF6D2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19200"/>
            <a:ext cx="42672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219200"/>
            <a:ext cx="42672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HTML and CSS, Comprehensive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69E21-BE48-430B-900D-611290B0DB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HTML and CSS, Comprehensive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E895E-8795-47A2-AC5D-08DF663D8F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HTML and CSS, Comprehensive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D0548-38AA-46C2-A9F1-2327DE3493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HTML and CSS, Comprehensive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DDAD3-53C8-432F-AA8D-8B36CD6B77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HTML and CSS, Comprehensive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FCC15-0FF2-464A-88D5-4891C16B5D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HTML and CSS, Comprehensive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0E3A4-01D6-4927-AB27-24638F64E5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763000" y="0"/>
            <a:ext cx="381000" cy="6858000"/>
          </a:xfrm>
          <a:prstGeom prst="rect">
            <a:avLst/>
          </a:prstGeom>
          <a:gradFill flip="none" rotWithShape="1">
            <a:gsLst>
              <a:gs pos="36000">
                <a:schemeClr val="bg1"/>
              </a:gs>
              <a:gs pos="100000">
                <a:srgbClr val="4DB848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gradFill flip="none" rotWithShape="1">
            <a:gsLst>
              <a:gs pos="0">
                <a:srgbClr val="4DB848"/>
              </a:gs>
              <a:gs pos="65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143000"/>
            <a:ext cx="8686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3058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New Perspectives on HTML and CSS, Comprehensive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725BB79-D32A-467B-BABB-CD11575A6E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6683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6400800"/>
            <a:ext cx="8686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0409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the history of JavaScript</a:t>
            </a:r>
          </a:p>
          <a:p>
            <a:r>
              <a:rPr lang="en-US" dirty="0"/>
              <a:t>Create a script element </a:t>
            </a:r>
          </a:p>
          <a:p>
            <a:r>
              <a:rPr lang="en-US" dirty="0"/>
              <a:t>Write text to a Web page with JavaScript</a:t>
            </a:r>
          </a:p>
          <a:p>
            <a:r>
              <a:rPr lang="en-US" dirty="0"/>
              <a:t>Understand basic JavaScript syntax</a:t>
            </a:r>
          </a:p>
          <a:p>
            <a:r>
              <a:rPr lang="en-US" dirty="0"/>
              <a:t>Declare and work with variables</a:t>
            </a:r>
          </a:p>
          <a:p>
            <a:r>
              <a:rPr lang="en-US" dirty="0"/>
              <a:t>Learn about JavaScript data types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HTML and CSS, Comprehensive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354D8C-2731-4632-BD03-F01930058840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209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script</a:t>
            </a:r>
            <a:r>
              <a:rPr lang="en-US" dirty="0"/>
              <a:t> Element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JavaScript program can be placed directly in an HTML file or it can be saved in an external text file</a:t>
            </a:r>
          </a:p>
          <a:p>
            <a:r>
              <a:rPr lang="en-US" dirty="0"/>
              <a:t>Insert a client-side script in a Web page when using the script element</a:t>
            </a:r>
          </a:p>
          <a:p>
            <a:pPr>
              <a:buFont typeface="Arial" pitchFamily="34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&lt;script type="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mime-type"&gt;</a:t>
            </a:r>
          </a:p>
          <a:p>
            <a:pPr>
              <a:buFont typeface="Arial" pitchFamily="34" charset="0"/>
              <a:buNone/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		script commands</a:t>
            </a:r>
          </a:p>
          <a:p>
            <a:pPr>
              <a:buFont typeface="Arial" pitchFamily="34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&lt;/script&gt;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90B073-44F9-487A-8E7F-6A7EED5F3DB3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9341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a Script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 place a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script</a:t>
            </a:r>
            <a:r>
              <a:rPr lang="en-US" sz="2800" dirty="0"/>
              <a:t> element in a Web page, insert the two-sided tag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&lt;script type=”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mime-type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 marL="457200" lvl="1" indent="0">
              <a:buNone/>
            </a:pPr>
            <a:r>
              <a:rPr lang="en-US" sz="2400" i="1" dirty="0">
                <a:latin typeface="Courier New" pitchFamily="49" charset="0"/>
                <a:cs typeface="Courier New" pitchFamily="49" charset="0"/>
              </a:rPr>
              <a:t>	script commands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r>
              <a:rPr lang="en-US" sz="2800" dirty="0"/>
              <a:t>where </a:t>
            </a:r>
            <a:r>
              <a:rPr lang="en-US" sz="2800" i="1" dirty="0">
                <a:latin typeface="Courier New" pitchFamily="49" charset="0"/>
                <a:cs typeface="Courier New" pitchFamily="49" charset="0"/>
              </a:rPr>
              <a:t>mime-type</a:t>
            </a:r>
            <a:r>
              <a:rPr lang="en-US" sz="2800" i="1" dirty="0"/>
              <a:t> </a:t>
            </a:r>
            <a:r>
              <a:rPr lang="en-US" sz="2800" dirty="0"/>
              <a:t>defines the language in which the script is written and </a:t>
            </a:r>
            <a:r>
              <a:rPr lang="en-US" sz="2800" i="1" dirty="0">
                <a:latin typeface="Courier New" pitchFamily="49" charset="0"/>
                <a:cs typeface="Courier New" pitchFamily="49" charset="0"/>
              </a:rPr>
              <a:t>script commands </a:t>
            </a:r>
            <a:r>
              <a:rPr lang="en-US" sz="2800" dirty="0"/>
              <a:t>represents commands written in the scripting language</a:t>
            </a:r>
          </a:p>
          <a:p>
            <a:r>
              <a:rPr lang="en-US" sz="2800" dirty="0"/>
              <a:t>For JavaScript programs, set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mime-type</a:t>
            </a:r>
            <a:r>
              <a:rPr lang="en-US" sz="2800" dirty="0"/>
              <a:t> to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text/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2800" dirty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3E71BC-C0A2-4FA1-A934-D19B63133FA4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4811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script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JavaScript program consists of a series of Statements</a:t>
            </a:r>
          </a:p>
          <a:p>
            <a:r>
              <a:rPr lang="en-US" dirty="0"/>
              <a:t>Each </a:t>
            </a:r>
            <a:r>
              <a:rPr lang="en-US" b="1" dirty="0"/>
              <a:t>statement</a:t>
            </a:r>
            <a:r>
              <a:rPr lang="en-US" dirty="0"/>
              <a:t>—also known as a </a:t>
            </a:r>
            <a:r>
              <a:rPr lang="en-US" b="1" dirty="0"/>
              <a:t>command</a:t>
            </a:r>
            <a:r>
              <a:rPr lang="en-US" dirty="0"/>
              <a:t>—is a single line that indicates an action for the browser to take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5066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Output to a Web Document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object is any item—from the browser window itself to a document displayed in the browser to an element displayed within the document</a:t>
            </a:r>
          </a:p>
          <a:p>
            <a:r>
              <a:rPr lang="en-US"/>
              <a:t>A method is a process by which JavaScript manipulates or acts upon the properties of an object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C771AF-AE83-43C8-AC3C-8F90C7F18854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2061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Output to the Web Page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write text to a Web page with JavaScript, use the method</a:t>
            </a:r>
          </a:p>
          <a:p>
            <a:pPr lvl="1">
              <a:buFontTx/>
              <a:buNone/>
            </a:pPr>
            <a:r>
              <a:rPr lang="en-US" sz="3200" b="1" dirty="0" err="1">
                <a:latin typeface="Courier New" pitchFamily="49" charset="0"/>
              </a:rPr>
              <a:t>document.write</a:t>
            </a:r>
            <a:r>
              <a:rPr lang="en-US" sz="3200" b="1" dirty="0">
                <a:latin typeface="Courier New" pitchFamily="49" charset="0"/>
              </a:rPr>
              <a:t>(“</a:t>
            </a:r>
            <a:r>
              <a:rPr lang="en-US" sz="3200" b="1" i="1" dirty="0">
                <a:latin typeface="Courier New" pitchFamily="49" charset="0"/>
              </a:rPr>
              <a:t>text</a:t>
            </a:r>
            <a:r>
              <a:rPr lang="en-US" sz="3200" b="1" dirty="0">
                <a:latin typeface="Courier New" pitchFamily="49" charset="0"/>
              </a:rPr>
              <a:t>”);</a:t>
            </a:r>
          </a:p>
          <a:p>
            <a:pPr>
              <a:buFont typeface="Arial" pitchFamily="34" charset="0"/>
              <a:buNone/>
            </a:pPr>
            <a:r>
              <a:rPr lang="en-US" dirty="0"/>
              <a:t>	where </a:t>
            </a:r>
            <a:r>
              <a:rPr lang="en-US" i="1" dirty="0"/>
              <a:t>text</a:t>
            </a:r>
            <a:r>
              <a:rPr lang="en-US" dirty="0"/>
              <a:t> is the HTML code to be written to the Web page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15D1F3-BD74-4A07-992D-9570CA777592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021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 JavaScript Syntax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JavaScript is case sensitive</a:t>
            </a:r>
          </a:p>
          <a:p>
            <a:r>
              <a:rPr lang="en-US"/>
              <a:t>Ignores most occurrences of extra white space</a:t>
            </a:r>
          </a:p>
          <a:p>
            <a:r>
              <a:rPr lang="en-US"/>
              <a:t>Do not break a statement into several lines</a:t>
            </a:r>
          </a:p>
          <a:p>
            <a:r>
              <a:rPr lang="en-US"/>
              <a:t>The + symbol used in this command combines several text strings into a single text string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1688B5-63C5-4437-B987-CE96790108C0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1895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Variables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a named item in a program that stores a data value</a:t>
            </a:r>
          </a:p>
          <a:p>
            <a:r>
              <a:rPr lang="en-US" dirty="0"/>
              <a:t>You introduce variables in your code by declaring them</a:t>
            </a:r>
          </a:p>
          <a:p>
            <a:pPr lvl="1"/>
            <a:r>
              <a:rPr lang="en-US" sz="3200" b="1" dirty="0"/>
              <a:t>Declaring </a:t>
            </a:r>
            <a:r>
              <a:rPr lang="en-US" sz="3200" dirty="0"/>
              <a:t>a variable tells the JavaScript interpreter to reserve memory space for the variable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BA1E44-EA98-42F2-94E4-D584BE139E53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5560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a JavaScript Variable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 a JavaScript variable, use the statement</a:t>
            </a:r>
          </a:p>
          <a:p>
            <a:pPr marL="457200" lvl="1" indent="0">
              <a:buNone/>
            </a:pP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i="1" dirty="0">
                <a:latin typeface="Courier New" pitchFamily="49" charset="0"/>
                <a:cs typeface="Courier New" pitchFamily="49" charset="0"/>
              </a:rPr>
              <a:t>variable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variable</a:t>
            </a:r>
            <a:r>
              <a:rPr lang="en-US" i="1" dirty="0"/>
              <a:t> </a:t>
            </a:r>
            <a:r>
              <a:rPr lang="en-US" dirty="0"/>
              <a:t>is the name assigned to the variable.</a:t>
            </a:r>
          </a:p>
          <a:p>
            <a:r>
              <a:rPr lang="en-US" dirty="0"/>
              <a:t>To declare a JavaScript variable and set its initial value, use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variable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i="1" dirty="0"/>
              <a:t> </a:t>
            </a:r>
            <a:r>
              <a:rPr lang="en-US" dirty="0"/>
              <a:t>is the initial value of the variable.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C6D05-B3E7-40F4-9CA4-0E364DD73959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5593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Data Types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data types:</a:t>
            </a:r>
          </a:p>
          <a:p>
            <a:pPr lvl="1"/>
            <a:r>
              <a:rPr lang="en-US" sz="3200" dirty="0"/>
              <a:t>Numeric values</a:t>
            </a:r>
          </a:p>
          <a:p>
            <a:pPr lvl="1"/>
            <a:r>
              <a:rPr lang="en-US" sz="3200" dirty="0"/>
              <a:t>Text strings</a:t>
            </a:r>
          </a:p>
          <a:p>
            <a:pPr lvl="1"/>
            <a:r>
              <a:rPr lang="en-US" sz="3200" dirty="0"/>
              <a:t>Boolean values</a:t>
            </a:r>
          </a:p>
          <a:p>
            <a:pPr lvl="1"/>
            <a:r>
              <a:rPr lang="en-US" sz="3200" dirty="0"/>
              <a:t>Null values</a:t>
            </a:r>
          </a:p>
          <a:p>
            <a:r>
              <a:rPr lang="en-US" dirty="0"/>
              <a:t>You must </a:t>
            </a:r>
            <a:r>
              <a:rPr lang="en-US" b="1" dirty="0"/>
              <a:t>declare</a:t>
            </a:r>
            <a:r>
              <a:rPr lang="en-US" dirty="0"/>
              <a:t> a variable before using it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6987BC-1677-4756-91DA-205F4F89A97D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4709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Data Types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sz="2800" dirty="0"/>
              <a:t>Numeric value is any number, such as 13, 22.5, -3.14159 etc. 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Can also be expressed in scientific notation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Text string is any group of text characters, such as “Hello” or “Happy Holidays!”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Must be enclosed within either double or single quotations (but not both)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Boolean values accept only true and false values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Null value has no value at all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663EAD-8F6A-4494-B39F-2D6A3CEA5383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379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call a JavaScript function</a:t>
            </a:r>
          </a:p>
          <a:p>
            <a:r>
              <a:rPr lang="en-US" dirty="0"/>
              <a:t>Access an external JavaScript file</a:t>
            </a:r>
          </a:p>
          <a:p>
            <a:r>
              <a:rPr lang="en-US" dirty="0"/>
              <a:t>Add comments to JavaScript code</a:t>
            </a:r>
          </a:p>
          <a:p>
            <a:r>
              <a:rPr lang="en-US" dirty="0"/>
              <a:t>Learn about basic debugging techniques and tools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AF01217-B958-4587-A3F7-B75513FA05AC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2971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Data Types</a:t>
            </a:r>
          </a:p>
        </p:txBody>
      </p:sp>
      <p:sp>
        <p:nvSpPr>
          <p:cNvPr id="3277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 weakly typed language</a:t>
            </a:r>
          </a:p>
          <a:p>
            <a:r>
              <a:rPr lang="en-US" dirty="0"/>
              <a:t>The + symbol can be used with either numeric values or text strings</a:t>
            </a:r>
          </a:p>
          <a:p>
            <a:endParaRPr lang="en-US" dirty="0"/>
          </a:p>
          <a:p>
            <a:pPr>
              <a:buFont typeface="Arial" pitchFamily="34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total = 5 + 4;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emLink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cadler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+ "@" + "mpl.gov";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49E0BEA-E8B3-454D-A233-CEA0014DECA5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145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JavaScript Functions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80364"/>
            <a:ext cx="4267200" cy="318463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26650"/>
            <a:ext cx="4267200" cy="3292063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378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JavaScript Function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function is a collection of commands that performs an action or returns a value</a:t>
            </a:r>
          </a:p>
          <a:p>
            <a:r>
              <a:rPr lang="en-US"/>
              <a:t>A function name identifies a function</a:t>
            </a:r>
          </a:p>
          <a:p>
            <a:r>
              <a:rPr lang="en-US"/>
              <a:t>Parameters are values used by the function</a:t>
            </a:r>
          </a:p>
          <a:p>
            <a:r>
              <a:rPr lang="en-US"/>
              <a:t>The function is executed only when called by another JavaScript command</a:t>
            </a:r>
          </a:p>
          <a:p>
            <a:pPr>
              <a:buFont typeface="Arial" pitchFamily="34" charset="0"/>
              <a:buNone/>
            </a:pPr>
            <a:r>
              <a:rPr lang="en-US"/>
              <a:t>	</a:t>
            </a:r>
            <a:r>
              <a:rPr lang="en-US" i="1">
                <a:latin typeface="Courier New" pitchFamily="49" charset="0"/>
                <a:cs typeface="Courier New" pitchFamily="49" charset="0"/>
              </a:rPr>
              <a:t>function_name(parameter values)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562684-8303-4A6F-AE7E-048D2E41B4CD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1416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JavaScript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4ACA66-8AB0-4378-83D1-D975262F9D98}" type="slidenum">
              <a:rPr lang="en-US"/>
              <a:pPr>
                <a:defRPr/>
              </a:pPr>
              <a:t>23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3" r="6738"/>
          <a:stretch>
            <a:fillRect/>
          </a:stretch>
        </p:blipFill>
        <p:spPr>
          <a:xfrm>
            <a:off x="990600" y="2514600"/>
            <a:ext cx="7277652" cy="1923325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0196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Calling a JavaScript Function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function to return a value, it must include a return statement</a:t>
            </a:r>
          </a:p>
          <a:p>
            <a:pPr>
              <a:buFont typeface="Arial" pitchFamily="34" charset="0"/>
              <a:buNone/>
            </a:pPr>
            <a:r>
              <a:rPr lang="en-US" dirty="0"/>
              <a:t>		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i="1" dirty="0" err="1">
                <a:latin typeface="Courier New" pitchFamily="49" charset="0"/>
                <a:cs typeface="Courier New" pitchFamily="49" charset="0"/>
              </a:rPr>
              <a:t>function_name</a:t>
            </a:r>
            <a:r>
              <a:rPr lang="en-US" sz="2800" i="1" dirty="0">
                <a:latin typeface="Courier New" pitchFamily="49" charset="0"/>
                <a:cs typeface="Courier New" pitchFamily="49" charset="0"/>
              </a:rPr>
              <a:t>(parameters){</a:t>
            </a:r>
          </a:p>
          <a:p>
            <a:pPr>
              <a:buFont typeface="Arial" pitchFamily="34" charset="0"/>
              <a:buNone/>
            </a:pPr>
            <a:r>
              <a:rPr lang="en-US" sz="2800" i="1" dirty="0">
                <a:latin typeface="Courier New" pitchFamily="49" charset="0"/>
                <a:cs typeface="Courier New" pitchFamily="49" charset="0"/>
              </a:rPr>
              <a:t>			JavaScript commands</a:t>
            </a:r>
          </a:p>
          <a:p>
            <a:pPr>
              <a:buFont typeface="Arial" pitchFamily="34" charset="0"/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		return </a:t>
            </a:r>
            <a:r>
              <a:rPr lang="en-US" sz="2800" i="1" dirty="0">
                <a:latin typeface="Courier New" pitchFamily="49" charset="0"/>
                <a:cs typeface="Courier New" pitchFamily="49" charset="0"/>
              </a:rPr>
              <a:t>value;</a:t>
            </a:r>
          </a:p>
          <a:p>
            <a:pPr>
              <a:buFont typeface="Arial" pitchFamily="34" charset="0"/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BFF393-81DE-4C1E-B02B-30343648B530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8789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an External JavaScript File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to access an external script file is:</a:t>
            </a:r>
          </a:p>
          <a:p>
            <a:pPr>
              <a:buFont typeface="Arial" pitchFamily="34" charset="0"/>
              <a:buNone/>
            </a:pPr>
            <a:r>
              <a:rPr lang="en-US" dirty="0"/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&lt;script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" type="mime-type"&gt;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>
              <a:buNone/>
            </a:pPr>
            <a:r>
              <a:rPr lang="en-US" dirty="0"/>
              <a:t>	to the Web page, where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i="1" dirty="0"/>
              <a:t> </a:t>
            </a:r>
            <a:r>
              <a:rPr lang="en-US" dirty="0"/>
              <a:t>is the URL of the external document and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mime-type</a:t>
            </a:r>
            <a:r>
              <a:rPr lang="en-US" i="1" dirty="0"/>
              <a:t> </a:t>
            </a:r>
            <a:r>
              <a:rPr lang="en-US" dirty="0"/>
              <a:t>is the language of the code in the external script file.</a:t>
            </a:r>
          </a:p>
          <a:p>
            <a:r>
              <a:rPr lang="en-US" dirty="0"/>
              <a:t>For JavaScript files, set the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mime-type</a:t>
            </a:r>
            <a:r>
              <a:rPr lang="en-US" i="1" dirty="0"/>
              <a:t> </a:t>
            </a:r>
            <a:r>
              <a:rPr lang="en-US" dirty="0"/>
              <a:t>to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text/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/>
              <a:t>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569833-181C-4804-9185-39E8816D77C9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9436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an External JavaScript File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9E02E2-EB07-4F49-B3E5-B7214AAFBB7C}" type="slidenum">
              <a:rPr lang="en-US"/>
              <a:pPr>
                <a:defRPr/>
              </a:pPr>
              <a:t>26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41" y="2748901"/>
            <a:ext cx="6957317" cy="1847561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82372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Commenting JavaScript Code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Commenting your code is an important programming practice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// </a:t>
            </a:r>
            <a:r>
              <a:rPr lang="en-US" i="1" dirty="0"/>
              <a:t>comment text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E9A2FD-D6AA-4646-B0D2-A3435C30F433}" type="slidenum">
              <a:rPr lang="en-US"/>
              <a:pPr>
                <a:defRPr/>
              </a:pPr>
              <a:t>27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810000"/>
            <a:ext cx="6957317" cy="21036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417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JavaScript Variables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824739"/>
            <a:ext cx="4267200" cy="169588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84427"/>
            <a:ext cx="4267200" cy="3576509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8889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JavaScript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Spam </a:t>
            </a:r>
            <a:r>
              <a:rPr lang="en-US" dirty="0"/>
              <a:t>is essentially junk e-mail—messages that advertise products and services not requested by the recipient</a:t>
            </a:r>
          </a:p>
          <a:p>
            <a:pPr lvl="1"/>
            <a:r>
              <a:rPr lang="en-US" sz="3200" dirty="0"/>
              <a:t>A </a:t>
            </a:r>
            <a:r>
              <a:rPr lang="en-US" sz="3200" b="1" dirty="0"/>
              <a:t>spammer </a:t>
            </a:r>
            <a:r>
              <a:rPr lang="en-US" sz="3200" dirty="0"/>
              <a:t>is a person who sends these unsolicited e-mails, sometimes in bulk</a:t>
            </a:r>
          </a:p>
          <a:p>
            <a:r>
              <a:rPr lang="en-US" dirty="0"/>
              <a:t>An </a:t>
            </a:r>
            <a:r>
              <a:rPr lang="en-US" b="1" dirty="0"/>
              <a:t>e-mail harvester </a:t>
            </a:r>
            <a:r>
              <a:rPr lang="en-US" dirty="0"/>
              <a:t>is a program that scans documents, usually Web pages, looking for e-mail addresses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069E21-BE48-430B-900D-611290B0DBE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663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JavaScript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295401"/>
            <a:ext cx="6400800" cy="218221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612523"/>
            <a:ext cx="5157460" cy="25764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9931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JavaScript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Server-side programs are placed on the server that hosts a Web site</a:t>
            </a:r>
          </a:p>
          <a:p>
            <a:pPr lvl="1"/>
            <a:r>
              <a:rPr lang="en-US" sz="3200" dirty="0"/>
              <a:t>Can be problematic</a:t>
            </a:r>
          </a:p>
          <a:p>
            <a:r>
              <a:rPr lang="en-US" dirty="0"/>
              <a:t>Client-side programming runs programs on each user’s computer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6D63F3-4327-4F5A-AB38-32172C90CED5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373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1143000"/>
          </a:xfrm>
        </p:spPr>
        <p:txBody>
          <a:bodyPr/>
          <a:lstStyle/>
          <a:p>
            <a:r>
              <a:rPr lang="en-US" dirty="0"/>
              <a:t>Introducing JavaScript</a:t>
            </a:r>
          </a:p>
        </p:txBody>
      </p:sp>
      <p:sp>
        <p:nvSpPr>
          <p:cNvPr id="19458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Server-Side Programming</a:t>
            </a:r>
          </a:p>
        </p:txBody>
      </p:sp>
      <p:sp>
        <p:nvSpPr>
          <p:cNvPr id="19460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/>
              <a:t>Client-Side Programming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0068BF-1E26-4EA0-AE36-673069E9DCF4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44836"/>
            <a:ext cx="4040188" cy="2411365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3184393"/>
            <a:ext cx="4041775" cy="1932252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10084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Development of JavaScript</a:t>
            </a:r>
          </a:p>
        </p:txBody>
      </p:sp>
      <p:sp>
        <p:nvSpPr>
          <p:cNvPr id="2048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 subset of Java</a:t>
            </a:r>
          </a:p>
          <a:p>
            <a:r>
              <a:rPr lang="en-US" dirty="0"/>
              <a:t>Differences between Java and JavaScript:</a:t>
            </a:r>
          </a:p>
          <a:p>
            <a:pPr lvl="1"/>
            <a:r>
              <a:rPr lang="en-US" sz="3200" dirty="0"/>
              <a:t>Java is a compiled language</a:t>
            </a:r>
          </a:p>
          <a:p>
            <a:pPr lvl="1"/>
            <a:r>
              <a:rPr lang="en-US" sz="3200" dirty="0"/>
              <a:t>JavaScript is an interpreted language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F69D056-6D81-4865-AD7B-75E75C797836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3858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Java and JavaScript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Website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0FC67F-5E6D-40E7-941F-AC3E83111201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90" y="2264145"/>
            <a:ext cx="6951220" cy="2817073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908529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KYbHJn8CBl4FKhcRdJ4s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pWkgGOiiPgIXJgfAzWL7h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Vk3rj1vprIsJaBlCozcs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BYpC5Y640lHj1ZdeuhMp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v05EfXybVP5tJ41HWxjnI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2Rzlp95VGADBtpwrI8vO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exf8dMke6rgoXd4Uyp6Z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P7BBavOaRTGaD25gWiAru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l5sinOA6IqIJH7xBCPqVz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INA2OhtOpI0DMv9R7ZzK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rTkXJkGK0yCYmEIl0jDU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GDMiOrCDq5MJtqConJ09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J4l1rKHqlOaslGHQx87EH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0N9v9MZg7hdrafCITW2Ad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NTi1D9LvMnii3xSWAVq4H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eUwsdPebB7ec0fc79QvCv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8Sb5QWl7986UEovaVVgA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3RxDKsLAz4noMEg8ZiQuY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56AOCYUzmV5WOkxccTmyy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wgBRUMWYKgcYMr2WPMG0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T2MKGRcV9CFNixVqyGZXV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S0OMePllrWI8JJv4KLqvV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4F84tWajagCV9MWUCnzO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59ObVuVewq2IV8E9mpb8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vOAJ8Q83V70lAYgh0FnVJ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SrQNgs19D1WDEZBcm55tu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HAyFT4ovKQIjV9SkzF1Lt"/>
</p:tagLst>
</file>

<file path=ppt/theme/theme1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Tutorial.01</Template>
  <TotalTime>6495</TotalTime>
  <Words>786</Words>
  <Application>Microsoft Office PowerPoint</Application>
  <PresentationFormat>On-screen Show (4:3)</PresentationFormat>
  <Paragraphs>166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Century</vt:lpstr>
      <vt:lpstr>Courier New</vt:lpstr>
      <vt:lpstr>Times New Roman</vt:lpstr>
      <vt:lpstr>2_Office Theme</vt:lpstr>
      <vt:lpstr>Objectives</vt:lpstr>
      <vt:lpstr>Objectives</vt:lpstr>
      <vt:lpstr>Using JavaScript Variables</vt:lpstr>
      <vt:lpstr>Introducing JavaScript</vt:lpstr>
      <vt:lpstr>Introducing JavaScript</vt:lpstr>
      <vt:lpstr>Introducing JavaScript</vt:lpstr>
      <vt:lpstr>Introducing JavaScript</vt:lpstr>
      <vt:lpstr>The Development of JavaScript</vt:lpstr>
      <vt:lpstr>Comparing Java and JavaScript</vt:lpstr>
      <vt:lpstr>Working with the script Element</vt:lpstr>
      <vt:lpstr>Embedding a Script</vt:lpstr>
      <vt:lpstr>Working with the script Element</vt:lpstr>
      <vt:lpstr>Writing Output to a Web Document</vt:lpstr>
      <vt:lpstr>Writing Output to the Web Page</vt:lpstr>
      <vt:lpstr>Understanding JavaScript Syntax</vt:lpstr>
      <vt:lpstr>Working with Variables</vt:lpstr>
      <vt:lpstr>Declaring a JavaScript Variable</vt:lpstr>
      <vt:lpstr>Working with Data Types</vt:lpstr>
      <vt:lpstr>Working with Data Types</vt:lpstr>
      <vt:lpstr>Working with Data Types</vt:lpstr>
      <vt:lpstr>Writing JavaScript Functions</vt:lpstr>
      <vt:lpstr>Creating a JavaScript Function</vt:lpstr>
      <vt:lpstr>Creating a JavaScript Function</vt:lpstr>
      <vt:lpstr>Creating and Calling a JavaScript Function</vt:lpstr>
      <vt:lpstr>Accessing an External JavaScript File</vt:lpstr>
      <vt:lpstr>Accessing an External JavaScript File</vt:lpstr>
      <vt:lpstr>Commenting JavaScript Code</vt:lpstr>
    </vt:vector>
  </TitlesOfParts>
  <Company>Course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Course Technology</dc:creator>
  <cp:lastModifiedBy>Dennis Hunchuck</cp:lastModifiedBy>
  <cp:revision>564</cp:revision>
  <dcterms:created xsi:type="dcterms:W3CDTF">2001-08-29T21:35:42Z</dcterms:created>
  <dcterms:modified xsi:type="dcterms:W3CDTF">2018-03-30T19:02:29Z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1-msZHeavFpns7XDBLQhy7D2HHxp6WyIPfkYnZeLjR4o</vt:lpwstr>
  </property>
  <property fmtid="{D5CDD505-2E9C-101B-9397-08002B2CF9AE}" pid="3" name="Google.Documents.RevisionId">
    <vt:lpwstr>08247036519663079581</vt:lpwstr>
  </property>
  <property fmtid="{D5CDD505-2E9C-101B-9397-08002B2CF9AE}" pid="4" name="Google.Documents.PluginVersion">
    <vt:lpwstr>2.0.2026.3768</vt:lpwstr>
  </property>
  <property fmtid="{D5CDD505-2E9C-101B-9397-08002B2CF9AE}" pid="5" name="Google.Documents.MergeIncapabilityFlags">
    <vt:i4>0</vt:i4>
  </property>
</Properties>
</file>