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30"/>
  </p:notesMasterIdLst>
  <p:handoutMasterIdLst>
    <p:handoutMasterId r:id="rId31"/>
  </p:handoutMasterIdLst>
  <p:sldIdLst>
    <p:sldId id="257" r:id="rId2"/>
    <p:sldId id="284" r:id="rId3"/>
    <p:sldId id="258" r:id="rId4"/>
    <p:sldId id="259" r:id="rId5"/>
    <p:sldId id="260" r:id="rId6"/>
    <p:sldId id="264" r:id="rId7"/>
    <p:sldId id="266" r:id="rId8"/>
    <p:sldId id="267" r:id="rId9"/>
    <p:sldId id="268" r:id="rId10"/>
    <p:sldId id="285" r:id="rId11"/>
    <p:sldId id="286" r:id="rId12"/>
    <p:sldId id="269" r:id="rId13"/>
    <p:sldId id="270" r:id="rId14"/>
    <p:sldId id="271" r:id="rId15"/>
    <p:sldId id="272" r:id="rId16"/>
    <p:sldId id="273" r:id="rId17"/>
    <p:sldId id="274" r:id="rId18"/>
    <p:sldId id="275" r:id="rId19"/>
    <p:sldId id="287" r:id="rId20"/>
    <p:sldId id="276" r:id="rId21"/>
    <p:sldId id="277" r:id="rId22"/>
    <p:sldId id="278" r:id="rId23"/>
    <p:sldId id="288" r:id="rId24"/>
    <p:sldId id="289" r:id="rId25"/>
    <p:sldId id="290"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5942"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pPr/>
              <a:t>3/30/2018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pPr/>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 and CSS, Comprehensive</a:t>
            </a:r>
            <a:endParaRPr lang="en-US" dirty="0"/>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Comprehensive</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 and CSS, Comprehensive</a:t>
            </a:r>
            <a:endParaRPr lang="en-US" dirty="0"/>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t>Objectives</a:t>
            </a:r>
          </a:p>
        </p:txBody>
      </p:sp>
      <p:sp>
        <p:nvSpPr>
          <p:cNvPr id="16386" name="Rectangle 3"/>
          <p:cNvSpPr>
            <a:spLocks noGrp="1" noChangeArrowheads="1"/>
          </p:cNvSpPr>
          <p:nvPr>
            <p:ph idx="1"/>
          </p:nvPr>
        </p:nvSpPr>
        <p:spPr/>
        <p:txBody>
          <a:bodyPr/>
          <a:lstStyle/>
          <a:p>
            <a:r>
              <a:rPr lang="en-US" sz="2800" dirty="0"/>
              <a:t>Describe the history and theory of XHTML</a:t>
            </a:r>
          </a:p>
          <a:p>
            <a:r>
              <a:rPr lang="en-US" sz="2800" dirty="0"/>
              <a:t>Understand the rules for creating valid XHTML documents</a:t>
            </a:r>
          </a:p>
          <a:p>
            <a:r>
              <a:rPr lang="en-US" sz="2800" dirty="0"/>
              <a:t>Apply a DTD to an XHTML document</a:t>
            </a:r>
          </a:p>
          <a:p>
            <a:r>
              <a:rPr lang="en-US" sz="2800" dirty="0"/>
              <a:t>Understand how to apply the XHTML namespace</a:t>
            </a:r>
          </a:p>
          <a:p>
            <a:r>
              <a:rPr lang="en-US" sz="2800" dirty="0"/>
              <a:t>Explore the relationship between HTML5 and XHTML</a:t>
            </a:r>
          </a:p>
          <a:p>
            <a:r>
              <a:rPr lang="en-US" sz="2800" dirty="0"/>
              <a:t>Test an XHTML document under the transitional DTD</a:t>
            </a:r>
          </a:p>
          <a:p>
            <a:r>
              <a:rPr lang="en-US" sz="2800" dirty="0"/>
              <a:t>Test an XHTML document under the strict DTD</a:t>
            </a:r>
          </a:p>
          <a:p>
            <a:r>
              <a:rPr lang="en-US" sz="2800" dirty="0"/>
              <a:t>Explore the use of character and parsed character data</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C49A9777-B820-44BB-90F1-533FA393C704}" type="slidenum">
              <a:rPr lang="en-US"/>
              <a:pPr>
                <a:defRPr/>
              </a:pPr>
              <a:t>1</a:t>
            </a:fld>
            <a:endParaRPr lang="en-US"/>
          </a:p>
        </p:txBody>
      </p:sp>
    </p:spTree>
    <p:extLst>
      <p:ext uri="{BB962C8B-B14F-4D97-AF65-F5344CB8AC3E}">
        <p14:creationId xmlns:p14="http://schemas.microsoft.com/office/powerpoint/2010/main" val="2783871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Valid XHTML Documents</a:t>
            </a:r>
          </a:p>
        </p:txBody>
      </p:sp>
      <p:sp>
        <p:nvSpPr>
          <p:cNvPr id="3" name="Content Placeholder 2"/>
          <p:cNvSpPr>
            <a:spLocks noGrp="1"/>
          </p:cNvSpPr>
          <p:nvPr>
            <p:ph idx="1"/>
          </p:nvPr>
        </p:nvSpPr>
        <p:spPr/>
        <p:txBody>
          <a:bodyPr/>
          <a:lstStyle/>
          <a:p>
            <a:pPr>
              <a:lnSpc>
                <a:spcPct val="90000"/>
              </a:lnSpc>
            </a:pPr>
            <a:r>
              <a:rPr lang="en-US" dirty="0"/>
              <a:t>A valid document is a well-formed document that also contains only those elements, attributes, and other features that have been defined for the XML vocabulary that it uses</a:t>
            </a:r>
          </a:p>
          <a:p>
            <a:r>
              <a:rPr lang="en-US" dirty="0"/>
              <a:t>To specify the correct content and structure for a document, the developers of an XML-based language can create a collection of rules called the </a:t>
            </a:r>
            <a:r>
              <a:rPr lang="en-US" b="1" dirty="0"/>
              <a:t>document type definition </a:t>
            </a:r>
            <a:r>
              <a:rPr lang="en-US" dirty="0"/>
              <a:t>or </a:t>
            </a:r>
            <a:r>
              <a:rPr lang="en-US" b="1" dirty="0"/>
              <a:t>DTD</a:t>
            </a:r>
            <a:endParaRPr lang="en-US" dirty="0"/>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Tree>
    <p:extLst>
      <p:ext uri="{BB962C8B-B14F-4D97-AF65-F5344CB8AC3E}">
        <p14:creationId xmlns:p14="http://schemas.microsoft.com/office/powerpoint/2010/main" val="92991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Valid XHTML Documents</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2273291"/>
            <a:ext cx="7189025" cy="2798781"/>
          </a:xfrm>
        </p:spPr>
      </p:pic>
    </p:spTree>
    <p:extLst>
      <p:ext uri="{BB962C8B-B14F-4D97-AF65-F5344CB8AC3E}">
        <p14:creationId xmlns:p14="http://schemas.microsoft.com/office/powerpoint/2010/main" val="73949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dirty="0"/>
              <a:t>DTDs</a:t>
            </a:r>
          </a:p>
        </p:txBody>
      </p:sp>
      <p:sp>
        <p:nvSpPr>
          <p:cNvPr id="28674" name="Rectangle 3"/>
          <p:cNvSpPr>
            <a:spLocks noGrp="1" noChangeArrowheads="1"/>
          </p:cNvSpPr>
          <p:nvPr>
            <p:ph idx="1"/>
          </p:nvPr>
        </p:nvSpPr>
        <p:spPr>
          <a:xfrm>
            <a:off x="457200" y="1143000"/>
            <a:ext cx="8305800" cy="4906963"/>
          </a:xfrm>
        </p:spPr>
        <p:txBody>
          <a:bodyPr/>
          <a:lstStyle/>
          <a:p>
            <a:pPr>
              <a:buFontTx/>
              <a:buChar char="-"/>
            </a:pPr>
            <a:r>
              <a:rPr lang="en-US" sz="2800" b="1" dirty="0"/>
              <a:t>Transitional</a:t>
            </a:r>
            <a:r>
              <a:rPr lang="en-US" sz="2800" dirty="0"/>
              <a:t>: supports many of the presentational features of HTML, including the deprecated elements and attributes. Best used for older documents that contain deprecated features.</a:t>
            </a:r>
          </a:p>
          <a:p>
            <a:pPr>
              <a:buFontTx/>
              <a:buChar char="-"/>
            </a:pPr>
            <a:r>
              <a:rPr lang="en-US" sz="2800" b="1" dirty="0"/>
              <a:t>Frameset</a:t>
            </a:r>
            <a:r>
              <a:rPr lang="en-US" sz="2800" dirty="0"/>
              <a:t>: used for documents containing frames, and also supports deprecated elements and attributes</a:t>
            </a:r>
          </a:p>
          <a:p>
            <a:pPr>
              <a:buFontTx/>
              <a:buChar char="-"/>
            </a:pPr>
            <a:r>
              <a:rPr lang="en-US" sz="2800" b="1" dirty="0"/>
              <a:t>Strict</a:t>
            </a:r>
            <a:r>
              <a:rPr lang="en-US" sz="2800" dirty="0"/>
              <a:t>: does not allow any presentational features or deprecated HTML elements and attributes. Does not support frames or inline frames. It is best used for documents that need to strictly conform to the latest standards</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3D040FA6-5C37-4092-BA33-7AE95433FF9A}" type="slidenum">
              <a:rPr lang="en-US"/>
              <a:pPr>
                <a:defRPr/>
              </a:pPr>
              <a:t>12</a:t>
            </a:fld>
            <a:endParaRPr lang="en-US"/>
          </a:p>
        </p:txBody>
      </p:sp>
    </p:spTree>
    <p:extLst>
      <p:ext uri="{BB962C8B-B14F-4D97-AF65-F5344CB8AC3E}">
        <p14:creationId xmlns:p14="http://schemas.microsoft.com/office/powerpoint/2010/main" val="20309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t>Creating Valid XHTML Documents</a:t>
            </a:r>
          </a:p>
        </p:txBody>
      </p:sp>
      <p:sp>
        <p:nvSpPr>
          <p:cNvPr id="29698" name="Rectangle 3"/>
          <p:cNvSpPr>
            <a:spLocks noGrp="1" noChangeArrowheads="1"/>
          </p:cNvSpPr>
          <p:nvPr>
            <p:ph idx="1"/>
          </p:nvPr>
        </p:nvSpPr>
        <p:spPr/>
        <p:txBody>
          <a:bodyPr/>
          <a:lstStyle/>
          <a:p>
            <a:r>
              <a:rPr lang="en-US" dirty="0"/>
              <a:t>The DTD used depends on the content of the document and the needs of your users</a:t>
            </a:r>
          </a:p>
          <a:p>
            <a:r>
              <a:rPr lang="en-US" dirty="0"/>
              <a:t>To support old browsers, use the </a:t>
            </a:r>
            <a:r>
              <a:rPr lang="en-US" b="1" dirty="0"/>
              <a:t>transitional</a:t>
            </a:r>
            <a:r>
              <a:rPr lang="en-US" u="sng" dirty="0"/>
              <a:t> </a:t>
            </a:r>
            <a:r>
              <a:rPr lang="en-US" dirty="0"/>
              <a:t>DTD</a:t>
            </a:r>
          </a:p>
          <a:p>
            <a:r>
              <a:rPr lang="en-US" dirty="0"/>
              <a:t>To support old browsers in a framed Web site, use the </a:t>
            </a:r>
            <a:r>
              <a:rPr lang="en-US" b="1" dirty="0"/>
              <a:t>frameset</a:t>
            </a:r>
            <a:r>
              <a:rPr lang="en-US" dirty="0"/>
              <a:t> DTD</a:t>
            </a:r>
          </a:p>
          <a:p>
            <a:r>
              <a:rPr lang="en-US" dirty="0"/>
              <a:t>To support more current browsers and to weed out any use of deprecated features, use the </a:t>
            </a:r>
            <a:r>
              <a:rPr lang="en-US" b="1" dirty="0"/>
              <a:t>strict</a:t>
            </a:r>
            <a:r>
              <a:rPr lang="en-US" dirty="0"/>
              <a:t> DTD</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515DDF10-9F89-4C75-A42F-33361AD971ED}" type="slidenum">
              <a:rPr lang="en-US"/>
              <a:pPr>
                <a:defRPr/>
              </a:pPr>
              <a:t>13</a:t>
            </a:fld>
            <a:endParaRPr lang="en-US"/>
          </a:p>
        </p:txBody>
      </p:sp>
    </p:spTree>
    <p:extLst>
      <p:ext uri="{BB962C8B-B14F-4D97-AF65-F5344CB8AC3E}">
        <p14:creationId xmlns:p14="http://schemas.microsoft.com/office/powerpoint/2010/main" val="406594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t>Creating a Valid Document</a:t>
            </a:r>
          </a:p>
        </p:txBody>
      </p:sp>
      <p:sp>
        <p:nvSpPr>
          <p:cNvPr id="30722" name="Rectangle 3"/>
          <p:cNvSpPr>
            <a:spLocks noGrp="1" noChangeArrowheads="1"/>
          </p:cNvSpPr>
          <p:nvPr>
            <p:ph idx="1"/>
          </p:nvPr>
        </p:nvSpPr>
        <p:spPr/>
        <p:txBody>
          <a:bodyPr numCol="1"/>
          <a:lstStyle/>
          <a:p>
            <a:r>
              <a:rPr lang="en-US" dirty="0"/>
              <a:t>Elements </a:t>
            </a:r>
            <a:r>
              <a:rPr lang="en-US" b="1" dirty="0"/>
              <a:t>not</a:t>
            </a:r>
            <a:r>
              <a:rPr lang="en-US" dirty="0"/>
              <a:t> allowed under the strict DTD:</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0559BB94-102E-48E8-AC5C-8629C83109C5}" type="slidenum">
              <a:rPr lang="en-US"/>
              <a:pPr>
                <a:defRPr/>
              </a:pPr>
              <a:t>14</a:t>
            </a:fld>
            <a:endParaRPr lang="en-US"/>
          </a:p>
        </p:txBody>
      </p:sp>
      <p:sp>
        <p:nvSpPr>
          <p:cNvPr id="7" name="TextBox 6"/>
          <p:cNvSpPr txBox="1"/>
          <p:nvPr/>
        </p:nvSpPr>
        <p:spPr>
          <a:xfrm>
            <a:off x="533400" y="1752601"/>
            <a:ext cx="7543800" cy="4130361"/>
          </a:xfrm>
          <a:prstGeom prst="rect">
            <a:avLst/>
          </a:prstGeom>
          <a:noFill/>
        </p:spPr>
        <p:txBody>
          <a:bodyPr wrap="square" numCol="2" rtlCol="0">
            <a:spAutoFit/>
          </a:bodyPr>
          <a:lstStyle/>
          <a:p>
            <a:pPr marL="742950" lvl="1" indent="-285750">
              <a:spcBef>
                <a:spcPct val="20000"/>
              </a:spcBef>
              <a:buClr>
                <a:srgbClr val="20409A"/>
              </a:buClr>
              <a:buFont typeface="Arial" charset="0"/>
              <a:buChar char="–"/>
            </a:pPr>
            <a:r>
              <a:rPr lang="en-US" sz="3200" kern="0" dirty="0">
                <a:solidFill>
                  <a:srgbClr val="000000"/>
                </a:solidFill>
                <a:latin typeface="Calibri"/>
              </a:rPr>
              <a:t>applet</a:t>
            </a:r>
          </a:p>
          <a:p>
            <a:pPr marL="742950" lvl="1" indent="-285750">
              <a:spcBef>
                <a:spcPct val="20000"/>
              </a:spcBef>
              <a:buClr>
                <a:srgbClr val="20409A"/>
              </a:buClr>
              <a:buFont typeface="Arial" charset="0"/>
              <a:buChar char="–"/>
            </a:pPr>
            <a:r>
              <a:rPr lang="en-US" sz="3200" kern="0" dirty="0" err="1">
                <a:solidFill>
                  <a:srgbClr val="000000"/>
                </a:solidFill>
                <a:latin typeface="Calibri"/>
              </a:rPr>
              <a:t>basefont</a:t>
            </a:r>
            <a:endParaRPr lang="en-US" sz="3200" kern="0" dirty="0">
              <a:solidFill>
                <a:srgbClr val="000000"/>
              </a:solidFill>
              <a:latin typeface="Calibri"/>
            </a:endParaRPr>
          </a:p>
          <a:p>
            <a:pPr marL="742950" lvl="1" indent="-285750">
              <a:spcBef>
                <a:spcPct val="20000"/>
              </a:spcBef>
              <a:buClr>
                <a:srgbClr val="20409A"/>
              </a:buClr>
              <a:buFont typeface="Arial" charset="0"/>
              <a:buChar char="–"/>
            </a:pPr>
            <a:r>
              <a:rPr lang="en-US" sz="3200" kern="0" dirty="0">
                <a:solidFill>
                  <a:srgbClr val="000000"/>
                </a:solidFill>
                <a:latin typeface="Calibri"/>
              </a:rPr>
              <a:t>center</a:t>
            </a:r>
          </a:p>
          <a:p>
            <a:pPr marL="742950" lvl="1" indent="-285750">
              <a:spcBef>
                <a:spcPct val="20000"/>
              </a:spcBef>
              <a:buClr>
                <a:srgbClr val="20409A"/>
              </a:buClr>
              <a:buFont typeface="Arial" charset="0"/>
              <a:buChar char="–"/>
            </a:pPr>
            <a:r>
              <a:rPr lang="en-US" sz="3200" kern="0" dirty="0">
                <a:solidFill>
                  <a:srgbClr val="000000"/>
                </a:solidFill>
                <a:latin typeface="Calibri"/>
              </a:rPr>
              <a:t>dir</a:t>
            </a:r>
          </a:p>
          <a:p>
            <a:pPr marL="742950" lvl="1" indent="-285750">
              <a:spcBef>
                <a:spcPct val="20000"/>
              </a:spcBef>
              <a:buClr>
                <a:srgbClr val="20409A"/>
              </a:buClr>
              <a:buFont typeface="Arial" charset="0"/>
              <a:buChar char="–"/>
            </a:pPr>
            <a:r>
              <a:rPr lang="en-US" sz="3200" kern="0" dirty="0">
                <a:solidFill>
                  <a:srgbClr val="000000"/>
                </a:solidFill>
                <a:latin typeface="Calibri"/>
              </a:rPr>
              <a:t>font</a:t>
            </a:r>
          </a:p>
          <a:p>
            <a:pPr marL="742950" lvl="1" indent="-285750">
              <a:spcBef>
                <a:spcPct val="20000"/>
              </a:spcBef>
              <a:buClr>
                <a:srgbClr val="20409A"/>
              </a:buClr>
              <a:buFont typeface="Arial" charset="0"/>
              <a:buChar char="–"/>
            </a:pPr>
            <a:r>
              <a:rPr lang="en-US" sz="3200" kern="0" dirty="0" err="1">
                <a:solidFill>
                  <a:srgbClr val="000000"/>
                </a:solidFill>
                <a:latin typeface="Calibri"/>
              </a:rPr>
              <a:t>isindex</a:t>
            </a:r>
            <a:endParaRPr lang="en-US" sz="3200" kern="0" dirty="0">
              <a:solidFill>
                <a:srgbClr val="000000"/>
              </a:solidFill>
              <a:latin typeface="Calibri"/>
            </a:endParaRPr>
          </a:p>
          <a:p>
            <a:pPr marL="742950" lvl="1" indent="-285750">
              <a:spcBef>
                <a:spcPct val="20000"/>
              </a:spcBef>
              <a:buClr>
                <a:srgbClr val="20409A"/>
              </a:buClr>
              <a:buFont typeface="Arial" charset="0"/>
              <a:buChar char="–"/>
            </a:pPr>
            <a:r>
              <a:rPr lang="en-US" sz="3200" kern="0" dirty="0">
                <a:solidFill>
                  <a:srgbClr val="000000"/>
                </a:solidFill>
                <a:latin typeface="Calibri"/>
              </a:rPr>
              <a:t>menu</a:t>
            </a:r>
          </a:p>
          <a:p>
            <a:pPr marL="742950" lvl="1" indent="-285750">
              <a:spcBef>
                <a:spcPct val="20000"/>
              </a:spcBef>
              <a:buClr>
                <a:srgbClr val="20409A"/>
              </a:buClr>
              <a:buFont typeface="Arial" charset="0"/>
              <a:buChar char="–"/>
            </a:pPr>
            <a:r>
              <a:rPr lang="en-US" sz="3200" kern="0" dirty="0" err="1">
                <a:solidFill>
                  <a:srgbClr val="000000"/>
                </a:solidFill>
                <a:latin typeface="Calibri"/>
              </a:rPr>
              <a:t>noframes</a:t>
            </a:r>
            <a:endParaRPr lang="en-US" sz="3200" kern="0" dirty="0">
              <a:solidFill>
                <a:srgbClr val="000000"/>
              </a:solidFill>
              <a:latin typeface="Calibri"/>
            </a:endParaRPr>
          </a:p>
          <a:p>
            <a:pPr marL="742950" lvl="1" indent="-285750">
              <a:spcBef>
                <a:spcPct val="20000"/>
              </a:spcBef>
              <a:buClr>
                <a:srgbClr val="20409A"/>
              </a:buClr>
              <a:buFont typeface="Arial" charset="0"/>
              <a:buChar char="–"/>
            </a:pPr>
            <a:r>
              <a:rPr lang="en-US" sz="3200" kern="0" dirty="0">
                <a:solidFill>
                  <a:srgbClr val="000000"/>
                </a:solidFill>
                <a:latin typeface="Calibri"/>
              </a:rPr>
              <a:t>s</a:t>
            </a:r>
          </a:p>
          <a:p>
            <a:pPr marL="742950" lvl="1" indent="-285750">
              <a:spcBef>
                <a:spcPct val="20000"/>
              </a:spcBef>
              <a:buClr>
                <a:srgbClr val="20409A"/>
              </a:buClr>
              <a:buFont typeface="Arial" charset="0"/>
              <a:buChar char="–"/>
            </a:pPr>
            <a:r>
              <a:rPr lang="en-US" sz="3200" kern="0" dirty="0">
                <a:solidFill>
                  <a:srgbClr val="000000"/>
                </a:solidFill>
                <a:latin typeface="Calibri"/>
              </a:rPr>
              <a:t>strike</a:t>
            </a:r>
          </a:p>
          <a:p>
            <a:pPr marL="742950" lvl="1" indent="-285750">
              <a:spcBef>
                <a:spcPct val="20000"/>
              </a:spcBef>
              <a:buClr>
                <a:srgbClr val="20409A"/>
              </a:buClr>
              <a:buFont typeface="Arial" charset="0"/>
              <a:buChar char="–"/>
            </a:pPr>
            <a:r>
              <a:rPr lang="en-US" sz="3200" kern="0" dirty="0">
                <a:solidFill>
                  <a:srgbClr val="000000"/>
                </a:solidFill>
                <a:latin typeface="Calibri"/>
              </a:rPr>
              <a:t>u</a:t>
            </a:r>
          </a:p>
          <a:p>
            <a:endParaRPr lang="en-US" dirty="0"/>
          </a:p>
        </p:txBody>
      </p:sp>
    </p:spTree>
    <p:extLst>
      <p:ext uri="{BB962C8B-B14F-4D97-AF65-F5344CB8AC3E}">
        <p14:creationId xmlns:p14="http://schemas.microsoft.com/office/powerpoint/2010/main" val="20040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t>Creating a Valid Document</a:t>
            </a:r>
          </a:p>
        </p:txBody>
      </p:sp>
      <p:sp>
        <p:nvSpPr>
          <p:cNvPr id="31746" name="Rectangle 3"/>
          <p:cNvSpPr>
            <a:spLocks noGrp="1" noChangeArrowheads="1"/>
          </p:cNvSpPr>
          <p:nvPr>
            <p:ph idx="1"/>
          </p:nvPr>
        </p:nvSpPr>
        <p:spPr/>
        <p:txBody>
          <a:bodyPr/>
          <a:lstStyle/>
          <a:p>
            <a:r>
              <a:rPr lang="en-US"/>
              <a:t>Some attributes are restricted, while others are required in XHTML</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9B64A31B-8B5F-4723-B2FD-E800ECC78DE5}" type="slidenum">
              <a:rPr lang="en-US"/>
              <a:pPr>
                <a:defRPr/>
              </a:pPr>
              <a:t>15</a:t>
            </a:fld>
            <a:endParaRPr lang="en-US"/>
          </a:p>
        </p:txBody>
      </p:sp>
    </p:spTree>
    <p:extLst>
      <p:ext uri="{BB962C8B-B14F-4D97-AF65-F5344CB8AC3E}">
        <p14:creationId xmlns:p14="http://schemas.microsoft.com/office/powerpoint/2010/main" val="32277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t>Attributes Prohibited in the Strict DTD</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BA6AF1F4-7692-40BA-89D2-2DD03AD39186}" type="slidenum">
              <a:rPr lang="en-US"/>
              <a:pPr>
                <a:defRPr/>
              </a:pPr>
              <a:t>16</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099" y="1219200"/>
            <a:ext cx="7116002" cy="4906963"/>
          </a:xfrm>
        </p:spPr>
      </p:pic>
    </p:spTree>
    <p:extLst>
      <p:ext uri="{BB962C8B-B14F-4D97-AF65-F5344CB8AC3E}">
        <p14:creationId xmlns:p14="http://schemas.microsoft.com/office/powerpoint/2010/main" val="166654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t>Required XHTML Attributes</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D1CD85F9-3102-4A2C-A2ED-0FB438229145}" type="slidenum">
              <a:rPr lang="en-US"/>
              <a:pPr>
                <a:defRPr/>
              </a:pPr>
              <a:t>17</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2194023"/>
            <a:ext cx="7189025" cy="2957317"/>
          </a:xfrm>
        </p:spPr>
      </p:pic>
    </p:spTree>
    <p:extLst>
      <p:ext uri="{BB962C8B-B14F-4D97-AF65-F5344CB8AC3E}">
        <p14:creationId xmlns:p14="http://schemas.microsoft.com/office/powerpoint/2010/main" val="244892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dirty="0"/>
              <a:t>Inserting the DOCTYPE Declaration</a:t>
            </a:r>
          </a:p>
        </p:txBody>
      </p:sp>
      <p:sp>
        <p:nvSpPr>
          <p:cNvPr id="34818" name="Content Placeholder 7"/>
          <p:cNvSpPr>
            <a:spLocks noGrp="1"/>
          </p:cNvSpPr>
          <p:nvPr>
            <p:ph idx="1"/>
          </p:nvPr>
        </p:nvSpPr>
        <p:spPr/>
        <p:txBody>
          <a:bodyPr/>
          <a:lstStyle/>
          <a:p>
            <a:r>
              <a:rPr lang="en-US" dirty="0"/>
              <a:t>To specify which DTD is used by an XML document, you add a DOCTYPE declaration directly after the XML prolog</a:t>
            </a:r>
          </a:p>
          <a:p>
            <a:pPr marL="0" indent="0">
              <a:buNone/>
            </a:pPr>
            <a:endParaRPr lang="en-US" b="1" dirty="0">
              <a:latin typeface="Courier New" pitchFamily="49" charset="0"/>
            </a:endParaRPr>
          </a:p>
          <a:p>
            <a:pPr marL="0" indent="0">
              <a:buNone/>
            </a:pPr>
            <a:r>
              <a:rPr lang="en-US" b="1" dirty="0">
                <a:latin typeface="Courier New" pitchFamily="49" charset="0"/>
              </a:rPr>
              <a:t>&lt;!DOCTYPE </a:t>
            </a:r>
            <a:r>
              <a:rPr lang="en-US" b="1" i="1" dirty="0">
                <a:latin typeface="Courier New" pitchFamily="49" charset="0"/>
              </a:rPr>
              <a:t>root type “id” “</a:t>
            </a:r>
            <a:r>
              <a:rPr lang="en-US" b="1" i="1" dirty="0" err="1">
                <a:latin typeface="Courier New" pitchFamily="49" charset="0"/>
              </a:rPr>
              <a:t>url</a:t>
            </a:r>
            <a:r>
              <a:rPr lang="en-US" b="1" i="1" dirty="0">
                <a:latin typeface="Courier New" pitchFamily="49" charset="0"/>
              </a:rPr>
              <a:t>”</a:t>
            </a:r>
            <a:r>
              <a:rPr lang="en-US" b="1" dirty="0">
                <a:latin typeface="Courier New" pitchFamily="49" charset="0"/>
              </a:rPr>
              <a:t>&gt;</a:t>
            </a:r>
          </a:p>
        </p:txBody>
      </p:sp>
      <p:sp>
        <p:nvSpPr>
          <p:cNvPr id="6" name="Footer Placeholder 4"/>
          <p:cNvSpPr>
            <a:spLocks noGrp="1"/>
          </p:cNvSpPr>
          <p:nvPr>
            <p:ph type="ftr" sz="quarter" idx="10"/>
          </p:nvPr>
        </p:nvSpPr>
        <p:spPr/>
        <p:txBody>
          <a:bodyPr/>
          <a:lstStyle/>
          <a:p>
            <a:pPr>
              <a:defRPr/>
            </a:pPr>
            <a:r>
              <a:rPr lang="en-US" dirty="0"/>
              <a:t>Website Development</a:t>
            </a:r>
          </a:p>
        </p:txBody>
      </p:sp>
      <p:sp>
        <p:nvSpPr>
          <p:cNvPr id="7" name="Slide Number Placeholder 5"/>
          <p:cNvSpPr>
            <a:spLocks noGrp="1"/>
          </p:cNvSpPr>
          <p:nvPr>
            <p:ph type="sldNum" sz="quarter" idx="11"/>
          </p:nvPr>
        </p:nvSpPr>
        <p:spPr/>
        <p:txBody>
          <a:bodyPr/>
          <a:lstStyle/>
          <a:p>
            <a:pPr>
              <a:defRPr/>
            </a:pPr>
            <a:fld id="{B46A2984-8011-4881-AF7B-032A3DAD70EF}" type="slidenum">
              <a:rPr lang="en-US"/>
              <a:pPr>
                <a:defRPr/>
              </a:pPr>
              <a:t>18</a:t>
            </a:fld>
            <a:endParaRPr lang="en-US"/>
          </a:p>
        </p:txBody>
      </p:sp>
    </p:spTree>
    <p:extLst>
      <p:ext uri="{BB962C8B-B14F-4D97-AF65-F5344CB8AC3E}">
        <p14:creationId xmlns:p14="http://schemas.microsoft.com/office/powerpoint/2010/main" val="261600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the DOCTYPE Declaration</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1831218"/>
            <a:ext cx="7189025" cy="3682927"/>
          </a:xfrm>
        </p:spPr>
      </p:pic>
    </p:spTree>
    <p:extLst>
      <p:ext uri="{BB962C8B-B14F-4D97-AF65-F5344CB8AC3E}">
        <p14:creationId xmlns:p14="http://schemas.microsoft.com/office/powerpoint/2010/main" val="350456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 XHTML Document</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962400" y="1609400"/>
            <a:ext cx="4724400" cy="4568691"/>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a:t>
            </a:fld>
            <a:endParaRPr lang="en-US"/>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8929"/>
          <a:stretch>
            <a:fillRect/>
          </a:stretch>
        </p:blipFill>
        <p:spPr>
          <a:xfrm>
            <a:off x="525378" y="1371600"/>
            <a:ext cx="4275221" cy="4778189"/>
          </a:xfrm>
        </p:spPr>
      </p:pic>
    </p:spTree>
    <p:extLst>
      <p:ext uri="{BB962C8B-B14F-4D97-AF65-F5344CB8AC3E}">
        <p14:creationId xmlns:p14="http://schemas.microsoft.com/office/powerpoint/2010/main" val="252688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t>The XHTML Namespace</a:t>
            </a:r>
          </a:p>
        </p:txBody>
      </p:sp>
      <p:sp>
        <p:nvSpPr>
          <p:cNvPr id="35842" name="Content Placeholder 6"/>
          <p:cNvSpPr>
            <a:spLocks noGrp="1"/>
          </p:cNvSpPr>
          <p:nvPr>
            <p:ph idx="1"/>
          </p:nvPr>
        </p:nvSpPr>
        <p:spPr/>
        <p:txBody>
          <a:bodyPr/>
          <a:lstStyle/>
          <a:p>
            <a:pPr>
              <a:buFontTx/>
              <a:buChar char="•"/>
            </a:pPr>
            <a:r>
              <a:rPr lang="en-US" dirty="0"/>
              <a:t>A namespace is a unique identifier for elements and attributes originating from a particular document type (like XHTML or </a:t>
            </a:r>
            <a:r>
              <a:rPr lang="en-US" dirty="0" err="1"/>
              <a:t>MathML</a:t>
            </a:r>
            <a:r>
              <a:rPr lang="en-US" dirty="0"/>
              <a:t>)</a:t>
            </a:r>
          </a:p>
          <a:p>
            <a:pPr>
              <a:buFontTx/>
              <a:buChar char="•"/>
            </a:pPr>
            <a:r>
              <a:rPr lang="en-US" dirty="0"/>
              <a:t>Two types of namespaces:</a:t>
            </a:r>
          </a:p>
          <a:p>
            <a:pPr lvl="1">
              <a:buFontTx/>
              <a:buChar char="-"/>
            </a:pPr>
            <a:r>
              <a:rPr lang="en-US" sz="3200" dirty="0"/>
              <a:t>Default: applied to any element or attribute in the document</a:t>
            </a:r>
          </a:p>
          <a:p>
            <a:pPr lvl="1">
              <a:buNone/>
            </a:pPr>
            <a:r>
              <a:rPr lang="en-US" sz="3200" dirty="0">
                <a:latin typeface="Courier New" pitchFamily="49" charset="0"/>
              </a:rPr>
              <a:t>&lt;</a:t>
            </a:r>
            <a:r>
              <a:rPr lang="en-US" sz="3200" i="1" dirty="0">
                <a:latin typeface="Courier New" pitchFamily="49" charset="0"/>
              </a:rPr>
              <a:t>root </a:t>
            </a:r>
            <a:r>
              <a:rPr lang="en-US" sz="3200" dirty="0" err="1">
                <a:latin typeface="Courier New" pitchFamily="49" charset="0"/>
              </a:rPr>
              <a:t>xmlns</a:t>
            </a:r>
            <a:r>
              <a:rPr lang="en-US" sz="3200" dirty="0">
                <a:latin typeface="Courier New" pitchFamily="49" charset="0"/>
              </a:rPr>
              <a:t>=“</a:t>
            </a:r>
            <a:r>
              <a:rPr lang="en-US" sz="3200" i="1" dirty="0">
                <a:latin typeface="Courier New" pitchFamily="49" charset="0"/>
              </a:rPr>
              <a:t>namespace</a:t>
            </a:r>
            <a:r>
              <a:rPr lang="en-US" sz="3200" dirty="0">
                <a:latin typeface="Courier New" pitchFamily="49" charset="0"/>
              </a:rPr>
              <a:t>”&gt;</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B7AE50FE-FE51-4658-AAFD-851C31687B43}" type="slidenum">
              <a:rPr lang="en-US"/>
              <a:pPr>
                <a:defRPr/>
              </a:pPr>
              <a:t>20</a:t>
            </a:fld>
            <a:endParaRPr lang="en-US"/>
          </a:p>
        </p:txBody>
      </p:sp>
    </p:spTree>
    <p:extLst>
      <p:ext uri="{BB962C8B-B14F-4D97-AF65-F5344CB8AC3E}">
        <p14:creationId xmlns:p14="http://schemas.microsoft.com/office/powerpoint/2010/main" val="48202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t>The XHTML Namespace</a:t>
            </a:r>
          </a:p>
        </p:txBody>
      </p:sp>
      <p:sp>
        <p:nvSpPr>
          <p:cNvPr id="36866" name="Content Placeholder 6"/>
          <p:cNvSpPr>
            <a:spLocks noGrp="1"/>
          </p:cNvSpPr>
          <p:nvPr>
            <p:ph idx="1"/>
          </p:nvPr>
        </p:nvSpPr>
        <p:spPr/>
        <p:txBody>
          <a:bodyPr/>
          <a:lstStyle/>
          <a:p>
            <a:pPr>
              <a:buFontTx/>
              <a:buChar char="•"/>
            </a:pPr>
            <a:r>
              <a:rPr lang="en-US" dirty="0">
                <a:latin typeface="Arial" charset="0"/>
              </a:rPr>
              <a:t> </a:t>
            </a:r>
            <a:r>
              <a:rPr lang="en-US" dirty="0"/>
              <a:t>Local: applies to only select elements</a:t>
            </a:r>
          </a:p>
          <a:p>
            <a:pPr lvl="1"/>
            <a:r>
              <a:rPr lang="en-US" sz="3200" dirty="0"/>
              <a:t>Each element in the local namespace is marked by a prefix attached to the element name</a:t>
            </a:r>
          </a:p>
          <a:p>
            <a:pPr lvl="1">
              <a:buNone/>
            </a:pPr>
            <a:r>
              <a:rPr lang="en-US" sz="3200" b="1" dirty="0"/>
              <a:t>	</a:t>
            </a:r>
            <a:r>
              <a:rPr lang="en-US" sz="3200" b="1" dirty="0" err="1"/>
              <a:t>xmlns</a:t>
            </a:r>
            <a:r>
              <a:rPr lang="en-US" sz="3200" b="1" dirty="0"/>
              <a:t>: </a:t>
            </a:r>
            <a:r>
              <a:rPr lang="en-US" sz="3200" b="1" i="1" dirty="0"/>
              <a:t>prefix</a:t>
            </a:r>
            <a:r>
              <a:rPr lang="en-US" sz="3200" b="1" dirty="0"/>
              <a:t>=“</a:t>
            </a:r>
            <a:r>
              <a:rPr lang="en-US" sz="3200" b="1" i="1" dirty="0"/>
              <a:t>namespace</a:t>
            </a:r>
            <a:r>
              <a:rPr lang="en-US" sz="3200" b="1" dirty="0"/>
              <a:t>”</a:t>
            </a:r>
          </a:p>
          <a:p>
            <a:pPr lvl="1"/>
            <a:r>
              <a:rPr lang="en-US" sz="3200" dirty="0"/>
              <a:t>Identify any element belonging to that namespace by modifying the element name in the tag</a:t>
            </a:r>
          </a:p>
          <a:p>
            <a:pPr lvl="1">
              <a:buNone/>
            </a:pPr>
            <a:r>
              <a:rPr lang="en-US" sz="3200" b="1" dirty="0">
                <a:latin typeface="Courier New" pitchFamily="49" charset="0"/>
              </a:rPr>
              <a:t>	</a:t>
            </a:r>
            <a:r>
              <a:rPr lang="en-US" sz="3200" b="1" dirty="0" err="1">
                <a:latin typeface="Courier New" pitchFamily="49" charset="0"/>
              </a:rPr>
              <a:t>prefix:</a:t>
            </a:r>
            <a:r>
              <a:rPr lang="en-US" sz="3200" b="1" i="1" dirty="0" err="1">
                <a:latin typeface="Courier New" pitchFamily="49" charset="0"/>
              </a:rPr>
              <a:t>element</a:t>
            </a:r>
            <a:endParaRPr lang="en-US" sz="3200" b="1" dirty="0">
              <a:latin typeface="Courier New" pitchFamily="49" charset="0"/>
            </a:endParaRP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17973D99-18D1-4CE8-9F4E-2FDA132861EA}" type="slidenum">
              <a:rPr lang="en-US"/>
              <a:pPr>
                <a:defRPr/>
              </a:pPr>
              <a:t>21</a:t>
            </a:fld>
            <a:endParaRPr lang="en-US"/>
          </a:p>
        </p:txBody>
      </p:sp>
    </p:spTree>
    <p:extLst>
      <p:ext uri="{BB962C8B-B14F-4D97-AF65-F5344CB8AC3E}">
        <p14:creationId xmlns:p14="http://schemas.microsoft.com/office/powerpoint/2010/main" val="166729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t>Setting the XHTML Namespace</a:t>
            </a:r>
          </a:p>
        </p:txBody>
      </p:sp>
      <p:sp>
        <p:nvSpPr>
          <p:cNvPr id="37890" name="Content Placeholder 7"/>
          <p:cNvSpPr>
            <a:spLocks noGrp="1"/>
          </p:cNvSpPr>
          <p:nvPr>
            <p:ph idx="1"/>
          </p:nvPr>
        </p:nvSpPr>
        <p:spPr/>
        <p:txBody>
          <a:bodyPr/>
          <a:lstStyle/>
          <a:p>
            <a:pPr>
              <a:spcBef>
                <a:spcPct val="50000"/>
              </a:spcBef>
              <a:buFontTx/>
              <a:buChar char="•"/>
            </a:pPr>
            <a:r>
              <a:rPr lang="en-US" dirty="0"/>
              <a:t>To set XHTML as the default namespace for a document, add the </a:t>
            </a:r>
            <a:r>
              <a:rPr lang="en-US" dirty="0" err="1"/>
              <a:t>xmlns</a:t>
            </a:r>
            <a:r>
              <a:rPr lang="en-US" dirty="0"/>
              <a:t> attribute to the html element with the following value:</a:t>
            </a:r>
          </a:p>
          <a:p>
            <a:pPr lvl="1">
              <a:spcBef>
                <a:spcPct val="50000"/>
              </a:spcBef>
              <a:buNone/>
            </a:pPr>
            <a:r>
              <a:rPr lang="en-US" b="1" dirty="0">
                <a:latin typeface="Courier New" pitchFamily="49" charset="0"/>
              </a:rPr>
              <a:t>	&lt;html </a:t>
            </a:r>
            <a:r>
              <a:rPr lang="en-US" b="1" dirty="0" err="1">
                <a:latin typeface="Courier New" pitchFamily="49" charset="0"/>
              </a:rPr>
              <a:t>xmlns</a:t>
            </a:r>
            <a:r>
              <a:rPr lang="en-US" b="1" dirty="0">
                <a:latin typeface="Courier New" pitchFamily="49" charset="0"/>
              </a:rPr>
              <a:t>=http://www.w3.org/1999/xhtml&gt;</a:t>
            </a:r>
          </a:p>
        </p:txBody>
      </p:sp>
      <p:sp>
        <p:nvSpPr>
          <p:cNvPr id="6" name="Footer Placeholder 4"/>
          <p:cNvSpPr>
            <a:spLocks noGrp="1"/>
          </p:cNvSpPr>
          <p:nvPr>
            <p:ph type="ftr" sz="quarter" idx="10"/>
          </p:nvPr>
        </p:nvSpPr>
        <p:spPr/>
        <p:txBody>
          <a:bodyPr/>
          <a:lstStyle/>
          <a:p>
            <a:pPr>
              <a:defRPr/>
            </a:pPr>
            <a:r>
              <a:rPr lang="en-US" dirty="0"/>
              <a:t>Website Development</a:t>
            </a:r>
          </a:p>
        </p:txBody>
      </p:sp>
      <p:sp>
        <p:nvSpPr>
          <p:cNvPr id="7" name="Slide Number Placeholder 5"/>
          <p:cNvSpPr>
            <a:spLocks noGrp="1"/>
          </p:cNvSpPr>
          <p:nvPr>
            <p:ph type="sldNum" sz="quarter" idx="11"/>
          </p:nvPr>
        </p:nvSpPr>
        <p:spPr/>
        <p:txBody>
          <a:bodyPr/>
          <a:lstStyle/>
          <a:p>
            <a:pPr>
              <a:defRPr/>
            </a:pPr>
            <a:fld id="{88AE50F6-7D60-490F-B9C9-53FF1CAA22E3}" type="slidenum">
              <a:rPr lang="en-US"/>
              <a:pPr>
                <a:defRPr/>
              </a:pPr>
              <a:t>22</a:t>
            </a:fld>
            <a:endParaRPr lang="en-US"/>
          </a:p>
        </p:txBody>
      </p:sp>
      <p:sp>
        <p:nvSpPr>
          <p:cNvPr id="37893" name="Text Box 3"/>
          <p:cNvSpPr txBox="1">
            <a:spLocks noChangeArrowheads="1"/>
          </p:cNvSpPr>
          <p:nvPr/>
        </p:nvSpPr>
        <p:spPr bwMode="auto">
          <a:xfrm>
            <a:off x="533400" y="20574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cs typeface="Arial" charset="0"/>
              </a:defRPr>
            </a:lvl1pPr>
            <a:lvl2pPr marL="742950" indent="-285750">
              <a:defRPr sz="2400" b="1">
                <a:solidFill>
                  <a:schemeClr val="tx1"/>
                </a:solidFill>
                <a:latin typeface="Times New Roman" pitchFamily="18" charset="0"/>
                <a:cs typeface="Arial" charset="0"/>
              </a:defRPr>
            </a:lvl2pPr>
            <a:lvl3pPr marL="1143000" indent="-228600">
              <a:defRPr sz="2400" b="1">
                <a:solidFill>
                  <a:schemeClr val="tx1"/>
                </a:solidFill>
                <a:latin typeface="Times New Roman" pitchFamily="18" charset="0"/>
                <a:cs typeface="Arial" charset="0"/>
              </a:defRPr>
            </a:lvl3pPr>
            <a:lvl4pPr marL="1600200" indent="-228600">
              <a:defRPr sz="2400" b="1">
                <a:solidFill>
                  <a:schemeClr val="tx1"/>
                </a:solidFill>
                <a:latin typeface="Times New Roman" pitchFamily="18" charset="0"/>
                <a:cs typeface="Arial" charset="0"/>
              </a:defRPr>
            </a:lvl4pPr>
            <a:lvl5pPr marL="2057400" indent="-228600">
              <a:defRPr sz="2400" b="1">
                <a:solidFill>
                  <a:schemeClr val="tx1"/>
                </a:solidFill>
                <a:latin typeface="Times New Roman" pitchFamily="18" charset="0"/>
                <a:cs typeface="Arial" charset="0"/>
              </a:defRPr>
            </a:lvl5pPr>
            <a:lvl6pPr marL="2514600" indent="-228600" fontAlgn="base">
              <a:spcBef>
                <a:spcPct val="0"/>
              </a:spcBef>
              <a:spcAft>
                <a:spcPct val="0"/>
              </a:spcAft>
              <a:defRPr sz="2400" b="1">
                <a:solidFill>
                  <a:schemeClr val="tx1"/>
                </a:solidFill>
                <a:latin typeface="Times New Roman" pitchFamily="18" charset="0"/>
                <a:cs typeface="Arial" charset="0"/>
              </a:defRPr>
            </a:lvl6pPr>
            <a:lvl7pPr marL="2971800" indent="-228600" fontAlgn="base">
              <a:spcBef>
                <a:spcPct val="0"/>
              </a:spcBef>
              <a:spcAft>
                <a:spcPct val="0"/>
              </a:spcAft>
              <a:defRPr sz="2400" b="1">
                <a:solidFill>
                  <a:schemeClr val="tx1"/>
                </a:solidFill>
                <a:latin typeface="Times New Roman" pitchFamily="18" charset="0"/>
                <a:cs typeface="Arial" charset="0"/>
              </a:defRPr>
            </a:lvl7pPr>
            <a:lvl8pPr marL="3429000" indent="-228600" fontAlgn="base">
              <a:spcBef>
                <a:spcPct val="0"/>
              </a:spcBef>
              <a:spcAft>
                <a:spcPct val="0"/>
              </a:spcAft>
              <a:defRPr sz="2400" b="1">
                <a:solidFill>
                  <a:schemeClr val="tx1"/>
                </a:solidFill>
                <a:latin typeface="Times New Roman" pitchFamily="18" charset="0"/>
                <a:cs typeface="Arial" charset="0"/>
              </a:defRPr>
            </a:lvl8pPr>
            <a:lvl9pPr marL="3886200" indent="-228600" fontAlgn="base">
              <a:spcBef>
                <a:spcPct val="0"/>
              </a:spcBef>
              <a:spcAft>
                <a:spcPct val="0"/>
              </a:spcAft>
              <a:defRPr sz="2400" b="1">
                <a:solidFill>
                  <a:schemeClr val="tx1"/>
                </a:solidFill>
                <a:latin typeface="Times New Roman" pitchFamily="18" charset="0"/>
                <a:cs typeface="Arial" charset="0"/>
              </a:defRPr>
            </a:lvl9pPr>
          </a:lstStyle>
          <a:p>
            <a:pPr>
              <a:spcBef>
                <a:spcPct val="50000"/>
              </a:spcBef>
              <a:buFontTx/>
              <a:buChar char="•"/>
            </a:pPr>
            <a:endParaRPr lang="en-US">
              <a:latin typeface="Courier New" pitchFamily="49" charset="0"/>
            </a:endParaRPr>
          </a:p>
        </p:txBody>
      </p:sp>
    </p:spTree>
    <p:extLst>
      <p:ext uri="{BB962C8B-B14F-4D97-AF65-F5344CB8AC3E}">
        <p14:creationId xmlns:p14="http://schemas.microsoft.com/office/powerpoint/2010/main" val="140730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and XHTML</a:t>
            </a:r>
          </a:p>
        </p:txBody>
      </p:sp>
      <p:sp>
        <p:nvSpPr>
          <p:cNvPr id="3" name="Content Placeholder 2"/>
          <p:cNvSpPr>
            <a:spLocks noGrp="1"/>
          </p:cNvSpPr>
          <p:nvPr>
            <p:ph idx="1"/>
          </p:nvPr>
        </p:nvSpPr>
        <p:spPr/>
        <p:txBody>
          <a:bodyPr/>
          <a:lstStyle/>
          <a:p>
            <a:r>
              <a:rPr lang="en-US" dirty="0"/>
              <a:t>HTML5 was developed to be backward compatible with earlier versions of HTML, and also to support the common application of HTML syntax</a:t>
            </a:r>
          </a:p>
          <a:p>
            <a:r>
              <a:rPr lang="en-US" dirty="0"/>
              <a:t>The rules for HTML5 are much more open than for XHTML</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Tree>
    <p:extLst>
      <p:ext uri="{BB962C8B-B14F-4D97-AF65-F5344CB8AC3E}">
        <p14:creationId xmlns:p14="http://schemas.microsoft.com/office/powerpoint/2010/main" val="90242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and XHTML</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1520242"/>
            <a:ext cx="7189025" cy="4304878"/>
          </a:xfrm>
        </p:spPr>
      </p:pic>
    </p:spTree>
    <p:extLst>
      <p:ext uri="{BB962C8B-B14F-4D97-AF65-F5344CB8AC3E}">
        <p14:creationId xmlns:p14="http://schemas.microsoft.com/office/powerpoint/2010/main" val="276120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an XHTML Document</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267201" y="1219200"/>
            <a:ext cx="4150964" cy="5105400"/>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17857"/>
          <a:stretch>
            <a:fillRect/>
          </a:stretch>
        </p:blipFill>
        <p:spPr>
          <a:xfrm>
            <a:off x="1054894" y="1219200"/>
            <a:ext cx="3669506" cy="5105400"/>
          </a:xfrm>
        </p:spPr>
      </p:pic>
    </p:spTree>
    <p:extLst>
      <p:ext uri="{BB962C8B-B14F-4D97-AF65-F5344CB8AC3E}">
        <p14:creationId xmlns:p14="http://schemas.microsoft.com/office/powerpoint/2010/main" val="3973277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z="3600" dirty="0"/>
              <a:t>Validating Under XHTML Transitional</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E5470398-C726-4F78-9544-DCBCBB6FDAE8}" type="slidenum">
              <a:rPr lang="en-US"/>
              <a:pPr>
                <a:defRPr/>
              </a:pPr>
              <a:t>26</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l="14492"/>
          <a:stretch>
            <a:fillRect/>
          </a:stretch>
        </p:blipFill>
        <p:spPr>
          <a:xfrm>
            <a:off x="1371600" y="1796975"/>
            <a:ext cx="6833012" cy="3409244"/>
          </a:xfrm>
        </p:spPr>
      </p:pic>
    </p:spTree>
    <p:extLst>
      <p:ext uri="{BB962C8B-B14F-4D97-AF65-F5344CB8AC3E}">
        <p14:creationId xmlns:p14="http://schemas.microsoft.com/office/powerpoint/2010/main" val="358457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t>Testing Under XHTML Strict</a:t>
            </a:r>
          </a:p>
        </p:txBody>
      </p:sp>
      <p:sp>
        <p:nvSpPr>
          <p:cNvPr id="41986" name="Content Placeholder 12"/>
          <p:cNvSpPr>
            <a:spLocks noGrp="1"/>
          </p:cNvSpPr>
          <p:nvPr>
            <p:ph idx="1"/>
          </p:nvPr>
        </p:nvSpPr>
        <p:spPr>
          <a:xfrm>
            <a:off x="457200" y="1219200"/>
            <a:ext cx="8305800" cy="1371600"/>
          </a:xfrm>
        </p:spPr>
        <p:txBody>
          <a:bodyPr/>
          <a:lstStyle/>
          <a:p>
            <a:r>
              <a:rPr lang="en-US" dirty="0"/>
              <a:t>To test under another DTD, you’ll need to change the DOCTYPE declaration</a:t>
            </a:r>
          </a:p>
        </p:txBody>
      </p:sp>
      <p:sp>
        <p:nvSpPr>
          <p:cNvPr id="7" name="Footer Placeholder 4"/>
          <p:cNvSpPr>
            <a:spLocks noGrp="1"/>
          </p:cNvSpPr>
          <p:nvPr>
            <p:ph type="ftr" sz="quarter" idx="10"/>
          </p:nvPr>
        </p:nvSpPr>
        <p:spPr/>
        <p:txBody>
          <a:bodyPr/>
          <a:lstStyle/>
          <a:p>
            <a:pPr>
              <a:defRPr/>
            </a:pPr>
            <a:r>
              <a:rPr lang="en-US" dirty="0"/>
              <a:t>Website Development</a:t>
            </a:r>
          </a:p>
        </p:txBody>
      </p:sp>
      <p:sp>
        <p:nvSpPr>
          <p:cNvPr id="8" name="Slide Number Placeholder 5"/>
          <p:cNvSpPr>
            <a:spLocks noGrp="1"/>
          </p:cNvSpPr>
          <p:nvPr>
            <p:ph type="sldNum" sz="quarter" idx="11"/>
          </p:nvPr>
        </p:nvSpPr>
        <p:spPr/>
        <p:txBody>
          <a:bodyPr/>
          <a:lstStyle/>
          <a:p>
            <a:pPr>
              <a:defRPr/>
            </a:pPr>
            <a:fld id="{9F9D1BEB-0684-497B-8ADA-B15B8E93C6B6}" type="slidenum">
              <a:rPr lang="en-US"/>
              <a:pPr>
                <a:defRPr/>
              </a:pPr>
              <a:t>27</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487" y="2776561"/>
            <a:ext cx="7189025" cy="130487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120" y="4648200"/>
            <a:ext cx="7189025" cy="1250000"/>
          </a:xfrm>
          <a:prstGeom prst="rect">
            <a:avLst/>
          </a:prstGeom>
        </p:spPr>
      </p:pic>
    </p:spTree>
    <p:extLst>
      <p:ext uri="{BB962C8B-B14F-4D97-AF65-F5344CB8AC3E}">
        <p14:creationId xmlns:p14="http://schemas.microsoft.com/office/powerpoint/2010/main" val="420698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dirty="0"/>
              <a:t>Using Embedded Style Sheets </a:t>
            </a:r>
            <a:br>
              <a:rPr lang="en-US" dirty="0"/>
            </a:br>
            <a:r>
              <a:rPr lang="en-US" dirty="0"/>
              <a:t>in XHTML</a:t>
            </a:r>
          </a:p>
        </p:txBody>
      </p:sp>
      <p:sp>
        <p:nvSpPr>
          <p:cNvPr id="43010" name="Content Placeholder 6"/>
          <p:cNvSpPr>
            <a:spLocks noGrp="1"/>
          </p:cNvSpPr>
          <p:nvPr>
            <p:ph idx="1"/>
          </p:nvPr>
        </p:nvSpPr>
        <p:spPr/>
        <p:txBody>
          <a:bodyPr/>
          <a:lstStyle/>
          <a:p>
            <a:pPr>
              <a:buFontTx/>
              <a:buChar char="•"/>
            </a:pPr>
            <a:r>
              <a:rPr lang="en-US" b="1" dirty="0"/>
              <a:t>Parsed character data </a:t>
            </a:r>
            <a:r>
              <a:rPr lang="en-US" dirty="0"/>
              <a:t>(</a:t>
            </a:r>
            <a:r>
              <a:rPr lang="en-US" b="1" dirty="0"/>
              <a:t>PCDATA</a:t>
            </a:r>
            <a:r>
              <a:rPr lang="en-US" dirty="0"/>
              <a:t>)</a:t>
            </a:r>
            <a:r>
              <a:rPr lang="en-US" b="1" dirty="0"/>
              <a:t> </a:t>
            </a:r>
            <a:r>
              <a:rPr lang="en-US" dirty="0"/>
              <a:t>is </a:t>
            </a:r>
            <a:r>
              <a:rPr lang="en-US"/>
              <a:t>text processed by </a:t>
            </a:r>
            <a:r>
              <a:rPr lang="en-US" dirty="0"/>
              <a:t>a browser or parser</a:t>
            </a:r>
          </a:p>
          <a:p>
            <a:pPr>
              <a:buFontTx/>
              <a:buChar char="•"/>
            </a:pPr>
            <a:r>
              <a:rPr lang="en-US" b="1" dirty="0"/>
              <a:t>Unparsed character data </a:t>
            </a:r>
            <a:r>
              <a:rPr lang="en-US" dirty="0"/>
              <a:t>(</a:t>
            </a:r>
            <a:r>
              <a:rPr lang="en-US" b="1" dirty="0"/>
              <a:t>CDATA</a:t>
            </a:r>
            <a:r>
              <a:rPr lang="en-US" dirty="0"/>
              <a:t>)</a:t>
            </a:r>
            <a:r>
              <a:rPr lang="en-US" b="1" dirty="0"/>
              <a:t> </a:t>
            </a:r>
            <a:r>
              <a:rPr lang="en-US" dirty="0"/>
              <a:t>is text not processed by the browser or parser</a:t>
            </a:r>
          </a:p>
          <a:p>
            <a:pPr lvl="1">
              <a:buFont typeface="Calibri" pitchFamily="34" charset="0"/>
              <a:buChar char="–"/>
            </a:pPr>
            <a:r>
              <a:rPr lang="en-US" sz="3200" dirty="0"/>
              <a:t> A CDATA section marks a block of text as CDATA so that parsers ignore any text within it</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2302EB2A-97EC-4421-A264-CEB7885B648B}" type="slidenum">
              <a:rPr lang="en-US"/>
              <a:pPr>
                <a:defRPr/>
              </a:pPr>
              <a:t>28</a:t>
            </a:fld>
            <a:endParaRPr lang="en-US"/>
          </a:p>
        </p:txBody>
      </p:sp>
    </p:spTree>
    <p:extLst>
      <p:ext uri="{BB962C8B-B14F-4D97-AF65-F5344CB8AC3E}">
        <p14:creationId xmlns:p14="http://schemas.microsoft.com/office/powerpoint/2010/main" val="61985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t>Introducing XHTML</a:t>
            </a:r>
          </a:p>
        </p:txBody>
      </p:sp>
      <p:sp>
        <p:nvSpPr>
          <p:cNvPr id="17410" name="Rectangle 3"/>
          <p:cNvSpPr>
            <a:spLocks noGrp="1" noChangeArrowheads="1"/>
          </p:cNvSpPr>
          <p:nvPr>
            <p:ph idx="1"/>
          </p:nvPr>
        </p:nvSpPr>
        <p:spPr/>
        <p:txBody>
          <a:bodyPr/>
          <a:lstStyle/>
          <a:p>
            <a:r>
              <a:rPr lang="en-US" dirty="0"/>
              <a:t>SGML (Standard Generalized Markup Language) </a:t>
            </a:r>
          </a:p>
          <a:p>
            <a:pPr lvl="1"/>
            <a:r>
              <a:rPr lang="en-US" sz="3200" dirty="0"/>
              <a:t>Device-independent and system-independent</a:t>
            </a:r>
          </a:p>
          <a:p>
            <a:pPr lvl="1"/>
            <a:r>
              <a:rPr lang="en-US" sz="3200" dirty="0"/>
              <a:t>Introduced in the 1980s</a:t>
            </a:r>
          </a:p>
          <a:p>
            <a:pPr lvl="1"/>
            <a:r>
              <a:rPr lang="en-US" sz="3200" dirty="0"/>
              <a:t>Not intended for the World Wide Web</a:t>
            </a:r>
          </a:p>
          <a:p>
            <a:r>
              <a:rPr lang="en-US" dirty="0"/>
              <a:t>HTML</a:t>
            </a:r>
          </a:p>
          <a:p>
            <a:pPr lvl="1"/>
            <a:r>
              <a:rPr lang="en-US" sz="3200" dirty="0"/>
              <a:t>Standards get confusing among browsers</a:t>
            </a:r>
          </a:p>
          <a:p>
            <a:pPr lvl="1"/>
            <a:r>
              <a:rPr lang="en-US" sz="3200" dirty="0"/>
              <a:t>Can be applied inconsistently</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B913B481-D3DC-4BFB-9044-9C8A4A436226}" type="slidenum">
              <a:rPr lang="en-US"/>
              <a:pPr>
                <a:defRPr/>
              </a:pPr>
              <a:t>3</a:t>
            </a:fld>
            <a:endParaRPr lang="en-US"/>
          </a:p>
        </p:txBody>
      </p:sp>
    </p:spTree>
    <p:extLst>
      <p:ext uri="{BB962C8B-B14F-4D97-AF65-F5344CB8AC3E}">
        <p14:creationId xmlns:p14="http://schemas.microsoft.com/office/powerpoint/2010/main" val="258803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dirty="0"/>
              <a:t>Introducing XHTML</a:t>
            </a:r>
          </a:p>
        </p:txBody>
      </p:sp>
      <p:sp>
        <p:nvSpPr>
          <p:cNvPr id="7" name="Footer Placeholder 5"/>
          <p:cNvSpPr>
            <a:spLocks noGrp="1"/>
          </p:cNvSpPr>
          <p:nvPr>
            <p:ph type="ftr" sz="quarter" idx="10"/>
          </p:nvPr>
        </p:nvSpPr>
        <p:spPr/>
        <p:txBody>
          <a:bodyPr/>
          <a:lstStyle/>
          <a:p>
            <a:pPr>
              <a:defRPr/>
            </a:pPr>
            <a:r>
              <a:rPr lang="en-US" dirty="0"/>
              <a:t>Website Development</a:t>
            </a:r>
          </a:p>
        </p:txBody>
      </p:sp>
      <p:sp>
        <p:nvSpPr>
          <p:cNvPr id="8" name="Slide Number Placeholder 6"/>
          <p:cNvSpPr>
            <a:spLocks noGrp="1"/>
          </p:cNvSpPr>
          <p:nvPr>
            <p:ph type="sldNum" sz="quarter" idx="11"/>
          </p:nvPr>
        </p:nvSpPr>
        <p:spPr/>
        <p:txBody>
          <a:bodyPr/>
          <a:lstStyle/>
          <a:p>
            <a:pPr>
              <a:defRPr/>
            </a:pPr>
            <a:fld id="{BE1C58B0-74A9-4B41-AA9F-A8EA8F62005F}" type="slidenum">
              <a:rPr lang="en-US"/>
              <a:pPr>
                <a:defRPr/>
              </a:pPr>
              <a:t>4</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l="14492"/>
          <a:stretch>
            <a:fillRect/>
          </a:stretch>
        </p:blipFill>
        <p:spPr>
          <a:xfrm>
            <a:off x="1143000" y="2186262"/>
            <a:ext cx="7061612" cy="2535656"/>
          </a:xfrm>
        </p:spPr>
      </p:pic>
    </p:spTree>
    <p:extLst>
      <p:ext uri="{BB962C8B-B14F-4D97-AF65-F5344CB8AC3E}">
        <p14:creationId xmlns:p14="http://schemas.microsoft.com/office/powerpoint/2010/main" val="1666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t>Creating an XHTML Document</a:t>
            </a:r>
          </a:p>
        </p:txBody>
      </p:sp>
      <p:sp>
        <p:nvSpPr>
          <p:cNvPr id="19458" name="Rectangle 3"/>
          <p:cNvSpPr>
            <a:spLocks noGrp="1" noChangeArrowheads="1"/>
          </p:cNvSpPr>
          <p:nvPr>
            <p:ph idx="1"/>
          </p:nvPr>
        </p:nvSpPr>
        <p:spPr/>
        <p:txBody>
          <a:bodyPr/>
          <a:lstStyle/>
          <a:p>
            <a:r>
              <a:rPr lang="en-US" sz="3000" dirty="0"/>
              <a:t>The first line of an XHTML file contains a statement called a </a:t>
            </a:r>
            <a:r>
              <a:rPr lang="en-US" sz="3000" b="1" dirty="0"/>
              <a:t>prolog</a:t>
            </a:r>
            <a:r>
              <a:rPr lang="en-US" sz="3000" dirty="0"/>
              <a:t> that indicates the document adheres to the syntax rules of XML. The form of the XML prolog is</a:t>
            </a:r>
          </a:p>
          <a:p>
            <a:pPr marL="0" indent="0">
              <a:buNone/>
            </a:pPr>
            <a:r>
              <a:rPr lang="en-US" sz="3000" dirty="0"/>
              <a:t>	</a:t>
            </a:r>
            <a:r>
              <a:rPr lang="en-US" sz="3000" dirty="0">
                <a:latin typeface="Courier New" pitchFamily="49" charset="0"/>
                <a:cs typeface="Courier New" pitchFamily="49" charset="0"/>
              </a:rPr>
              <a:t>&lt;?xml version=”value” encoding=”type” ?&gt;</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15CAA044-BC42-4474-A7DB-FAC7A4831CD7}" type="slidenum">
              <a:rPr lang="en-US"/>
              <a:pPr>
                <a:defRPr/>
              </a:pPr>
              <a:t>5</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486" y="4572000"/>
            <a:ext cx="7189025" cy="884146"/>
          </a:xfrm>
          <a:prstGeom prst="rect">
            <a:avLst/>
          </a:prstGeom>
        </p:spPr>
      </p:pic>
    </p:spTree>
    <p:extLst>
      <p:ext uri="{BB962C8B-B14F-4D97-AF65-F5344CB8AC3E}">
        <p14:creationId xmlns:p14="http://schemas.microsoft.com/office/powerpoint/2010/main" val="26763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Creating Well-Formed Documents</a:t>
            </a:r>
          </a:p>
        </p:txBody>
      </p:sp>
      <p:sp>
        <p:nvSpPr>
          <p:cNvPr id="23554" name="Rectangle 3"/>
          <p:cNvSpPr>
            <a:spLocks noGrp="1" noChangeArrowheads="1"/>
          </p:cNvSpPr>
          <p:nvPr>
            <p:ph idx="1"/>
          </p:nvPr>
        </p:nvSpPr>
        <p:spPr/>
        <p:txBody>
          <a:bodyPr/>
          <a:lstStyle/>
          <a:p>
            <a:pPr>
              <a:lnSpc>
                <a:spcPct val="90000"/>
              </a:lnSpc>
            </a:pPr>
            <a:r>
              <a:rPr lang="en-US" dirty="0"/>
              <a:t>XML documents must be evaluated with an </a:t>
            </a:r>
            <a:r>
              <a:rPr lang="en-US" b="1" dirty="0"/>
              <a:t>XML parser</a:t>
            </a:r>
            <a:endParaRPr lang="en-US" dirty="0"/>
          </a:p>
          <a:p>
            <a:pPr>
              <a:lnSpc>
                <a:spcPct val="90000"/>
              </a:lnSpc>
            </a:pPr>
            <a:r>
              <a:rPr lang="en-US" dirty="0"/>
              <a:t>An XML document with correct syntax is a </a:t>
            </a:r>
            <a:r>
              <a:rPr lang="en-US" b="1" dirty="0"/>
              <a:t>well-formed document</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B53DF127-ABD0-4674-A0A8-11899F31C7BF}" type="slidenum">
              <a:rPr lang="en-US"/>
              <a:pPr>
                <a:defRPr/>
              </a:pPr>
              <a:t>6</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817" y="3276600"/>
            <a:ext cx="7189025" cy="2756098"/>
          </a:xfrm>
          <a:prstGeom prst="rect">
            <a:avLst/>
          </a:prstGeom>
        </p:spPr>
      </p:pic>
    </p:spTree>
    <p:extLst>
      <p:ext uri="{BB962C8B-B14F-4D97-AF65-F5344CB8AC3E}">
        <p14:creationId xmlns:p14="http://schemas.microsoft.com/office/powerpoint/2010/main" val="370484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a:t>Creating Well-Formed Documents</a:t>
            </a:r>
          </a:p>
        </p:txBody>
      </p:sp>
      <p:sp>
        <p:nvSpPr>
          <p:cNvPr id="6" name="Footer Placeholder 6"/>
          <p:cNvSpPr>
            <a:spLocks noGrp="1"/>
          </p:cNvSpPr>
          <p:nvPr>
            <p:ph type="ftr" sz="quarter" idx="10"/>
          </p:nvPr>
        </p:nvSpPr>
        <p:spPr/>
        <p:txBody>
          <a:bodyPr/>
          <a:lstStyle/>
          <a:p>
            <a:pPr>
              <a:defRPr/>
            </a:pPr>
            <a:r>
              <a:rPr lang="en-US" dirty="0"/>
              <a:t>Website Development</a:t>
            </a:r>
          </a:p>
          <a:p>
            <a:pPr>
              <a:defRPr/>
            </a:pPr>
            <a:endParaRPr lang="en-US" dirty="0"/>
          </a:p>
        </p:txBody>
      </p:sp>
      <p:sp>
        <p:nvSpPr>
          <p:cNvPr id="7" name="Slide Number Placeholder 7"/>
          <p:cNvSpPr>
            <a:spLocks noGrp="1"/>
          </p:cNvSpPr>
          <p:nvPr>
            <p:ph type="sldNum" sz="quarter" idx="11"/>
          </p:nvPr>
        </p:nvSpPr>
        <p:spPr/>
        <p:txBody>
          <a:bodyPr/>
          <a:lstStyle/>
          <a:p>
            <a:pPr>
              <a:defRPr/>
            </a:pPr>
            <a:fld id="{FB27B931-54CB-4577-9490-C0C1FFD6F2D2}" type="slidenum">
              <a:rPr lang="en-US"/>
              <a:pPr>
                <a:defRPr/>
              </a:pPr>
              <a:t>7</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2087315"/>
            <a:ext cx="7189025" cy="3170732"/>
          </a:xfrm>
        </p:spPr>
      </p:pic>
    </p:spTree>
    <p:extLst>
      <p:ext uri="{BB962C8B-B14F-4D97-AF65-F5344CB8AC3E}">
        <p14:creationId xmlns:p14="http://schemas.microsoft.com/office/powerpoint/2010/main" val="350914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t>Creating a Well-Formed Document</a:t>
            </a:r>
          </a:p>
        </p:txBody>
      </p:sp>
      <p:sp>
        <p:nvSpPr>
          <p:cNvPr id="26626" name="Rectangle 3"/>
          <p:cNvSpPr>
            <a:spLocks noGrp="1" noChangeArrowheads="1"/>
          </p:cNvSpPr>
          <p:nvPr>
            <p:ph idx="1"/>
          </p:nvPr>
        </p:nvSpPr>
        <p:spPr/>
        <p:txBody>
          <a:bodyPr/>
          <a:lstStyle/>
          <a:p>
            <a:r>
              <a:rPr lang="en-US"/>
              <a:t>XHTML documents must also include a single root element that contains all other elements</a:t>
            </a:r>
          </a:p>
          <a:p>
            <a:pPr lvl="1"/>
            <a:r>
              <a:rPr lang="en-US" sz="3200"/>
              <a:t>For XHTML, that root element is the html element</a:t>
            </a:r>
          </a:p>
          <a:p>
            <a:r>
              <a:rPr lang="en-US" b="1"/>
              <a:t>Attribute minimization</a:t>
            </a:r>
            <a:r>
              <a:rPr lang="en-US"/>
              <a:t> is when some attributes lack attribute values</a:t>
            </a:r>
          </a:p>
          <a:p>
            <a:pPr lvl="1"/>
            <a:r>
              <a:rPr lang="en-US" sz="3200"/>
              <a:t>XHTML doesn’t allow attribute minimization</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039E5FDF-E9E2-4441-A018-82D3B3EB5A8D}" type="slidenum">
              <a:rPr lang="en-US"/>
              <a:pPr>
                <a:defRPr/>
              </a:pPr>
              <a:t>8</a:t>
            </a:fld>
            <a:endParaRPr lang="en-US"/>
          </a:p>
        </p:txBody>
      </p:sp>
    </p:spTree>
    <p:extLst>
      <p:ext uri="{BB962C8B-B14F-4D97-AF65-F5344CB8AC3E}">
        <p14:creationId xmlns:p14="http://schemas.microsoft.com/office/powerpoint/2010/main" val="34865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Attribute Minimization in HTML and XHTML</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4FFD90C6-3E72-4FF4-8580-4DCECD778510}" type="slidenum">
              <a:rPr lang="en-US"/>
              <a:pPr>
                <a:defRPr/>
              </a:pPr>
              <a:t>9</a:t>
            </a:fld>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587" y="2276340"/>
            <a:ext cx="7189025" cy="2792683"/>
          </a:xfrm>
        </p:spPr>
      </p:pic>
    </p:spTree>
    <p:extLst>
      <p:ext uri="{BB962C8B-B14F-4D97-AF65-F5344CB8AC3E}">
        <p14:creationId xmlns:p14="http://schemas.microsoft.com/office/powerpoint/2010/main" val="1078736609"/>
      </p:ext>
    </p:extLst>
  </p:cSld>
  <p:clrMapOvr>
    <a:masterClrMapping/>
  </p:clrMapOvr>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6325</TotalTime>
  <Words>812</Words>
  <Application>Microsoft Office PowerPoint</Application>
  <PresentationFormat>On-screen Show (4:3)</PresentationFormat>
  <Paragraphs>149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vt:lpstr>
      <vt:lpstr>Courier New</vt:lpstr>
      <vt:lpstr>Times New Roman</vt:lpstr>
      <vt:lpstr>2_Office Theme</vt:lpstr>
      <vt:lpstr>Objectives</vt:lpstr>
      <vt:lpstr>Structure of an XHTML Document</vt:lpstr>
      <vt:lpstr>Introducing XHTML</vt:lpstr>
      <vt:lpstr>Introducing XHTML</vt:lpstr>
      <vt:lpstr>Creating an XHTML Document</vt:lpstr>
      <vt:lpstr>Creating Well-Formed Documents</vt:lpstr>
      <vt:lpstr>Creating Well-Formed Documents</vt:lpstr>
      <vt:lpstr>Creating a Well-Formed Document</vt:lpstr>
      <vt:lpstr>Attribute Minimization in HTML and XHTML</vt:lpstr>
      <vt:lpstr>Creating Valid XHTML Documents</vt:lpstr>
      <vt:lpstr>Creating Valid XHTML Documents</vt:lpstr>
      <vt:lpstr>DTDs</vt:lpstr>
      <vt:lpstr>Creating Valid XHTML Documents</vt:lpstr>
      <vt:lpstr>Creating a Valid Document</vt:lpstr>
      <vt:lpstr>Creating a Valid Document</vt:lpstr>
      <vt:lpstr>Attributes Prohibited in the Strict DTD</vt:lpstr>
      <vt:lpstr>Required XHTML Attributes</vt:lpstr>
      <vt:lpstr>Inserting the DOCTYPE Declaration</vt:lpstr>
      <vt:lpstr>Inserting the DOCTYPE Declaration</vt:lpstr>
      <vt:lpstr>The XHTML Namespace</vt:lpstr>
      <vt:lpstr>The XHTML Namespace</vt:lpstr>
      <vt:lpstr>Setting the XHTML Namespace</vt:lpstr>
      <vt:lpstr>HTML5 and XHTML</vt:lpstr>
      <vt:lpstr>HTML5 and XHTML</vt:lpstr>
      <vt:lpstr>Validating an XHTML Document</vt:lpstr>
      <vt:lpstr>Validating Under XHTML Transitional</vt:lpstr>
      <vt:lpstr>Testing Under XHTML Strict</vt:lpstr>
      <vt:lpstr>Using Embedded Style Sheets  in XHTML</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Dennis Hunchuck</cp:lastModifiedBy>
  <cp:revision>554</cp:revision>
  <dcterms:created xsi:type="dcterms:W3CDTF">2001-08-29T21:35:42Z</dcterms:created>
  <dcterms:modified xsi:type="dcterms:W3CDTF">2018-03-30T19:02:08Z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ies>
</file>