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8" r:id="rId3"/>
    <p:sldId id="295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96" r:id="rId14"/>
    <p:sldId id="322" r:id="rId15"/>
    <p:sldId id="297" r:id="rId16"/>
    <p:sldId id="298" r:id="rId17"/>
    <p:sldId id="299" r:id="rId18"/>
    <p:sldId id="274" r:id="rId19"/>
    <p:sldId id="275" r:id="rId20"/>
    <p:sldId id="277" r:id="rId21"/>
    <p:sldId id="300" r:id="rId22"/>
    <p:sldId id="301" r:id="rId23"/>
    <p:sldId id="272" r:id="rId24"/>
    <p:sldId id="273" r:id="rId25"/>
    <p:sldId id="280" r:id="rId26"/>
    <p:sldId id="281" r:id="rId27"/>
    <p:sldId id="282" r:id="rId28"/>
    <p:sldId id="278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284" r:id="rId39"/>
    <p:sldId id="285" r:id="rId40"/>
    <p:sldId id="287" r:id="rId41"/>
    <p:sldId id="311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0033"/>
    <a:srgbClr val="CC0000"/>
    <a:srgbClr val="FFFFFF"/>
    <a:srgbClr val="EAEAE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89635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5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B3371-7B22-4B0E-A8F3-C04CDFD203F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E9FE0-9AED-416F-9D9B-929DB18B41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8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8FD0BC6-8D0F-4AA6-92ED-A084BB254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1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CA93CD40-69BC-476F-B345-ABADE173DFA0}" type="slidenum">
              <a:rPr lang="en-US" sz="1200" b="0" smtClean="0"/>
              <a:pPr/>
              <a:t>5</a:t>
            </a:fld>
            <a:endParaRPr lang="en-US" sz="1200" b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CAD6BC27-F184-46C5-A308-5414334733AC}" type="slidenum">
              <a:rPr lang="en-US" sz="1200" b="0" smtClean="0"/>
              <a:pPr/>
              <a:t>6</a:t>
            </a:fld>
            <a:endParaRPr lang="en-US" sz="1200" b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B6501798-F747-4923-8F22-369779C4A8A9}" type="slidenum">
              <a:rPr lang="en-US" sz="1200" b="0" smtClean="0"/>
              <a:pPr/>
              <a:t>7</a:t>
            </a:fld>
            <a:endParaRPr lang="en-US" sz="1200" b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0FEFC38C-25CF-49E3-8FD8-A6843AB851E8}" type="slidenum">
              <a:rPr lang="en-US" sz="1200" b="0" smtClean="0"/>
              <a:pPr/>
              <a:t>12</a:t>
            </a:fld>
            <a:endParaRPr lang="en-US" sz="1200" b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4DB848"/>
          </a:solidFill>
          <a:ln>
            <a:solidFill>
              <a:srgbClr val="4D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28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9" b="19964"/>
          <a:stretch/>
        </p:blipFill>
        <p:spPr bwMode="auto">
          <a:xfrm>
            <a:off x="0" y="4343401"/>
            <a:ext cx="9144000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114" y="3124200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DB848"/>
                </a:solidFill>
                <a:latin typeface="Century" pitchFamily="18" charset="0"/>
              </a:rPr>
              <a:t>HTML and CSS</a:t>
            </a:r>
            <a:br>
              <a:rPr lang="en-US" sz="5400" dirty="0">
                <a:solidFill>
                  <a:srgbClr val="4DB848"/>
                </a:solidFill>
                <a:latin typeface="Century" pitchFamily="18" charset="0"/>
              </a:rPr>
            </a:br>
            <a:r>
              <a:rPr lang="en-US" sz="2000" dirty="0">
                <a:solidFill>
                  <a:srgbClr val="4DB848"/>
                </a:solidFill>
                <a:latin typeface="Century" pitchFamily="18" charset="0"/>
              </a:rPr>
              <a:t>6</a:t>
            </a:r>
            <a:r>
              <a:rPr lang="en-US" sz="2000" baseline="30000" dirty="0">
                <a:solidFill>
                  <a:srgbClr val="4DB848"/>
                </a:solidFill>
                <a:latin typeface="Century" pitchFamily="18" charset="0"/>
              </a:rPr>
              <a:t>TH</a:t>
            </a:r>
            <a:r>
              <a:rPr lang="en-US" sz="2000" dirty="0">
                <a:solidFill>
                  <a:srgbClr val="4DB848"/>
                </a:solidFill>
                <a:latin typeface="Century" pitchFamily="18" charset="0"/>
              </a:rPr>
              <a:t> EDITION</a:t>
            </a:r>
            <a:endParaRPr lang="en-US" sz="5400" dirty="0">
              <a:solidFill>
                <a:srgbClr val="4DB848"/>
              </a:solidFill>
              <a:latin typeface="Century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68308-05FC-4E0E-B40C-6888CC4CB7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F1A2F-29E8-4233-ACB0-F4A965379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305800" cy="944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76FCD-123C-43DF-9841-58750E184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008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67854-6943-4EA1-A35F-6D0D6AF6D2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69E21-BE48-430B-900D-611290B0DB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E895E-8795-47A2-AC5D-08DF663D8F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0548-38AA-46C2-A9F1-2327DE3493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DDAD3-53C8-432F-AA8D-8B36CD6B77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FCC15-0FF2-464A-88D5-4891C16B5D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E3A4-01D6-4927-AB27-24638F64E5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63000" y="0"/>
            <a:ext cx="381000" cy="6858000"/>
          </a:xfrm>
          <a:prstGeom prst="rect">
            <a:avLst/>
          </a:prstGeom>
          <a:gradFill flip="none" rotWithShape="1">
            <a:gsLst>
              <a:gs pos="36000">
                <a:schemeClr val="bg1"/>
              </a:gs>
              <a:gs pos="100000">
                <a:srgbClr val="4DB84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4DB848"/>
              </a:gs>
              <a:gs pos="65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68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25BB79-D32A-467B-BABB-CD11575A6E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00800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Explore how Web forms interact with Web servers</a:t>
            </a:r>
          </a:p>
          <a:p>
            <a:pPr eaLnBrk="1" hangingPunct="1"/>
            <a:r>
              <a:rPr lang="en-US" dirty="0"/>
              <a:t>Create form elements</a:t>
            </a:r>
          </a:p>
          <a:p>
            <a:pPr eaLnBrk="1" hangingPunct="1"/>
            <a:r>
              <a:rPr lang="en-US" dirty="0"/>
              <a:t>Create field sets and legends</a:t>
            </a:r>
          </a:p>
          <a:p>
            <a:pPr eaLnBrk="1" hangingPunct="1"/>
            <a:r>
              <a:rPr lang="en-US" dirty="0"/>
              <a:t>Create input boxes and form labels</a:t>
            </a:r>
          </a:p>
          <a:p>
            <a:pPr eaLnBrk="1" hangingPunct="1"/>
            <a:r>
              <a:rPr lang="en-US" dirty="0"/>
              <a:t>Create selection lists</a:t>
            </a:r>
          </a:p>
          <a:p>
            <a:r>
              <a:rPr lang="en-US" dirty="0"/>
              <a:t>Creation option buttons</a:t>
            </a:r>
          </a:p>
          <a:p>
            <a:r>
              <a:rPr lang="en-US" dirty="0"/>
              <a:t>Create text area boxes</a:t>
            </a:r>
          </a:p>
          <a:p>
            <a:pPr eaLnBrk="1" hangingPunct="1"/>
            <a:r>
              <a:rPr lang="en-US" dirty="0"/>
              <a:t>Create check boxes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CDCF88-CF67-40B3-9F40-A0D022D64182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78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Input Boxes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general syntax of input elements is as follows:</a:t>
            </a:r>
            <a:br>
              <a:rPr lang="en-US" dirty="0"/>
            </a:br>
            <a:br>
              <a:rPr lang="en-US" dirty="0"/>
            </a:br>
            <a:r>
              <a:rPr lang="en-US" sz="22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</a:rPr>
              <a:t>input type=“</a:t>
            </a:r>
            <a:r>
              <a:rPr lang="en-US" sz="2400" b="1" i="1" dirty="0">
                <a:latin typeface="Courier New" pitchFamily="49" charset="0"/>
              </a:rPr>
              <a:t>type</a:t>
            </a:r>
            <a:r>
              <a:rPr lang="en-US" sz="2400" b="1" dirty="0">
                <a:latin typeface="Courier New" pitchFamily="49" charset="0"/>
              </a:rPr>
              <a:t>” name=“</a:t>
            </a:r>
            <a:r>
              <a:rPr lang="en-US" sz="2400" b="1" i="1" dirty="0">
                <a:latin typeface="Courier New" pitchFamily="49" charset="0"/>
              </a:rPr>
              <a:t>name</a:t>
            </a:r>
            <a:r>
              <a:rPr lang="en-US" sz="2400" b="1" dirty="0">
                <a:latin typeface="Courier New" pitchFamily="49" charset="0"/>
              </a:rPr>
              <a:t>” id=“</a:t>
            </a:r>
            <a:r>
              <a:rPr lang="en-US" sz="2400" b="1" i="1" dirty="0">
                <a:latin typeface="Courier New" pitchFamily="49" charset="0"/>
              </a:rPr>
              <a:t>id</a:t>
            </a:r>
            <a:r>
              <a:rPr lang="en-US" sz="2400" b="1" dirty="0">
                <a:latin typeface="Courier New" pitchFamily="49" charset="0"/>
              </a:rPr>
              <a:t>” /&gt;</a:t>
            </a:r>
          </a:p>
          <a:p>
            <a:pPr eaLnBrk="1" hangingPunct="1">
              <a:buFont typeface="Arial" charset="0"/>
              <a:buNone/>
            </a:pPr>
            <a:br>
              <a:rPr lang="en-US" sz="2200" b="1" dirty="0">
                <a:latin typeface="Courier New" pitchFamily="49" charset="0"/>
              </a:rPr>
            </a:br>
            <a:r>
              <a:rPr lang="en-US" dirty="0"/>
              <a:t>Where </a:t>
            </a:r>
            <a:r>
              <a:rPr lang="en-US" b="1" i="1" dirty="0">
                <a:latin typeface="Courier New" pitchFamily="49" charset="0"/>
              </a:rPr>
              <a:t>type</a:t>
            </a:r>
            <a:r>
              <a:rPr lang="en-US" dirty="0"/>
              <a:t> specifies the type of input control,  and the </a:t>
            </a:r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/>
              <a:t>id</a:t>
            </a:r>
            <a:r>
              <a:rPr lang="en-US" dirty="0"/>
              <a:t> attributes provide the control’s name and id.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EF9945-5432-4AE6-9B84-8A89284C05F7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234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Input Boxes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BD2D3C-21A9-4921-859A-54E9428F70D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1944023"/>
            <a:ext cx="6957317" cy="345731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641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Adding Field Labels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You can also expressly link text with a control element.</a:t>
            </a:r>
          </a:p>
          <a:p>
            <a:pPr eaLnBrk="1" hangingPunct="1"/>
            <a:r>
              <a:rPr lang="en-US" dirty="0"/>
              <a:t>The syntax for creating a form label is as follows:</a:t>
            </a:r>
          </a:p>
          <a:p>
            <a:pPr lvl="1"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&lt;label for=“id”&gt;label text&lt;/label&gt;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Where id is the value of the id attribute for a field’s control element, and label text is the text of the label.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3BEB44-EDA1-4CDB-A6C6-A19E623BE926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69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Style Sheet </a:t>
            </a:r>
            <a:br>
              <a:rPr lang="en-US" dirty="0"/>
            </a:br>
            <a:r>
              <a:rPr lang="en-US" dirty="0"/>
              <a:t>to a Web Form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DDAD3-53C8-432F-AA8D-8B36CD6B77D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6244400" cy="188167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6200"/>
            <a:ext cx="6244400" cy="14395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651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Style Sheet </a:t>
            </a:r>
            <a:br>
              <a:rPr lang="en-US" dirty="0"/>
            </a:br>
            <a:r>
              <a:rPr lang="en-US" dirty="0"/>
              <a:t>to a Web Form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DDAD3-53C8-432F-AA8D-8B36CD6B77D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1752600"/>
            <a:ext cx="5605712" cy="1881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4114800"/>
            <a:ext cx="6244400" cy="1636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295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Default Values </a:t>
            </a:r>
            <a:br>
              <a:rPr lang="en-US" dirty="0"/>
            </a:br>
            <a:r>
              <a:rPr lang="en-US" dirty="0"/>
              <a:t>and Placeholders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define the default value of a field, add the attribute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value=”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2800" dirty="0"/>
              <a:t>  to the control element, where </a:t>
            </a:r>
            <a:r>
              <a:rPr lang="en-US" sz="2800" i="1" dirty="0"/>
              <a:t>value </a:t>
            </a:r>
            <a:r>
              <a:rPr lang="en-US" sz="2800" dirty="0"/>
              <a:t>is the default value assumed by a browser unless a user enters a different value</a:t>
            </a:r>
          </a:p>
          <a:p>
            <a:r>
              <a:rPr lang="en-US" sz="2800" dirty="0"/>
              <a:t>Starting with HTML5, you can also populate your input boxes with placeholders. A </a:t>
            </a:r>
            <a:r>
              <a:rPr lang="en-US" sz="2800" b="1" dirty="0"/>
              <a:t>placeholder </a:t>
            </a:r>
            <a:r>
              <a:rPr lang="en-US" sz="2800" dirty="0"/>
              <a:t>is a text string that appears within the control element and provides users with information about the kind of information accepted by the field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547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Default Values </a:t>
            </a:r>
            <a:br>
              <a:rPr lang="en-US" dirty="0"/>
            </a:br>
            <a:r>
              <a:rPr lang="en-US" dirty="0"/>
              <a:t>and Placeholders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0" y="2681828"/>
            <a:ext cx="7750000" cy="198170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349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Lists and Option Buttons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108235"/>
            <a:ext cx="4648200" cy="460676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9"/>
          <a:stretch>
            <a:fillRect/>
          </a:stretch>
        </p:blipFill>
        <p:spPr>
          <a:xfrm>
            <a:off x="304800" y="1521967"/>
            <a:ext cx="4114800" cy="422322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7944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a Selection List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900" dirty="0"/>
              <a:t>A </a:t>
            </a:r>
            <a:r>
              <a:rPr lang="en-US" sz="2900" b="1" dirty="0"/>
              <a:t>selection list</a:t>
            </a:r>
            <a:r>
              <a:rPr lang="en-US" dirty="0"/>
              <a:t> is a list box from which a user selects a particular field value or set of field values.  </a:t>
            </a:r>
          </a:p>
          <a:p>
            <a:pPr lvl="1" eaLnBrk="1" hangingPunct="1"/>
            <a:r>
              <a:rPr lang="en-US" dirty="0"/>
              <a:t>Selection lists are useful when there are a fixed set of possible responses from the user.</a:t>
            </a:r>
          </a:p>
          <a:p>
            <a:pPr eaLnBrk="1" hangingPunct="1"/>
            <a:r>
              <a:rPr lang="en-US" dirty="0"/>
              <a:t>You can create a selection list using the &lt;select&gt; element.</a:t>
            </a:r>
          </a:p>
          <a:p>
            <a:pPr eaLnBrk="1" hangingPunct="1"/>
            <a:r>
              <a:rPr lang="en-US" dirty="0"/>
              <a:t>You can specify each individual selection item using the &lt;option&gt; element.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AD06F4-8A19-4A17-BBC8-B6A3C64EDE74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76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Creating a Selection List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You can change the number of options displayed in the selection list by modifying the size attribute. The syntax is as follows:</a:t>
            </a:r>
          </a:p>
          <a:p>
            <a:pPr eaLnBrk="1" hangingPunct="1">
              <a:buFont typeface="Arial" charset="0"/>
              <a:buNone/>
            </a:pPr>
            <a:endParaRPr lang="en-US"/>
          </a:p>
          <a:p>
            <a:pPr lvl="1" eaLnBrk="1" hangingPunct="1">
              <a:buFontTx/>
              <a:buNone/>
            </a:pPr>
            <a:r>
              <a:rPr lang="en-US" b="1">
                <a:latin typeface="Courier New" pitchFamily="49" charset="0"/>
              </a:rPr>
              <a:t>&lt;select size= “value”&gt;… &lt;/select&gt;</a:t>
            </a:r>
          </a:p>
          <a:p>
            <a:pPr eaLnBrk="1" hangingPunct="1">
              <a:buFont typeface="Arial" charset="0"/>
              <a:buNone/>
            </a:pPr>
            <a:endParaRPr lang="en-US"/>
          </a:p>
          <a:p>
            <a:pPr eaLnBrk="1" hangingPunct="1">
              <a:buFont typeface="Arial" charset="0"/>
              <a:buNone/>
            </a:pPr>
            <a:r>
              <a:rPr lang="en-US" sz="3600"/>
              <a:t>	Where </a:t>
            </a:r>
            <a:r>
              <a:rPr lang="en-US" b="1" i="1">
                <a:latin typeface="Courier New" pitchFamily="49" charset="0"/>
              </a:rPr>
              <a:t>value</a:t>
            </a:r>
            <a:r>
              <a:rPr lang="en-US" sz="3600"/>
              <a:t> is the number of items that the selection list displays in the form.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8B6295-280D-4633-8A77-68277EA564F4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264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Apply styles to Web forms</a:t>
            </a:r>
          </a:p>
          <a:p>
            <a:pPr eaLnBrk="1" hangingPunct="1"/>
            <a:r>
              <a:rPr lang="en-US" dirty="0"/>
              <a:t>Explore HTML5 data types</a:t>
            </a:r>
          </a:p>
          <a:p>
            <a:r>
              <a:rPr lang="en-US" dirty="0"/>
              <a:t>Create spinners and range sliders</a:t>
            </a:r>
          </a:p>
          <a:p>
            <a:r>
              <a:rPr lang="en-US" dirty="0"/>
              <a:t>Create form buttons</a:t>
            </a:r>
          </a:p>
          <a:p>
            <a:r>
              <a:rPr lang="en-US" dirty="0"/>
              <a:t>Validate form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1DE35E-07F4-48CF-BAE2-B2AC82CF2852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24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Creating a Selection List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Add the multiple attribute to the select element to create multiple selections:</a:t>
            </a:r>
          </a:p>
          <a:p>
            <a:pPr eaLnBrk="1" hangingPunct="1"/>
            <a:endParaRPr lang="en-US" sz="2900"/>
          </a:p>
          <a:p>
            <a:pPr lvl="1" eaLnBrk="1" hangingPunct="1">
              <a:buFontTx/>
              <a:buNone/>
            </a:pPr>
            <a:r>
              <a:rPr lang="en-US" b="1">
                <a:latin typeface="Courier New" pitchFamily="49" charset="0"/>
              </a:rPr>
              <a:t>&lt;select multiple=“multiple”&gt;… &lt;/select&gt;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43911B-6388-43A3-B893-0516568E2B01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31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Selection List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DDAD3-53C8-432F-AA8D-8B36CD6B77D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0" y="2069023"/>
            <a:ext cx="7750000" cy="320731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188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Selection Options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0" y="1748901"/>
            <a:ext cx="7750000" cy="384756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8189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Option Buttons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7CC4A-DE1A-48D4-983F-01F3DDD74F1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7108" name="Content Placeholder 9"/>
          <p:cNvSpPr>
            <a:spLocks noGrp="1"/>
          </p:cNvSpPr>
          <p:nvPr>
            <p:ph sz="half" idx="4294967295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Option buttons</a:t>
            </a:r>
            <a:r>
              <a:rPr lang="en-US" dirty="0"/>
              <a:t>, or </a:t>
            </a:r>
            <a:r>
              <a:rPr lang="en-US" b="1" dirty="0"/>
              <a:t>radio buttons</a:t>
            </a:r>
            <a:r>
              <a:rPr lang="en-US" dirty="0"/>
              <a:t> allow users to make selections.  </a:t>
            </a:r>
          </a:p>
          <a:p>
            <a:pPr lvl="1" eaLnBrk="1" hangingPunct="1"/>
            <a:r>
              <a:rPr lang="en-US" dirty="0"/>
              <a:t>Unlike selection lists, option buttons only allow the user to select one option at a time.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1" y="3276600"/>
            <a:ext cx="7750000" cy="29146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0699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a Group of Option Buttons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E199B4-430A-4FB6-91FD-5D7F638D44F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8132" name="Content Placeholder 6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To create a group of option buttons associated with a single field, add the elements: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/>
              <a:t>	&lt;input type="radio" name="</a:t>
            </a:r>
            <a:r>
              <a:rPr lang="en-US" sz="2400" i="1" dirty="0"/>
              <a:t>name" value="value1" /&gt;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/>
              <a:t>	&lt;input type="radio" name="</a:t>
            </a:r>
            <a:r>
              <a:rPr lang="en-US" sz="2400" i="1" dirty="0"/>
              <a:t>name" value="value2" /&gt;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/>
              <a:t>	&lt;input type="radio" name="</a:t>
            </a:r>
            <a:r>
              <a:rPr lang="en-US" sz="2400" i="1" dirty="0"/>
              <a:t>name" value="value3" /&gt;</a:t>
            </a:r>
          </a:p>
          <a:p>
            <a:pPr marL="0" indent="0">
              <a:buNone/>
            </a:pPr>
            <a:r>
              <a:rPr lang="en-US" sz="2400" dirty="0"/>
              <a:t>     where </a:t>
            </a:r>
            <a:r>
              <a:rPr lang="en-US" sz="2400" i="1" dirty="0"/>
              <a:t>name </a:t>
            </a:r>
            <a:r>
              <a:rPr lang="en-US" sz="2400" dirty="0"/>
              <a:t>is the name of the data field, and </a:t>
            </a:r>
            <a:r>
              <a:rPr lang="en-US" sz="2400" i="1" dirty="0"/>
              <a:t>value1</a:t>
            </a:r>
            <a:r>
              <a:rPr lang="en-US" sz="2400" dirty="0"/>
              <a:t>, </a:t>
            </a:r>
            <a:r>
              <a:rPr lang="en-US" sz="2400" i="1" dirty="0"/>
              <a:t>value2</a:t>
            </a:r>
            <a:r>
              <a:rPr lang="en-US" sz="2400" dirty="0"/>
              <a:t>, </a:t>
            </a:r>
            <a:r>
              <a:rPr lang="en-US" sz="2400" i="1" dirty="0"/>
              <a:t>value3</a:t>
            </a:r>
            <a:r>
              <a:rPr lang="en-US" sz="2400" dirty="0"/>
              <a:t>, etc. are the field values associated with each option.</a:t>
            </a:r>
          </a:p>
          <a:p>
            <a:r>
              <a:rPr lang="en-US" sz="2400" dirty="0"/>
              <a:t>To specify the default option, add the checked attribute to the input element as follows:</a:t>
            </a:r>
          </a:p>
          <a:p>
            <a:pPr marL="0" indent="0">
              <a:buNone/>
            </a:pPr>
            <a:r>
              <a:rPr lang="en-US" sz="2400" dirty="0"/>
              <a:t>	checked=”checked”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10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a Text Area Box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Text area boxes allow users to enter comments.</a:t>
            </a:r>
          </a:p>
          <a:p>
            <a:pPr eaLnBrk="1" hangingPunct="1"/>
            <a:r>
              <a:rPr lang="en-US" dirty="0"/>
              <a:t>An input box would be too small to accommodate the length of text for this use.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032FC2-BD9D-4BD1-AE47-40E0761BBCE0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434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Creating a Text Area Box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To create a text area box, use the textarea element:</a:t>
            </a:r>
          </a:p>
          <a:p>
            <a:pPr eaLnBrk="1" hangingPunct="1">
              <a:buFont typeface="Arial" charset="0"/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	&lt;textarea rows="</a:t>
            </a:r>
            <a:r>
              <a:rPr lang="en-US" sz="2800" i="1">
                <a:latin typeface="Courier New" pitchFamily="49" charset="0"/>
                <a:cs typeface="Courier New" pitchFamily="49" charset="0"/>
              </a:rPr>
              <a:t>value" cols="value"&gt; ... &lt;/textarea&gt;</a:t>
            </a:r>
          </a:p>
          <a:p>
            <a:pPr eaLnBrk="1" hangingPunct="1">
              <a:buFont typeface="Arial" charset="0"/>
              <a:buNone/>
            </a:pPr>
            <a:endParaRPr lang="en-US" sz="2800"/>
          </a:p>
          <a:p>
            <a:pPr eaLnBrk="1" hangingPunct="1">
              <a:buFont typeface="Arial" charset="0"/>
              <a:buNone/>
            </a:pPr>
            <a:r>
              <a:rPr lang="en-US" sz="2800"/>
              <a:t>	</a:t>
            </a:r>
            <a:r>
              <a:rPr lang="en-US"/>
              <a:t>Where the rows and cols attributes define the dimensions of the input box and the rows attribute indicates the number of lines in the input box.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EA2B33-55C1-4418-961F-3DF2E4B30324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6333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Text Area Box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type text into a text area box, the text automatically wraps to a new line as it extends beyond the box’s width</a:t>
            </a:r>
          </a:p>
          <a:p>
            <a:r>
              <a:rPr lang="en-US" dirty="0"/>
              <a:t>You can determine whether the locations of line wrapping are included in the field value by using the wrap attribute</a:t>
            </a:r>
          </a:p>
          <a:p>
            <a:pPr lvl="1"/>
            <a:r>
              <a:rPr lang="en-US" dirty="0"/>
              <a:t>Hard</a:t>
            </a:r>
          </a:p>
          <a:p>
            <a:pPr lvl="1"/>
            <a:r>
              <a:rPr lang="en-US" dirty="0"/>
              <a:t>Soft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DEDA3C-E085-487F-917B-9E8D1BFEBFF2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153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Check Boxes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To create a check box, use: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&lt;input type=“checkbox” name=“name” value=“value” /&gt;</a:t>
            </a:r>
          </a:p>
          <a:p>
            <a:pPr eaLnBrk="1" hangingPunct="1"/>
            <a:r>
              <a:rPr lang="en-US" dirty="0"/>
              <a:t>Where the name attribute identifies the check box controls and  the value attribute specifies the value sent to the server if the check box is selected.</a:t>
            </a:r>
          </a:p>
          <a:p>
            <a:pPr eaLnBrk="1" hangingPunct="1"/>
            <a:r>
              <a:rPr lang="en-US" dirty="0"/>
              <a:t>To specify that a check box be selected by default, use the checked attribute as follows: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&lt;input type=“checkbox” checked=“checked” /&gt;</a:t>
            </a: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F6F65C-F063-4A38-9A93-8B39575EAED6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363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Data Types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05166"/>
            <a:ext cx="4267200" cy="453503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DDAD3-53C8-432F-AA8D-8B36CD6B77D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7"/>
          <a:stretch>
            <a:fillRect/>
          </a:stretch>
        </p:blipFill>
        <p:spPr>
          <a:xfrm>
            <a:off x="762000" y="1524000"/>
            <a:ext cx="4038600" cy="446953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845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Web Form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52600"/>
            <a:ext cx="4573692" cy="3411337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ADDAD3-53C8-432F-AA8D-8B36CD6B77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9"/>
          <a:stretch>
            <a:fillRect/>
          </a:stretch>
        </p:blipFill>
        <p:spPr>
          <a:xfrm>
            <a:off x="685800" y="1594033"/>
            <a:ext cx="4114800" cy="4044768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2358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HTML5 Data Types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69E21-BE48-430B-900D-611290B0DBE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81" y="1219200"/>
            <a:ext cx="5601838" cy="490696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5707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HTML5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email, </a:t>
            </a:r>
            <a:r>
              <a:rPr lang="en-US" dirty="0" err="1"/>
              <a:t>tel</a:t>
            </a:r>
            <a:r>
              <a:rPr lang="en-US" dirty="0"/>
              <a:t>, and </a:t>
            </a:r>
            <a:r>
              <a:rPr lang="en-US" dirty="0" err="1"/>
              <a:t>url</a:t>
            </a:r>
            <a:r>
              <a:rPr lang="en-US" dirty="0"/>
              <a:t> data types are used for storing e-mail addresses, telephone numbers, and Web addresses, respectively</a:t>
            </a:r>
          </a:p>
          <a:p>
            <a:r>
              <a:rPr lang="en-US" dirty="0"/>
              <a:t>For browsers that support the date type, this will bring up a calendar widget from which users can select a 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18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HTML5 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r="13309"/>
          <a:stretch>
            <a:fillRect/>
          </a:stretch>
        </p:blipFill>
        <p:spPr>
          <a:xfrm>
            <a:off x="1524000" y="1828800"/>
            <a:ext cx="5943600" cy="358066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855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Spinner Controls </a:t>
            </a:r>
            <a:br>
              <a:rPr lang="en-US" dirty="0"/>
            </a:br>
            <a:r>
              <a:rPr lang="en-US" dirty="0"/>
              <a:t>and Range Sliders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create a spinner control for numeric data, enter the input element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&lt;input name=”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 type=”number” value=”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 step=”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 min=”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 max=”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0" indent="0">
              <a:buNone/>
            </a:pPr>
            <a:r>
              <a:rPr lang="en-US" sz="2000" dirty="0"/>
              <a:t>where the value attribute provides the default field value, the step attribute indicates the amount by which the field value changes when a user clicks the spin arrow, the min attribute defines the minimum possible value, and the max attribute defines the maximum possible value of the field</a:t>
            </a:r>
          </a:p>
          <a:p>
            <a:r>
              <a:rPr lang="en-US" sz="2000" dirty="0"/>
              <a:t>To create a range slider control for numeric data, use the following input element: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&lt;input name=”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 type=”range” value=”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 step=”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 min=”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 max=”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 /&gt;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9402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Spinner Controls </a:t>
            </a:r>
            <a:br>
              <a:rPr lang="en-US" dirty="0"/>
            </a:br>
            <a:r>
              <a:rPr lang="en-US" dirty="0"/>
              <a:t>and Range Sliders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/>
          <a:stretch>
            <a:fillRect/>
          </a:stretch>
        </p:blipFill>
        <p:spPr>
          <a:xfrm>
            <a:off x="914400" y="2362200"/>
            <a:ext cx="7568285" cy="158496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9324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Numeric Range </a:t>
            </a:r>
            <a:br>
              <a:rPr lang="en-US" dirty="0"/>
            </a:br>
            <a:r>
              <a:rPr lang="en-US" dirty="0"/>
              <a:t>with the range Data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6963415" cy="176829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05200"/>
            <a:ext cx="6963415" cy="23353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9629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Applying a Data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data list of possible values, enter the HTML code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datalist</a:t>
            </a:r>
            <a:r>
              <a:rPr lang="en-US" dirty="0"/>
              <a:t> id=”</a:t>
            </a:r>
            <a:r>
              <a:rPr lang="en-US" i="1" dirty="0"/>
              <a:t>id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	&lt;option value=”</a:t>
            </a:r>
            <a:r>
              <a:rPr lang="en-US" i="1" dirty="0"/>
              <a:t>value</a:t>
            </a:r>
            <a:r>
              <a:rPr lang="en-US" dirty="0"/>
              <a:t>” /&gt;</a:t>
            </a:r>
          </a:p>
          <a:p>
            <a:pPr marL="0" indent="0">
              <a:buNone/>
            </a:pPr>
            <a:r>
              <a:rPr lang="en-US" dirty="0"/>
              <a:t>	&lt;option value=”</a:t>
            </a:r>
            <a:r>
              <a:rPr lang="en-US" i="1" dirty="0"/>
              <a:t>value</a:t>
            </a:r>
            <a:r>
              <a:rPr lang="en-US" dirty="0"/>
              <a:t>” /&gt;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datalist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where the value attribute provides the text of the possible values in the data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321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Applying a Data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reference the data list from an input control, add the list attribute</a:t>
            </a:r>
          </a:p>
          <a:p>
            <a:pPr marL="0" indent="0">
              <a:buNone/>
            </a:pPr>
            <a:r>
              <a:rPr lang="en-US" dirty="0"/>
              <a:t>	&lt;input name=”</a:t>
            </a:r>
            <a:r>
              <a:rPr lang="en-US" i="1" dirty="0"/>
              <a:t>name</a:t>
            </a:r>
            <a:r>
              <a:rPr lang="en-US" dirty="0"/>
              <a:t>” list=”</a:t>
            </a:r>
            <a:r>
              <a:rPr lang="en-US" i="1" dirty="0"/>
              <a:t>id</a:t>
            </a:r>
            <a:r>
              <a:rPr lang="en-US" dirty="0"/>
              <a:t>” /&gt;</a:t>
            </a:r>
          </a:p>
          <a:p>
            <a:pPr marL="0" indent="0">
              <a:buNone/>
            </a:pPr>
            <a:r>
              <a:rPr lang="en-US" dirty="0"/>
              <a:t>  where </a:t>
            </a:r>
            <a:r>
              <a:rPr lang="en-US" i="1" dirty="0"/>
              <a:t>id </a:t>
            </a:r>
            <a:r>
              <a:rPr lang="en-US" dirty="0"/>
              <a:t>references the id of the data list structure.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8782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Form Buttons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 buttons are a type of control element that performs an action.</a:t>
            </a:r>
          </a:p>
          <a:p>
            <a:pPr eaLnBrk="1" hangingPunct="1"/>
            <a:r>
              <a:rPr lang="en-US" dirty="0"/>
              <a:t>Types of buttons:</a:t>
            </a:r>
          </a:p>
          <a:p>
            <a:pPr lvl="1" eaLnBrk="1" hangingPunct="1"/>
            <a:r>
              <a:rPr lang="en-US" dirty="0"/>
              <a:t>Command button</a:t>
            </a:r>
          </a:p>
          <a:p>
            <a:pPr lvl="1" eaLnBrk="1" hangingPunct="1"/>
            <a:r>
              <a:rPr lang="en-US" dirty="0"/>
              <a:t>Submit button</a:t>
            </a:r>
          </a:p>
          <a:p>
            <a:pPr lvl="1" eaLnBrk="1" hangingPunct="1"/>
            <a:r>
              <a:rPr lang="en-US" dirty="0"/>
              <a:t>Reset button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9DC0A0-B1D8-44A3-80DF-2DA8CBB75FD8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1182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a Command button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Command buttons are created using the &lt;input&gt; tag:</a:t>
            </a:r>
          </a:p>
          <a:p>
            <a:pPr lvl="1" eaLnBrk="1" hangingPunct="1">
              <a:buFont typeface="Arial" charset="0"/>
              <a:buNone/>
            </a:pPr>
            <a:r>
              <a:rPr lang="en-US" sz="2400"/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&lt;input type=“button” value=“text” /&gt;</a:t>
            </a:r>
            <a:endParaRPr lang="en-US" sz="2400" b="1"/>
          </a:p>
          <a:p>
            <a:pPr eaLnBrk="1" hangingPunct="1"/>
            <a:r>
              <a:rPr lang="en-US"/>
              <a:t>Submit buttons submit forms to the server for processing when clicked. Syntax is as follows: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/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&lt;input type=“submit” value=“text” /&gt;</a:t>
            </a:r>
            <a:endParaRPr lang="en-US" sz="2400" b="1"/>
          </a:p>
          <a:p>
            <a:pPr eaLnBrk="1" hangingPunct="1"/>
            <a:r>
              <a:rPr lang="en-US"/>
              <a:t>Reset buttons reset forms to their original (default) values. Syntax is as follows:</a:t>
            </a:r>
          </a:p>
          <a:p>
            <a:pPr lvl="1" eaLnBrk="1" hangingPunct="1">
              <a:buFont typeface="Arial" charset="0"/>
              <a:buNone/>
            </a:pPr>
            <a:r>
              <a:rPr lang="en-US" sz="2400"/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&lt;input type=“reset” value=“text” /&gt;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F938B1-83D0-4289-9AF8-765CC5689420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86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Introducing Web Forms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sz="2400" dirty="0"/>
              <a:t>eb forms collect information from Web site visitors.  </a:t>
            </a:r>
          </a:p>
          <a:p>
            <a:pPr eaLnBrk="1" hangingPunct="1"/>
            <a:r>
              <a:rPr lang="en-US" sz="2400" dirty="0"/>
              <a:t>HTML supports the following control elements:</a:t>
            </a:r>
          </a:p>
          <a:p>
            <a:pPr lvl="1"/>
            <a:r>
              <a:rPr lang="en-US" sz="2000" dirty="0"/>
              <a:t>Input boxes</a:t>
            </a:r>
          </a:p>
          <a:p>
            <a:pPr lvl="1"/>
            <a:r>
              <a:rPr lang="en-US" sz="2000" dirty="0"/>
              <a:t>Option buttons</a:t>
            </a:r>
          </a:p>
          <a:p>
            <a:pPr lvl="1"/>
            <a:r>
              <a:rPr lang="en-US" sz="2000" dirty="0"/>
              <a:t>Selection lists</a:t>
            </a:r>
          </a:p>
          <a:p>
            <a:pPr lvl="1"/>
            <a:r>
              <a:rPr lang="en-US" sz="2000" dirty="0"/>
              <a:t>Check boxes</a:t>
            </a:r>
          </a:p>
          <a:p>
            <a:pPr lvl="1"/>
            <a:r>
              <a:rPr lang="en-US" sz="2000" dirty="0"/>
              <a:t>Text areas</a:t>
            </a:r>
          </a:p>
          <a:p>
            <a:pPr lvl="1"/>
            <a:r>
              <a:rPr lang="en-US" sz="2000" dirty="0"/>
              <a:t>Color pickers</a:t>
            </a:r>
          </a:p>
          <a:p>
            <a:pPr lvl="1"/>
            <a:r>
              <a:rPr lang="en-US" sz="2000" dirty="0"/>
              <a:t>Calendar pickers</a:t>
            </a:r>
          </a:p>
          <a:p>
            <a:pPr lvl="1"/>
            <a:r>
              <a:rPr lang="en-US" sz="2000" dirty="0"/>
              <a:t>Spin boxes</a:t>
            </a:r>
          </a:p>
          <a:p>
            <a:pPr lvl="1"/>
            <a:r>
              <a:rPr lang="en-US" sz="2000" dirty="0"/>
              <a:t>Sliders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78C28E-4BF3-4699-918E-6117E46D3283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64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Designing a Custom Button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Use the button element for greater artistic control over the appearance of a button.</a:t>
            </a:r>
          </a:p>
          <a:p>
            <a:pPr lvl="1"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&lt;button name=“</a:t>
            </a:r>
            <a:r>
              <a:rPr lang="en-US" sz="2000" b="1" i="1" dirty="0">
                <a:latin typeface="Courier New" pitchFamily="49" charset="0"/>
              </a:rPr>
              <a:t>name</a:t>
            </a:r>
            <a:r>
              <a:rPr lang="en-US" sz="2000" b="1" dirty="0">
                <a:latin typeface="Courier New" pitchFamily="49" charset="0"/>
              </a:rPr>
              <a:t>” type=“</a:t>
            </a:r>
            <a:r>
              <a:rPr lang="en-US" sz="2000" b="1" i="1" dirty="0">
                <a:latin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</a:rPr>
              <a:t>”&gt;</a:t>
            </a:r>
          </a:p>
          <a:p>
            <a:pPr lvl="1"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i="1" dirty="0">
                <a:latin typeface="Courier New" pitchFamily="49" charset="0"/>
              </a:rPr>
              <a:t>content</a:t>
            </a:r>
            <a:endParaRPr lang="en-US" sz="2000" b="1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&lt;/button&gt;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  where the type attribute specifies the button type (submit, reset, or button—for creating a command button) and </a:t>
            </a:r>
            <a:r>
              <a:rPr lang="en-US" sz="2800" i="1" dirty="0"/>
              <a:t>content </a:t>
            </a:r>
            <a:r>
              <a:rPr lang="en-US" sz="2800" dirty="0"/>
              <a:t>is page elements displayed within the button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F322BE-9201-47F3-BEE3-97CDF126D797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0735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Custom Button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DDAD3-53C8-432F-AA8D-8B36CD6B77D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6" r="15701"/>
          <a:stretch>
            <a:fillRect/>
          </a:stretch>
        </p:blipFill>
        <p:spPr>
          <a:xfrm>
            <a:off x="1295400" y="2209800"/>
            <a:ext cx="6504043" cy="260922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430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a Web Form</a:t>
            </a:r>
          </a:p>
        </p:txBody>
      </p:sp>
      <p:sp>
        <p:nvSpPr>
          <p:cNvPr id="32770" name="Content Placeholder 10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dirty="0"/>
              <a:t>Forms are created using the form element, structured as follows:</a:t>
            </a:r>
            <a:br>
              <a:rPr lang="en-US" dirty="0"/>
            </a:br>
            <a:endParaRPr lang="en-US" dirty="0"/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	&lt;form </a:t>
            </a:r>
            <a:r>
              <a:rPr lang="en-US" i="1" dirty="0">
                <a:latin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content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	&lt;/form&gt;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Where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latin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are the attributes that control  how the form is processed and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latin typeface="Courier New" pitchFamily="49" charset="0"/>
              </a:rPr>
              <a:t>content </a:t>
            </a:r>
            <a:r>
              <a:rPr lang="en-US" dirty="0"/>
              <a:t>is the content of the form.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E3A89B-3079-4B91-8DE1-BD7D6D94E189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08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a Web Form</a:t>
            </a:r>
          </a:p>
        </p:txBody>
      </p:sp>
      <p:sp>
        <p:nvSpPr>
          <p:cNvPr id="34818" name="Content Placeholder 9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dirty="0"/>
              <a:t>Form attributes tell the browser the location of the server-based program to be applied to the form’s data.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dirty="0"/>
              <a:t>Always specify an id or name for the form.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dirty="0"/>
              <a:t>Two attributes are available to identify the form: id and name.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86C868-4BEC-4605-BFFE-48AAAB98DE7D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46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a Web Form</a:t>
            </a:r>
          </a:p>
        </p:txBody>
      </p:sp>
      <p:sp>
        <p:nvSpPr>
          <p:cNvPr id="36866" name="Content Placeholder 9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dirty="0"/>
              <a:t>The syntax of the id and name attributes are as follows: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>
                <a:latin typeface="Courier New" pitchFamily="49" charset="0"/>
              </a:rPr>
              <a:t>&lt;form id=“id” name=“name”&gt;… &lt;/form&gt;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Where </a:t>
            </a:r>
            <a:r>
              <a:rPr lang="en-US" i="1" dirty="0">
                <a:latin typeface="Courier New" pitchFamily="49" charset="0"/>
              </a:rPr>
              <a:t>id</a:t>
            </a:r>
            <a:r>
              <a:rPr lang="en-US" dirty="0">
                <a:latin typeface="Arial" charset="0"/>
              </a:rPr>
              <a:t> </a:t>
            </a:r>
            <a:r>
              <a:rPr lang="en-US" dirty="0"/>
              <a:t>is the id of  the form and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latin typeface="Courier New" pitchFamily="49" charset="0"/>
              </a:rPr>
              <a:t>name</a:t>
            </a:r>
            <a:r>
              <a:rPr lang="en-US" dirty="0">
                <a:latin typeface="Arial" charset="0"/>
              </a:rPr>
              <a:t> </a:t>
            </a:r>
            <a:r>
              <a:rPr lang="en-US" dirty="0"/>
              <a:t>is the name of the form.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7F9854-FB4F-4E0D-B2E9-9B66099701DE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8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a Field Set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HTML and XHTML allow you to organize a form into a group of fields called field sets.  </a:t>
            </a:r>
          </a:p>
          <a:p>
            <a:pPr lvl="1"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id=“id”&gt;</a:t>
            </a:r>
          </a:p>
          <a:p>
            <a:pPr lvl="1"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controls</a:t>
            </a:r>
          </a:p>
          <a:p>
            <a:pPr lvl="1"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	where id identifies the field set and controls are the control elements associated with fields within the field set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A663A3-2BA1-4624-A7CA-0714B0EEC79B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a Field Set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To add a legend to a field set, add the following tag after the opening &lt;</a:t>
            </a:r>
            <a:r>
              <a:rPr lang="en-US" dirty="0" err="1"/>
              <a:t>fieldset</a:t>
            </a:r>
            <a:r>
              <a:rPr lang="en-US" dirty="0"/>
              <a:t>&gt; tag:</a:t>
            </a:r>
            <a:br>
              <a:rPr lang="en-US" dirty="0"/>
            </a:br>
            <a:endParaRPr lang="en-US" dirty="0"/>
          </a:p>
          <a:p>
            <a:pPr lvl="1"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&lt;legend&gt;</a:t>
            </a:r>
            <a:r>
              <a:rPr lang="en-US" sz="2400" b="1" i="1" dirty="0">
                <a:latin typeface="Courier New" pitchFamily="49" charset="0"/>
              </a:rPr>
              <a:t>text</a:t>
            </a:r>
            <a:r>
              <a:rPr lang="en-US" sz="2400" b="1" dirty="0">
                <a:latin typeface="Courier New" pitchFamily="49" charset="0"/>
              </a:rPr>
              <a:t>&lt;/legend&gt;</a:t>
            </a:r>
          </a:p>
          <a:p>
            <a:pPr lvl="1" eaLnBrk="1" hangingPunct="1">
              <a:buFontTx/>
              <a:buNone/>
            </a:pPr>
            <a:r>
              <a:rPr lang="en-US" sz="3200" dirty="0"/>
              <a:t>Where </a:t>
            </a:r>
            <a:r>
              <a:rPr lang="en-US" sz="3200" i="1" dirty="0"/>
              <a:t>text</a:t>
            </a:r>
            <a:r>
              <a:rPr lang="en-US" sz="3200" dirty="0"/>
              <a:t> is the text of the field set caption.</a:t>
            </a:r>
          </a:p>
          <a:p>
            <a:pPr lvl="1" eaLnBrk="1" hangingPunct="1">
              <a:buFontTx/>
              <a:buNone/>
            </a:pP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0FD0A2-0AE2-42A1-87BA-0F22FBA29726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4576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EGVH4V7XOP06REuQOGco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Oi3TRD0aYhJhnQZ3z4Nb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Jjw1vvyRtEyndt0SihPF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U3lUH8wqaq7OyKnQ8vB6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6RdLO8v9zxi89babtVl7i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6RdLO8v9zxi89babtVl7i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BUSXIrw6ZM5TRaJ4uYqCU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PPn9nqCoZKesfjSRq3Dt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2fj0roqnGFIV43zz45tB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hJA1ziDjf1OpdNMNc4Qh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wVe8RC2MpKibgpLi33Q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nAwrCoNkQhbKsA1C4pi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71wm1U0Nqg7tWDTJOwnR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FoVpcDynZr8iM8PnYdXB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JkfPiRZxZWJHzV41cNPi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nslU9xHbLLzAKeBMckn2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y8lkDlupQ4O0sVziBCR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219G8n3SkuU0htpl5VC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zfENgz592o0qGG0QyPGe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jywGu4hfYn0krT2k6tMb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sIc7vCCPO7rVudBqtuxe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MLgrJG6fDbh7EAamlHor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qX2XQj6WMue8XxkyC5jl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z5yUiX1aLKSsytyR7iqJ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psguQPs8UeQzcbTPo9et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ec2HOtz60HT1G5DO6cID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BYgnYhUhvP8Sd3s90YyN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GbuNcz31LMGAA3qrvhcJb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TORzlXbJ42qti5Sa5ket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bDsoIzsgBuWChGWCe6Q1I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a7KlzlcRvHZxCe6XeBgN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pmf7OeJdrdoNyESLJ2TcZ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1IXW3vnLjE6msrtdr83a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NTfJ0M5PlJb5Ty6yuuz1u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HccrhwBK9PUWoPppN3tu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wGNbds68D3DyslEm074J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jPXohMRYk0EgFdudR0x5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RWDFSE4oJiOsmJ5wLO2K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ZMVCsjrKGEDkX0KCTcUV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scRL7leI2awFXQKgcKXZ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P1L4L9UQPwVDkIKHb5vXC"/>
</p:tagLst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Tutorial.01</Template>
  <TotalTime>5830</TotalTime>
  <Words>938</Words>
  <Application>Microsoft Office PowerPoint</Application>
  <PresentationFormat>On-screen Show (4:3)</PresentationFormat>
  <Paragraphs>253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</vt:lpstr>
      <vt:lpstr>Courier New</vt:lpstr>
      <vt:lpstr>Times New Roman</vt:lpstr>
      <vt:lpstr>2_Office Theme</vt:lpstr>
      <vt:lpstr>Objectives</vt:lpstr>
      <vt:lpstr>Objectives</vt:lpstr>
      <vt:lpstr>Parts of a Web Form</vt:lpstr>
      <vt:lpstr>Introducing Web Forms</vt:lpstr>
      <vt:lpstr>Creating a Web Form</vt:lpstr>
      <vt:lpstr>Creating a Web Form</vt:lpstr>
      <vt:lpstr>Creating a Web Form</vt:lpstr>
      <vt:lpstr>Creating a Field Set</vt:lpstr>
      <vt:lpstr>Creating a Field Set</vt:lpstr>
      <vt:lpstr>Creating Input Boxes</vt:lpstr>
      <vt:lpstr>Creating Input Boxes</vt:lpstr>
      <vt:lpstr>Adding Field Labels</vt:lpstr>
      <vt:lpstr>Applying a Style Sheet  to a Web Form</vt:lpstr>
      <vt:lpstr>Applying a Style Sheet  to a Web Form</vt:lpstr>
      <vt:lpstr>Defining Default Values  and Placeholders</vt:lpstr>
      <vt:lpstr>Defining Default Values  and Placeholders</vt:lpstr>
      <vt:lpstr>Selection Lists and Option Buttons</vt:lpstr>
      <vt:lpstr>Creating a Selection List</vt:lpstr>
      <vt:lpstr>Creating a Selection List</vt:lpstr>
      <vt:lpstr>Creating a Selection List</vt:lpstr>
      <vt:lpstr>Creating a Selection List</vt:lpstr>
      <vt:lpstr>Grouping Selection Options</vt:lpstr>
      <vt:lpstr>Creating Option Buttons</vt:lpstr>
      <vt:lpstr>Creating a Group of Option Buttons</vt:lpstr>
      <vt:lpstr>Creating a Text Area Box</vt:lpstr>
      <vt:lpstr>Creating a Text Area Box</vt:lpstr>
      <vt:lpstr>Creating a Text Area Box</vt:lpstr>
      <vt:lpstr>Creating Check Boxes</vt:lpstr>
      <vt:lpstr>HTML5 Data Types</vt:lpstr>
      <vt:lpstr>Exploring HTML5 Data Types</vt:lpstr>
      <vt:lpstr>Exploring HTML5 Data Types</vt:lpstr>
      <vt:lpstr>Exploring HTML5 Data Types</vt:lpstr>
      <vt:lpstr>Creating Spinner Controls  and Range Sliders</vt:lpstr>
      <vt:lpstr>Creating Spinner Controls  and Range Sliders</vt:lpstr>
      <vt:lpstr>Specifying a Numeric Range  with the range Data Type</vt:lpstr>
      <vt:lpstr>Creating and Applying a Data List</vt:lpstr>
      <vt:lpstr>Creating and Applying a Data List</vt:lpstr>
      <vt:lpstr>Creating Form Buttons</vt:lpstr>
      <vt:lpstr>Creating a Command button</vt:lpstr>
      <vt:lpstr>Designing a Custom Button</vt:lpstr>
      <vt:lpstr>Designing a Custom Button</vt:lpstr>
    </vt:vector>
  </TitlesOfParts>
  <Company>Course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Technology</dc:creator>
  <cp:lastModifiedBy>Dennis Hunchuck</cp:lastModifiedBy>
  <cp:revision>534</cp:revision>
  <dcterms:created xsi:type="dcterms:W3CDTF">2001-08-29T21:35:42Z</dcterms:created>
  <dcterms:modified xsi:type="dcterms:W3CDTF">2018-03-30T19:01:17Z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1-msZHeavFpns7XDBLQhy7D2HHxp6WyIPfkYnZeLjR4o</vt:lpwstr>
  </property>
  <property fmtid="{D5CDD505-2E9C-101B-9397-08002B2CF9AE}" pid="3" name="Google.Documents.RevisionId">
    <vt:lpwstr>08247036519663079581</vt:lpwstr>
  </property>
  <property fmtid="{D5CDD505-2E9C-101B-9397-08002B2CF9AE}" pid="4" name="Google.Documents.PluginVersion">
    <vt:lpwstr>2.0.2026.3768</vt:lpwstr>
  </property>
  <property fmtid="{D5CDD505-2E9C-101B-9397-08002B2CF9AE}" pid="5" name="Google.Documents.MergeIncapabilityFlags">
    <vt:i4>0</vt:i4>
  </property>
</Properties>
</file>