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36"/>
  </p:notesMasterIdLst>
  <p:handoutMasterIdLst>
    <p:handoutMasterId r:id="rId37"/>
  </p:handoutMasterIdLst>
  <p:sldIdLst>
    <p:sldId id="257" r:id="rId2"/>
    <p:sldId id="258" r:id="rId3"/>
    <p:sldId id="295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6" r:id="rId15"/>
    <p:sldId id="297" r:id="rId16"/>
    <p:sldId id="270" r:id="rId17"/>
    <p:sldId id="298" r:id="rId18"/>
    <p:sldId id="271" r:id="rId19"/>
    <p:sldId id="273" r:id="rId20"/>
    <p:sldId id="299" r:id="rId21"/>
    <p:sldId id="280" r:id="rId22"/>
    <p:sldId id="300" r:id="rId23"/>
    <p:sldId id="301" r:id="rId24"/>
    <p:sldId id="302" r:id="rId25"/>
    <p:sldId id="303" r:id="rId26"/>
    <p:sldId id="304" r:id="rId27"/>
    <p:sldId id="283" r:id="rId28"/>
    <p:sldId id="305" r:id="rId29"/>
    <p:sldId id="306" r:id="rId30"/>
    <p:sldId id="307" r:id="rId31"/>
    <p:sldId id="308" r:id="rId32"/>
    <p:sldId id="309" r:id="rId33"/>
    <p:sldId id="310" r:id="rId34"/>
    <p:sldId id="311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0033"/>
    <a:srgbClr val="CC0000"/>
    <a:srgbClr val="FFFFFF"/>
    <a:srgbClr val="EAEAEA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89635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5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B3371-7B22-4B0E-A8F3-C04CDFD203F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E9FE0-9AED-416F-9D9B-929DB18B41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8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8FD0BC6-8D0F-4AA6-92ED-A084BB254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71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4DB848"/>
          </a:solidFill>
          <a:ln>
            <a:solidFill>
              <a:srgbClr val="4DB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28600"/>
            <a:ext cx="1447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1" name="Title Placeholder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152400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9" b="19964"/>
          <a:stretch/>
        </p:blipFill>
        <p:spPr bwMode="auto">
          <a:xfrm>
            <a:off x="0" y="4343401"/>
            <a:ext cx="9144000" cy="182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24114" y="3124200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DB848"/>
                </a:solidFill>
                <a:latin typeface="Century" pitchFamily="18" charset="0"/>
              </a:rPr>
              <a:t>HTML and CSS</a:t>
            </a:r>
            <a:br>
              <a:rPr lang="en-US" sz="5400" dirty="0">
                <a:solidFill>
                  <a:srgbClr val="4DB848"/>
                </a:solidFill>
                <a:latin typeface="Century" pitchFamily="18" charset="0"/>
              </a:rPr>
            </a:br>
            <a:r>
              <a:rPr lang="en-US" sz="2000" dirty="0">
                <a:solidFill>
                  <a:srgbClr val="4DB848"/>
                </a:solidFill>
                <a:latin typeface="Century" pitchFamily="18" charset="0"/>
              </a:rPr>
              <a:t>6</a:t>
            </a:r>
            <a:r>
              <a:rPr lang="en-US" sz="2000" baseline="30000" dirty="0">
                <a:solidFill>
                  <a:srgbClr val="4DB848"/>
                </a:solidFill>
                <a:latin typeface="Century" pitchFamily="18" charset="0"/>
              </a:rPr>
              <a:t>TH</a:t>
            </a:r>
            <a:r>
              <a:rPr lang="en-US" sz="2000" dirty="0">
                <a:solidFill>
                  <a:srgbClr val="4DB848"/>
                </a:solidFill>
                <a:latin typeface="Century" pitchFamily="18" charset="0"/>
              </a:rPr>
              <a:t> EDITION</a:t>
            </a:r>
            <a:endParaRPr lang="en-US" sz="5400" dirty="0">
              <a:solidFill>
                <a:srgbClr val="4DB848"/>
              </a:solidFill>
              <a:latin typeface="Century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68308-05FC-4E0E-B40C-6888CC4CB7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F1A2F-29E8-4233-ACB0-F4A9653797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305800" cy="944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76FCD-123C-43DF-9841-58750E184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008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400800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67854-6943-4EA1-A35F-6D0D6AF6D2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69E21-BE48-430B-900D-611290B0DB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E895E-8795-47A2-AC5D-08DF663D8F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0548-38AA-46C2-A9F1-2327DE3493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DDAD3-53C8-432F-AA8D-8B36CD6B77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FCC15-0FF2-464A-88D5-4891C16B5D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E3A4-01D6-4927-AB27-24638F64E5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63000" y="0"/>
            <a:ext cx="381000" cy="6858000"/>
          </a:xfrm>
          <a:prstGeom prst="rect">
            <a:avLst/>
          </a:prstGeom>
          <a:gradFill flip="none" rotWithShape="1">
            <a:gsLst>
              <a:gs pos="36000">
                <a:schemeClr val="bg1"/>
              </a:gs>
              <a:gs pos="100000">
                <a:srgbClr val="4DB84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4DB848"/>
              </a:gs>
              <a:gs pos="65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43000"/>
            <a:ext cx="8686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305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25BB79-D32A-467B-BABB-CD11575A6E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400800"/>
            <a:ext cx="868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 about sound file formats and properties</a:t>
            </a:r>
          </a:p>
          <a:p>
            <a:pPr eaLnBrk="1" hangingPunct="1"/>
            <a:r>
              <a:rPr lang="en-US" dirty="0"/>
              <a:t>Embed a sound clip 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audio</a:t>
            </a:r>
            <a:r>
              <a:rPr lang="en-US" dirty="0"/>
              <a:t> element</a:t>
            </a:r>
          </a:p>
          <a:p>
            <a:r>
              <a:rPr lang="en-US" dirty="0"/>
              <a:t>Embed a sound clip 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embed</a:t>
            </a:r>
            <a:r>
              <a:rPr lang="en-US" dirty="0"/>
              <a:t> element</a:t>
            </a:r>
          </a:p>
          <a:p>
            <a:r>
              <a:rPr lang="en-US" dirty="0"/>
              <a:t>Learn about video file formats and properties</a:t>
            </a:r>
          </a:p>
          <a:p>
            <a:r>
              <a:rPr lang="en-US" dirty="0"/>
              <a:t>Embed a video clip 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video</a:t>
            </a:r>
            <a:r>
              <a:rPr lang="en-US" dirty="0"/>
              <a:t> element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11EC62-3FEA-46F9-A31A-B3C82F3B96CA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285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Exploring Digital Audio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Sampling resolution</a:t>
            </a:r>
            <a:r>
              <a:rPr lang="en-US"/>
              <a:t> (also called </a:t>
            </a:r>
            <a:r>
              <a:rPr lang="en-US" b="1"/>
              <a:t>bit depth</a:t>
            </a:r>
            <a:r>
              <a:rPr lang="en-US"/>
              <a:t>) indicates the precision in measuring the sound within each sample.</a:t>
            </a:r>
          </a:p>
          <a:p>
            <a:pPr lvl="1" eaLnBrk="1" hangingPunct="1"/>
            <a:r>
              <a:rPr lang="en-US"/>
              <a:t>8-bit</a:t>
            </a:r>
          </a:p>
          <a:p>
            <a:pPr lvl="1" eaLnBrk="1" hangingPunct="1"/>
            <a:r>
              <a:rPr lang="en-US"/>
              <a:t>16-bit</a:t>
            </a:r>
          </a:p>
          <a:p>
            <a:pPr lvl="1" eaLnBrk="1" hangingPunct="1"/>
            <a:r>
              <a:rPr lang="en-US"/>
              <a:t>32-bit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33BF53-8E9E-4EDD-8980-CEB74256699B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342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Exploring Digital Audio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D7B77-8278-4088-95BD-49DCBF4C92F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6" y="1219200"/>
            <a:ext cx="7160447" cy="490696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147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Exploring Digital Audio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There are different sound file formats used for different operating systems.</a:t>
            </a:r>
          </a:p>
          <a:p>
            <a:pPr eaLnBrk="1" hangingPunct="1"/>
            <a:r>
              <a:rPr lang="en-US"/>
              <a:t>Different file formats provide varying levels of sound quality and </a:t>
            </a:r>
            <a:r>
              <a:rPr lang="en-US" b="1"/>
              <a:t>file compression</a:t>
            </a:r>
            <a:r>
              <a:rPr lang="en-US"/>
              <a:t>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676872-A79A-449B-8D96-E5A02146BF70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6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Exploring Digital Audio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56045-4072-4D1A-B022-E17D718EB29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41" y="2450120"/>
            <a:ext cx="6957317" cy="244512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941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HTML5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an audio clip under HTML5, use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audio</a:t>
            </a:r>
            <a:r>
              <a:rPr lang="en-US" dirty="0"/>
              <a:t> element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&lt;audio&gt;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=”url1” /&gt;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=”url2” /&gt;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&lt;/audio&gt;</a:t>
            </a:r>
          </a:p>
          <a:p>
            <a:pPr marL="0" indent="0">
              <a:buNone/>
            </a:pPr>
            <a:r>
              <a:rPr lang="en-US" dirty="0"/>
              <a:t>   where url1, url2, etc. are the possible sources of the audio clip.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166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HTML5 Audio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7695122" cy="218902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56" y="3581400"/>
            <a:ext cx="5638800" cy="26390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51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Working with Embedded Objects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Older browsers that don’t support the HTML5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audio</a:t>
            </a:r>
            <a:r>
              <a:rPr lang="en-US" dirty="0"/>
              <a:t> element instead rely on plug-ins to play embedded media clips</a:t>
            </a:r>
          </a:p>
          <a:p>
            <a:r>
              <a:rPr lang="en-US" dirty="0"/>
              <a:t>To insert an embedded object such as a media player, you can nest the embed element within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audio</a:t>
            </a:r>
            <a:r>
              <a:rPr lang="en-US" dirty="0"/>
              <a:t> element</a:t>
            </a:r>
          </a:p>
          <a:p>
            <a:pPr lvl="1"/>
            <a:r>
              <a:rPr lang="en-US" dirty="0"/>
              <a:t>Browsers recognizing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audio</a:t>
            </a:r>
            <a:r>
              <a:rPr lang="en-US" dirty="0"/>
              <a:t> element will attempt to load the audio clip that way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3DBA50-EECE-4CBB-979F-E463F2EC2003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6140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Embedded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&lt;audio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=”overture.mp3”&gt;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&lt;embed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=”overture.mp3” 		type=”audio/mpeg” 				width=”250” height=”10” 		/&gt;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&lt;/audio&gt;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51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Working with Embedded Objects</a:t>
            </a:r>
          </a:p>
        </p:txBody>
      </p:sp>
      <p:sp>
        <p:nvSpPr>
          <p:cNvPr id="30722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b="1" dirty="0"/>
              <a:t>MIME types</a:t>
            </a:r>
            <a:r>
              <a:rPr lang="en-US" dirty="0"/>
              <a:t> identify the type of data contained in the file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361D32-6299-429C-ADBE-C3C77354439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2" y="2971800"/>
            <a:ext cx="6963415" cy="21158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3788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Working with Embedded Objects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dirty="0"/>
              <a:t> attributes constitute the basic HTML attributes for the embed element, but they do not specify how users interact with the embedded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F14107-1D80-4BD2-87F9-B3D49693124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581400"/>
            <a:ext cx="6373799" cy="24970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586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 a video clip 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 element</a:t>
            </a:r>
          </a:p>
          <a:p>
            <a:pPr eaLnBrk="1" hangingPunct="1"/>
            <a:r>
              <a:rPr lang="en-US" dirty="0"/>
              <a:t>Explore how to use Shockwave Flash players</a:t>
            </a:r>
          </a:p>
          <a:p>
            <a:pPr eaLnBrk="1" hangingPunct="1"/>
            <a:r>
              <a:rPr lang="en-US" dirty="0"/>
              <a:t>Explore how to embed YouTube videos</a:t>
            </a:r>
          </a:p>
          <a:p>
            <a:pPr eaLnBrk="1" hangingPunct="1"/>
            <a:r>
              <a:rPr lang="en-US" dirty="0"/>
              <a:t>Explore the history of Java</a:t>
            </a:r>
          </a:p>
          <a:p>
            <a:pPr eaLnBrk="1" hangingPunct="1"/>
            <a:r>
              <a:rPr lang="en-US" dirty="0"/>
              <a:t>Embed a Java applet and other Objects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E08438-6CAA-4D2F-B65B-C6BC3D48D8FD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812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Web Video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371568"/>
            <a:ext cx="4343400" cy="468441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CSS, Comprehensive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4267200" cy="4194874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583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Exploring Digital Video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Digital video adds a visual element to a Web page as well as provides information</a:t>
            </a:r>
          </a:p>
          <a:p>
            <a:pPr eaLnBrk="1" hangingPunct="1"/>
            <a:r>
              <a:rPr lang="en-US" sz="2800" dirty="0"/>
              <a:t>Video files are composed of a series of single images called </a:t>
            </a:r>
            <a:r>
              <a:rPr lang="en-US" sz="2800" b="1" dirty="0"/>
              <a:t>frames</a:t>
            </a:r>
          </a:p>
          <a:p>
            <a:r>
              <a:rPr lang="en-US" sz="2800" dirty="0"/>
              <a:t>Many frames are sized to have width-to-height ratios or </a:t>
            </a:r>
            <a:r>
              <a:rPr lang="en-US" sz="2800" b="1" dirty="0"/>
              <a:t>aspect ratios </a:t>
            </a:r>
            <a:r>
              <a:rPr lang="en-US" sz="2800" dirty="0"/>
              <a:t>of 4:3, though theatrical releases typically have aspect ratios of 1.85:1 or 2.39:1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video bit rate</a:t>
            </a:r>
            <a:r>
              <a:rPr lang="en-US" sz="2800" dirty="0"/>
              <a:t>, which is the amount of data that has to be processed by the video player each second</a:t>
            </a:r>
          </a:p>
          <a:p>
            <a:pPr eaLnBrk="1" hangingPunct="1"/>
            <a:r>
              <a:rPr lang="en-US" sz="2800" dirty="0"/>
              <a:t>The number of frames shown in a period of time is the </a:t>
            </a:r>
            <a:r>
              <a:rPr lang="en-US" sz="2800" b="1" dirty="0"/>
              <a:t>frame rate</a:t>
            </a:r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83510A-275C-4FA3-BE25-A50689C4A414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4462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Digital Video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41" y="1867803"/>
            <a:ext cx="6957317" cy="3609756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8857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Video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video clip with HTML5 use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&lt;video&gt;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url1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url2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&lt;/video&gt;</a:t>
            </a:r>
          </a:p>
          <a:p>
            <a:pPr marL="0" indent="0">
              <a:buNone/>
            </a:pPr>
            <a:r>
              <a:rPr lang="en-US" dirty="0"/>
              <a:t>   where </a:t>
            </a:r>
            <a:r>
              <a:rPr lang="en-US" i="1" dirty="0"/>
              <a:t>url1</a:t>
            </a:r>
            <a:r>
              <a:rPr lang="en-US" dirty="0"/>
              <a:t>, </a:t>
            </a:r>
            <a:r>
              <a:rPr lang="en-US" i="1" dirty="0"/>
              <a:t>url2</a:t>
            </a:r>
            <a:r>
              <a:rPr lang="en-US" dirty="0"/>
              <a:t>, etc. are the possible sources         of the video clip.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4279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Video in HTML5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41" y="2303779"/>
            <a:ext cx="6957317" cy="2737805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9049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element was introduced in the specifications for HTML 4 for the purpose of marking any kind of </a:t>
            </a:r>
            <a:r>
              <a:rPr lang="en-US" dirty="0" err="1"/>
              <a:t>nontextual</a:t>
            </a:r>
            <a:r>
              <a:rPr lang="en-US" dirty="0"/>
              <a:t> content</a:t>
            </a:r>
          </a:p>
          <a:p>
            <a:r>
              <a:rPr lang="en-US" dirty="0"/>
              <a:t>The object element replaced the embed element, which was widely supported though never part of the previous HTML specifications released by the W3C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&lt;object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attributes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	parameters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&lt;/object&gt;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3823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1" y="2605608"/>
            <a:ext cx="7707317" cy="2134146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3571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Adding a Flash Player File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add a Flash player (.</a:t>
            </a:r>
            <a:r>
              <a:rPr lang="en-US" sz="2400" dirty="0" err="1"/>
              <a:t>swf</a:t>
            </a:r>
            <a:r>
              <a:rPr lang="en-US" sz="2400" dirty="0"/>
              <a:t>) file, use the object element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&lt;object data=”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type=”application/x-shockwave-			flash” width=”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” 				height=”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name=”movie” value=”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0" indent="0">
              <a:buNone/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		parameters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&lt;/object&gt;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where </a:t>
            </a:r>
            <a:r>
              <a:rPr lang="en-US" sz="2400" i="1" dirty="0" err="1">
                <a:latin typeface="+mj-lt"/>
                <a:cs typeface="Courier New" pitchFamily="49" charset="0"/>
              </a:rPr>
              <a:t>url</a:t>
            </a:r>
            <a:r>
              <a:rPr lang="en-US" sz="2400" i="1" dirty="0">
                <a:latin typeface="+mj-lt"/>
                <a:cs typeface="Courier New" pitchFamily="49" charset="0"/>
              </a:rPr>
              <a:t> </a:t>
            </a:r>
            <a:r>
              <a:rPr lang="en-US" sz="2400" dirty="0">
                <a:latin typeface="+mj-lt"/>
                <a:cs typeface="Courier New" pitchFamily="49" charset="0"/>
              </a:rPr>
              <a:t>is the location </a:t>
            </a:r>
            <a:r>
              <a:rPr lang="en-US" sz="2400" dirty="0"/>
              <a:t>and filename of the SWF file, and </a:t>
            </a:r>
            <a:r>
              <a:rPr lang="en-US" sz="2400" i="1" dirty="0"/>
              <a:t>parameters </a:t>
            </a:r>
            <a:r>
              <a:rPr lang="en-US" sz="2400" dirty="0"/>
              <a:t>is other parameter elements that manage the appearance and actions of the player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F459C8-95F8-41F0-AF62-A1F9C89A7965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6719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Flash Player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41" y="1239754"/>
            <a:ext cx="6957317" cy="4865854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4482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Videos from YouTube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YouTube videos are embedded using either the YouTube Shockwave Flash player file (.</a:t>
            </a:r>
            <a:r>
              <a:rPr lang="en-US" sz="2400" dirty="0" err="1"/>
              <a:t>swf</a:t>
            </a:r>
            <a:r>
              <a:rPr lang="en-US" sz="2400" dirty="0"/>
              <a:t>) or, depending on each user’s device and playing preferences, an HTML5 video player.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	&lt;object width=”value” height=”value”&gt;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name=”movie” value=”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parameters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&lt;embed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type=”application/x-shockwave-			flash” width=”value” 				height=”value” parameters /&gt;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&lt;/object&gt;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39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Web Audio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71600"/>
            <a:ext cx="4267200" cy="476797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3"/>
          <a:stretch>
            <a:fillRect/>
          </a:stretch>
        </p:blipFill>
        <p:spPr>
          <a:xfrm>
            <a:off x="609600" y="1461920"/>
            <a:ext cx="3962400" cy="442152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785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Videos from YouTube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41" y="2474510"/>
            <a:ext cx="6957317" cy="239634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6707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 Element and ActiveX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Explorer supports a technology called ActiveX to play embedded media</a:t>
            </a:r>
          </a:p>
          <a:p>
            <a:r>
              <a:rPr lang="en-US" b="1" dirty="0"/>
              <a:t>ActiveX</a:t>
            </a:r>
            <a:r>
              <a:rPr lang="en-US" dirty="0"/>
              <a:t> employs reusable software components that can be run from within a variety of Windows programs</a:t>
            </a:r>
          </a:p>
          <a:p>
            <a:r>
              <a:rPr lang="en-US" dirty="0"/>
              <a:t>Each ActiveX component is identified by a unique string of characters called the class id.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709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 Element and ActiveX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39" y="2809876"/>
            <a:ext cx="7695122" cy="172561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610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codebase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browser encounters a plug-in or an ActiveX control that it doesn’t recognize, it usually leaves a blank space where the embedded object normally would appear</a:t>
            </a:r>
          </a:p>
          <a:p>
            <a:r>
              <a:rPr lang="en-US" dirty="0"/>
              <a:t>One way of dealing with this problem is to provide browsers with information about where a working version of the plug-in or control can be downloaded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7534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codebase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&lt;object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=”clsid:02BF25D5-	8C17-4B23-BC80-D3488ABDDC6B” 	codebase=”http://www.apple.co	m/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qtactivex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/qtplugin.cab”&gt;</a:t>
            </a:r>
          </a:p>
          <a:p>
            <a:pPr marL="0" indent="0">
              <a:buNone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parameters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&lt;/object&gt;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227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Introducing Multimedia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Bandwidth </a:t>
            </a:r>
            <a:r>
              <a:rPr lang="en-US" dirty="0"/>
              <a:t>is a measure of the amount of data that can be sent through a communication pipeline each second.</a:t>
            </a:r>
          </a:p>
          <a:p>
            <a:pPr lvl="1" eaLnBrk="1" hangingPunct="1"/>
            <a:r>
              <a:rPr lang="en-US" dirty="0"/>
              <a:t>Consider bandwidth when working with multimedia on a Web site</a:t>
            </a:r>
          </a:p>
          <a:p>
            <a:pPr lvl="1" eaLnBrk="1" hangingPunct="1"/>
            <a:r>
              <a:rPr lang="en-US" dirty="0"/>
              <a:t>Multimedia is much more accessible to Internet users because of high-speed internet connections and the reduction of the file size of multimedia clips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A538FC-3C1D-4644-8A66-DED8507C3E8B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2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Introducing Multimedia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Multimedia is displayed within a Web page in a fashion similar to an inline images</a:t>
            </a:r>
          </a:p>
          <a:p>
            <a:pPr lvl="1"/>
            <a:r>
              <a:rPr lang="en-US" dirty="0"/>
              <a:t>Controls are displayed as part of the Web page</a:t>
            </a:r>
          </a:p>
          <a:p>
            <a:pPr lvl="1"/>
            <a:r>
              <a:rPr lang="en-US" dirty="0"/>
              <a:t>To play a multimedia file, a browser often will have access to a plug-in or add on</a:t>
            </a:r>
          </a:p>
          <a:p>
            <a:pPr lvl="1"/>
            <a:r>
              <a:rPr lang="en-US" dirty="0"/>
              <a:t>Starting with the widespread adoption of HTML5, many browsers now include built-in support for audio and video files, removing the need for plug-ins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A0E2B0-6702-444C-B280-53709E5E344B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359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Exploring Digital Audio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Every sound wave is composed of two components:</a:t>
            </a:r>
          </a:p>
          <a:p>
            <a:pPr lvl="1" eaLnBrk="1" hangingPunct="1"/>
            <a:r>
              <a:rPr lang="en-US" b="1" dirty="0"/>
              <a:t>Amplitude</a:t>
            </a:r>
            <a:r>
              <a:rPr lang="en-US" dirty="0"/>
              <a:t>- the height of the sound wave</a:t>
            </a:r>
          </a:p>
          <a:p>
            <a:pPr lvl="2" eaLnBrk="1" hangingPunct="1"/>
            <a:r>
              <a:rPr lang="en-US" dirty="0"/>
              <a:t>Relates to sound’s volume</a:t>
            </a:r>
          </a:p>
          <a:p>
            <a:pPr lvl="1" eaLnBrk="1" hangingPunct="1"/>
            <a:r>
              <a:rPr lang="en-US" b="1" dirty="0"/>
              <a:t>Frequency</a:t>
            </a:r>
            <a:r>
              <a:rPr lang="en-US" dirty="0"/>
              <a:t>- the speed at which the sound wave moves</a:t>
            </a:r>
          </a:p>
          <a:p>
            <a:pPr lvl="2" eaLnBrk="1" hangingPunct="1"/>
            <a:r>
              <a:rPr lang="en-US" dirty="0"/>
              <a:t>Relates to sound’s pitch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6F41CA-2BC7-4AEC-A10D-7776020097A6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54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Exploring Digital Audio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FFD660-8053-498C-B6C8-3A34A1907504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0" y="2297681"/>
            <a:ext cx="7750000" cy="2750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961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Exploring Digital Audio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You hear sounds as a continuously varying signal</a:t>
            </a:r>
          </a:p>
          <a:p>
            <a:pPr eaLnBrk="1" hangingPunct="1"/>
            <a:r>
              <a:rPr lang="en-US" dirty="0"/>
              <a:t>Must be converted to digital format to store as a computer file</a:t>
            </a:r>
          </a:p>
          <a:p>
            <a:pPr eaLnBrk="1" hangingPunct="1"/>
            <a:r>
              <a:rPr lang="en-US" dirty="0"/>
              <a:t>Digital recording measures the sound’s amplitude at discrete moments in time</a:t>
            </a:r>
          </a:p>
          <a:p>
            <a:pPr lvl="1" eaLnBrk="1" hangingPunct="1"/>
            <a:r>
              <a:rPr lang="en-US" dirty="0"/>
              <a:t>Each measurement is called a </a:t>
            </a:r>
            <a:r>
              <a:rPr lang="en-US" b="1" dirty="0"/>
              <a:t>sample</a:t>
            </a:r>
            <a:endParaRPr lang="en-US" dirty="0"/>
          </a:p>
          <a:p>
            <a:pPr lvl="2" eaLnBrk="1" hangingPunct="1"/>
            <a:r>
              <a:rPr lang="en-US" dirty="0"/>
              <a:t>Samples per second taken is called the </a:t>
            </a:r>
            <a:r>
              <a:rPr lang="en-US" b="1" dirty="0"/>
              <a:t>sampling rate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48D539-8C8E-40DA-B107-4A803902052A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818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Exploring Digital Audio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C9B8DA-021F-4532-9ECF-7D9D85CBB664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477" y="1219200"/>
            <a:ext cx="4981245" cy="490696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68893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sX79iPkPJX3vu4NWfL4J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mgTUcfIP5Mk6YzbxLyfcJ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bx7cnjZclqwqrjN4Lu7Y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79BbSIvx68mB4lN0RoPT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Ay8SJHML4Lo8qYAbrhGO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V3Uq9yGW9ukVr0IWOCUF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QsMbFeBCXaxgLrXjJX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3QfrhLCI8uCdy330YOKk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9z0QSlSUjqL1f4Ynn1Ix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cVVOqGXycCzcuiCip19m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DmzKnGoIbHYipHoUxvel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B9A2edeunugdQMOqXSYFz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KTJWuQjaInnjGSLkMTJH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hE94VVnlRejnr07hJmXB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LfvnYWmVNYCMP66VQ1B8I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DWn5B2ePOaI08uq7RmOMz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HT3FdR2I6v1nBzZTkjHY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4OYCuJ9ekWOfeu1VOnM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YKSQ7Y2u5BdfPfHBmiyS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7nh73z76q4h2yzvIX68f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ylkvRoujb4oQQdJDCac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1ZEMed1uwa2TbwvB7DZL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cbOmotiEsGYuurRAiGxd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QYotRIGoGlelklQ4ahiH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NX1c802zP4OS8GnLljO8u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EQcaL2sItHBCarsFAFl7v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xrcaGpVZTpJ6ibZXfZ67B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hvvVjFI8MmcvjLXAl3Mu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KR4OR9kV9cmtlXzgA7Af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egd17OOcK6oNoIXpl49s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5xzRibLw57e9pQAgY7VT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yc49Ov2DlnDBhShZo55y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XuoKfLxZ2xe1ZmM8ngts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vOzHZYJPOsPrfAL3gh6ll"/>
</p:tagLst>
</file>

<file path=ppt/theme/theme1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Tutorial.01</Template>
  <TotalTime>6173</TotalTime>
  <Words>938</Words>
  <Application>Microsoft Office PowerPoint</Application>
  <PresentationFormat>On-screen Show (4:3)</PresentationFormat>
  <Paragraphs>188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</vt:lpstr>
      <vt:lpstr>Courier New</vt:lpstr>
      <vt:lpstr>Times New Roman</vt:lpstr>
      <vt:lpstr>2_Office Theme</vt:lpstr>
      <vt:lpstr>Objectives</vt:lpstr>
      <vt:lpstr>Objectives</vt:lpstr>
      <vt:lpstr>Playing Web Audio</vt:lpstr>
      <vt:lpstr>Introducing Multimedia</vt:lpstr>
      <vt:lpstr>Introducing Multimedia</vt:lpstr>
      <vt:lpstr>Exploring Digital Audio</vt:lpstr>
      <vt:lpstr>Exploring Digital Audio</vt:lpstr>
      <vt:lpstr>Exploring Digital Audio</vt:lpstr>
      <vt:lpstr>Exploring Digital Audio</vt:lpstr>
      <vt:lpstr>Exploring Digital Audio</vt:lpstr>
      <vt:lpstr>Exploring Digital Audio</vt:lpstr>
      <vt:lpstr>Exploring Digital Audio</vt:lpstr>
      <vt:lpstr>Exploring Digital Audio</vt:lpstr>
      <vt:lpstr>Adding HTML5 Audio</vt:lpstr>
      <vt:lpstr>Adding HTML5 Audio</vt:lpstr>
      <vt:lpstr>Working with Embedded Objects</vt:lpstr>
      <vt:lpstr>Working with Embedded Objects</vt:lpstr>
      <vt:lpstr>Working with Embedded Objects</vt:lpstr>
      <vt:lpstr>Working with Embedded Objects</vt:lpstr>
      <vt:lpstr>Playing Web Video</vt:lpstr>
      <vt:lpstr>Exploring Digital Video</vt:lpstr>
      <vt:lpstr>Exploring Digital Video</vt:lpstr>
      <vt:lpstr>Adding Video in HTML5</vt:lpstr>
      <vt:lpstr>Adding Video in HTML5</vt:lpstr>
      <vt:lpstr>Introducing the object Element</vt:lpstr>
      <vt:lpstr>Introducing the object Element</vt:lpstr>
      <vt:lpstr>Adding a Flash Player File</vt:lpstr>
      <vt:lpstr>Adding a Flash Player File</vt:lpstr>
      <vt:lpstr>Embedding Videos from YouTube</vt:lpstr>
      <vt:lpstr>Embedding Videos from YouTube</vt:lpstr>
      <vt:lpstr>The object Element and ActiveX</vt:lpstr>
      <vt:lpstr>The object Element and ActiveX</vt:lpstr>
      <vt:lpstr>The codebase Attribute</vt:lpstr>
      <vt:lpstr>The codebase Attribute</vt:lpstr>
    </vt:vector>
  </TitlesOfParts>
  <Company>Course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Technology</dc:creator>
  <cp:lastModifiedBy>Dennis Hunchuck</cp:lastModifiedBy>
  <cp:revision>543</cp:revision>
  <dcterms:created xsi:type="dcterms:W3CDTF">2001-08-29T21:35:42Z</dcterms:created>
  <dcterms:modified xsi:type="dcterms:W3CDTF">2018-03-30T19:01:12Z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1-msZHeavFpns7XDBLQhy7D2HHxp6WyIPfkYnZeLjR4o</vt:lpwstr>
  </property>
  <property fmtid="{D5CDD505-2E9C-101B-9397-08002B2CF9AE}" pid="3" name="Google.Documents.RevisionId">
    <vt:lpwstr>08247036519663079581</vt:lpwstr>
  </property>
  <property fmtid="{D5CDD505-2E9C-101B-9397-08002B2CF9AE}" pid="4" name="Google.Documents.PluginVersion">
    <vt:lpwstr>2.0.2026.3768</vt:lpwstr>
  </property>
  <property fmtid="{D5CDD505-2E9C-101B-9397-08002B2CF9AE}" pid="5" name="Google.Documents.MergeIncapabilityFlags">
    <vt:i4>0</vt:i4>
  </property>
</Properties>
</file>