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65" r:id="rId2"/>
  </p:sldMasterIdLst>
  <p:notesMasterIdLst>
    <p:notesMasterId r:id="rId57"/>
  </p:notesMasterIdLst>
  <p:sldIdLst>
    <p:sldId id="309" r:id="rId3"/>
    <p:sldId id="310" r:id="rId4"/>
    <p:sldId id="375" r:id="rId5"/>
    <p:sldId id="311" r:id="rId6"/>
    <p:sldId id="313" r:id="rId7"/>
    <p:sldId id="314" r:id="rId8"/>
    <p:sldId id="315" r:id="rId9"/>
    <p:sldId id="316" r:id="rId10"/>
    <p:sldId id="317" r:id="rId11"/>
    <p:sldId id="376" r:id="rId12"/>
    <p:sldId id="276" r:id="rId13"/>
    <p:sldId id="277" r:id="rId14"/>
    <p:sldId id="326" r:id="rId15"/>
    <p:sldId id="377" r:id="rId16"/>
    <p:sldId id="280" r:id="rId17"/>
    <p:sldId id="281" r:id="rId18"/>
    <p:sldId id="282" r:id="rId19"/>
    <p:sldId id="329" r:id="rId20"/>
    <p:sldId id="283" r:id="rId21"/>
    <p:sldId id="332" r:id="rId22"/>
    <p:sldId id="331" r:id="rId23"/>
    <p:sldId id="330" r:id="rId24"/>
    <p:sldId id="335" r:id="rId25"/>
    <p:sldId id="336" r:id="rId26"/>
    <p:sldId id="378" r:id="rId27"/>
    <p:sldId id="347" r:id="rId28"/>
    <p:sldId id="348" r:id="rId29"/>
    <p:sldId id="349" r:id="rId30"/>
    <p:sldId id="350" r:id="rId31"/>
    <p:sldId id="353" r:id="rId32"/>
    <p:sldId id="357" r:id="rId33"/>
    <p:sldId id="358" r:id="rId34"/>
    <p:sldId id="359" r:id="rId35"/>
    <p:sldId id="360" r:id="rId36"/>
    <p:sldId id="284" r:id="rId37"/>
    <p:sldId id="285" r:id="rId38"/>
    <p:sldId id="287" r:id="rId39"/>
    <p:sldId id="288" r:id="rId40"/>
    <p:sldId id="289" r:id="rId41"/>
    <p:sldId id="364" r:id="rId42"/>
    <p:sldId id="290" r:id="rId43"/>
    <p:sldId id="365" r:id="rId44"/>
    <p:sldId id="294" r:id="rId45"/>
    <p:sldId id="295" r:id="rId46"/>
    <p:sldId id="296" r:id="rId47"/>
    <p:sldId id="297" r:id="rId48"/>
    <p:sldId id="367" r:id="rId49"/>
    <p:sldId id="298" r:id="rId50"/>
    <p:sldId id="368" r:id="rId51"/>
    <p:sldId id="305" r:id="rId52"/>
    <p:sldId id="371" r:id="rId53"/>
    <p:sldId id="372" r:id="rId54"/>
    <p:sldId id="373" r:id="rId55"/>
    <p:sldId id="37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682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EA459CB-62CA-4DD1-85F5-FABD49221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5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2-11 – 2-12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40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110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67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2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753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973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05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34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462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66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8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Microsoft PowerPoint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New Perspectives on HTML and CSS, 6th Edition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6000"/>
          </a:blip>
          <a:srcRect t="5253" r="6667" b="21206"/>
          <a:stretch>
            <a:fillRect/>
          </a:stretch>
        </p:blipFill>
        <p:spPr bwMode="auto">
          <a:xfrm>
            <a:off x="6349" y="635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ound Single Corner Rectangle 3"/>
          <p:cNvSpPr/>
          <p:nvPr/>
        </p:nvSpPr>
        <p:spPr>
          <a:xfrm flipH="1">
            <a:off x="4876800" y="6324600"/>
            <a:ext cx="4267200" cy="533400"/>
          </a:xfrm>
          <a:prstGeom prst="round1Rect">
            <a:avLst/>
          </a:prstGeom>
          <a:solidFill>
            <a:srgbClr val="588528"/>
          </a:solidFill>
          <a:ln>
            <a:solidFill>
              <a:srgbClr val="5885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4478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"/>
            <a:ext cx="318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2"/>
          <a:stretch>
            <a:fillRect/>
          </a:stretch>
        </p:blipFill>
        <p:spPr bwMode="auto">
          <a:xfrm>
            <a:off x="0" y="1219200"/>
            <a:ext cx="1752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0"/>
          <a:stretch>
            <a:fillRect/>
          </a:stretch>
        </p:blipFill>
        <p:spPr bwMode="auto">
          <a:xfrm>
            <a:off x="6858000" y="2286000"/>
            <a:ext cx="2286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8305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9200"/>
            <a:ext cx="8686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48F89A-598D-4D2F-BD3A-7B343101BD8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Explore how to storyboard a Web site</a:t>
            </a:r>
          </a:p>
          <a:p>
            <a:r>
              <a:rPr lang="en-US" dirty="0"/>
              <a:t>Create navigation lists</a:t>
            </a:r>
          </a:p>
          <a:p>
            <a:r>
              <a:rPr lang="en-US" dirty="0"/>
              <a:t>Create links between documents in a Web site</a:t>
            </a:r>
          </a:p>
          <a:p>
            <a:r>
              <a:rPr lang="en-US" dirty="0"/>
              <a:t>Understand absolute and relative folder paths</a:t>
            </a:r>
          </a:p>
          <a:p>
            <a:r>
              <a:rPr lang="en-US" dirty="0"/>
              <a:t>Set a base path</a:t>
            </a:r>
          </a:p>
          <a:p>
            <a:r>
              <a:rPr lang="en-US" dirty="0"/>
              <a:t>Mark a location with the id attribute</a:t>
            </a:r>
          </a:p>
          <a:p>
            <a:r>
              <a:rPr lang="en-US" dirty="0"/>
              <a:t>Create a link to an 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Navigation List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Web site should include a </a:t>
            </a:r>
            <a:r>
              <a:rPr lang="en-US" b="1" dirty="0"/>
              <a:t>navigation list</a:t>
            </a:r>
            <a:r>
              <a:rPr lang="en-US" dirty="0"/>
              <a:t>, which is a list containing links to the main topic areas of the site</a:t>
            </a:r>
          </a:p>
          <a:p>
            <a:r>
              <a:rPr lang="en-US" dirty="0"/>
              <a:t>HTML5 introduced the </a:t>
            </a:r>
            <a:r>
              <a:rPr lang="en-US" dirty="0" err="1"/>
              <a:t>nav</a:t>
            </a:r>
            <a:r>
              <a:rPr lang="en-US" dirty="0"/>
              <a:t> structural element to make it easier to mark up navigation lists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5C2F-AE1B-4520-BADF-E8808BB5EB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48" y="4114800"/>
            <a:ext cx="7243903" cy="17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 Hypertext Link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F43B07-2200-41C3-AAEF-BCD398C8FB0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r="13309"/>
          <a:stretch>
            <a:fillRect/>
          </a:stretch>
        </p:blipFill>
        <p:spPr>
          <a:xfrm>
            <a:off x="1295400" y="1981200"/>
            <a:ext cx="6570569" cy="304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D72398-FDB6-47E6-977B-4012175AB75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Hypertext Link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/>
              <a:t>Hypertext links are created by enclosing some document content within a set of opening and closing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&lt;a&gt; </a:t>
            </a:r>
            <a:r>
              <a:rPr lang="en-US" sz="2800" dirty="0"/>
              <a:t>tags</a:t>
            </a:r>
          </a:p>
          <a:p>
            <a:endParaRPr lang="en-US" sz="2800" dirty="0"/>
          </a:p>
          <a:p>
            <a:r>
              <a:rPr lang="en-US" sz="2800" dirty="0"/>
              <a:t>To mark content as a hypertext link, use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2800" dirty="0"/>
              <a:t>where </a:t>
            </a:r>
            <a:r>
              <a:rPr lang="en-US" sz="2800" i="1" dirty="0"/>
              <a:t>reference </a:t>
            </a:r>
            <a:r>
              <a:rPr lang="en-US" sz="2800" dirty="0"/>
              <a:t>is the location being linked to and </a:t>
            </a:r>
            <a:r>
              <a:rPr lang="en-US" sz="2800" i="1" dirty="0"/>
              <a:t>content </a:t>
            </a:r>
            <a:r>
              <a:rPr lang="en-US" sz="2800" dirty="0"/>
              <a:t>is the document content that is being marked as a link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81131A-2EBF-40E7-9280-BE23E8E95C9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Hypertext Link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1" y="1676400"/>
            <a:ext cx="6957317" cy="135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3" y="3733800"/>
            <a:ext cx="6957317" cy="18231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Element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4E5C2F-AE1B-4520-BADF-E8808BB5EB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9" y="2114754"/>
            <a:ext cx="7695122" cy="3115854"/>
          </a:xfrm>
        </p:spPr>
      </p:pic>
    </p:spTree>
    <p:extLst>
      <p:ext uri="{BB962C8B-B14F-4D97-AF65-F5344CB8AC3E}">
        <p14:creationId xmlns:p14="http://schemas.microsoft.com/office/powerpoint/2010/main" val="256023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a Folder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55" y="1219200"/>
            <a:ext cx="4710090" cy="4906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80613F-7379-46E3-8733-45B62BB5C3A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9B9F45-4CA6-4840-AE44-3FBB2E755F8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Specifying a Folder Path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600"/>
              <a:t>To create a link to a file located in a different folder than the current document, you must specify the file’s location, or </a:t>
            </a:r>
            <a:r>
              <a:rPr lang="en-US" sz="2600" b="1"/>
              <a:t>path</a:t>
            </a:r>
            <a:endParaRPr lang="en-US" sz="2600"/>
          </a:p>
          <a:p>
            <a:pPr eaLnBrk="1" hangingPunct="1"/>
            <a:r>
              <a:rPr lang="en-US" sz="2600"/>
              <a:t>An </a:t>
            </a:r>
            <a:r>
              <a:rPr lang="en-US" sz="2600" b="1"/>
              <a:t>absolute path</a:t>
            </a:r>
            <a:r>
              <a:rPr lang="en-US" sz="2600"/>
              <a:t> specifies a file’s precise location within a computer’s entire folder structure</a:t>
            </a:r>
          </a:p>
          <a:p>
            <a:pPr eaLnBrk="1" hangingPunct="1"/>
            <a:r>
              <a:rPr lang="en-US" sz="2600"/>
              <a:t>A </a:t>
            </a:r>
            <a:r>
              <a:rPr lang="en-US" sz="2600" b="1"/>
              <a:t>relative</a:t>
            </a:r>
            <a:r>
              <a:rPr lang="en-US" sz="2600"/>
              <a:t> </a:t>
            </a:r>
            <a:r>
              <a:rPr lang="en-US" sz="2600" b="1"/>
              <a:t>path</a:t>
            </a:r>
            <a:r>
              <a:rPr lang="en-US" sz="2600"/>
              <a:t> specifies a file’s location in relation to the location of the current document</a:t>
            </a:r>
          </a:p>
          <a:p>
            <a:pPr eaLnBrk="1" hangingPunct="1"/>
            <a:r>
              <a:rPr lang="en-US" sz="2600"/>
              <a:t>If the file is in the same location as the current document, you do not have to specify the folder name</a:t>
            </a:r>
          </a:p>
          <a:p>
            <a:pPr eaLnBrk="1" hangingPunct="1"/>
            <a:r>
              <a:rPr lang="en-US" sz="2600"/>
              <a:t>If the file is in a subfolder of the current document, you have to include the name of the subfolder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454B3D-0B32-4CFF-8DBB-6DFB9DCD176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Specifying a Folder Path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you want to go one level up the folder tree, you start the </a:t>
            </a:r>
            <a:r>
              <a:rPr lang="en-US" sz="2800" b="1" dirty="0"/>
              <a:t>relative path</a:t>
            </a:r>
            <a:r>
              <a:rPr lang="en-US" sz="2800" dirty="0"/>
              <a:t> with a double period (..), a forward slash, and then provide the name of the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 specify a different folder on the same level, known as a </a:t>
            </a:r>
            <a:r>
              <a:rPr lang="en-US" sz="2800" b="1" dirty="0"/>
              <a:t>sibling</a:t>
            </a:r>
            <a:r>
              <a:rPr lang="en-US" sz="2800" dirty="0"/>
              <a:t> </a:t>
            </a:r>
            <a:r>
              <a:rPr lang="en-US" sz="2800" b="1" dirty="0"/>
              <a:t>folder</a:t>
            </a:r>
            <a:r>
              <a:rPr lang="en-US" sz="2800" dirty="0"/>
              <a:t>, you move up the folder tree using the double period (..) and then down the tree using the name of the </a:t>
            </a:r>
            <a:r>
              <a:rPr lang="en-US" sz="2800" b="1" dirty="0"/>
              <a:t>sibling</a:t>
            </a:r>
            <a:r>
              <a:rPr lang="en-US" sz="2800" dirty="0"/>
              <a:t> </a:t>
            </a:r>
            <a:r>
              <a:rPr lang="en-US" sz="2800" b="1" dirty="0"/>
              <a:t>folder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You should almost always use </a:t>
            </a:r>
            <a:r>
              <a:rPr lang="en-US" sz="2800" b="1" dirty="0"/>
              <a:t>relative paths</a:t>
            </a:r>
            <a:r>
              <a:rPr lang="en-US" sz="2800" dirty="0"/>
              <a:t> in your links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a Folder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BD6C89-F55D-49EE-AB82-F01A8103336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/>
          <a:stretch>
            <a:fillRect/>
          </a:stretch>
        </p:blipFill>
        <p:spPr>
          <a:xfrm>
            <a:off x="1219200" y="2438400"/>
            <a:ext cx="6943834" cy="170387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8D53F-1CF0-451D-852B-34D74D94678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Setting the Base Path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/>
              <a:t>A browser resolves relative paths based on the location of the current document</a:t>
            </a:r>
          </a:p>
          <a:p>
            <a:r>
              <a:rPr lang="en-US" sz="2800" dirty="0"/>
              <a:t>You can change this behavior by using the base element to specify a different starting location for all relative paths</a:t>
            </a:r>
          </a:p>
          <a:p>
            <a:r>
              <a:rPr lang="en-US" sz="2800" dirty="0"/>
              <a:t>To set the default location for a relative path, add the element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&lt;base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00050" lvl="1" indent="0">
              <a:buNone/>
            </a:pPr>
            <a:r>
              <a:rPr lang="en-US" dirty="0"/>
              <a:t>to the document head, where </a:t>
            </a:r>
            <a:r>
              <a:rPr lang="en-US" i="1" dirty="0"/>
              <a:t>path </a:t>
            </a:r>
            <a:r>
              <a:rPr lang="en-US" dirty="0"/>
              <a:t>is the folder location that you want browsers to use when resolving relative paths in the current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DF0591-1762-4448-8864-2F26F1CEDB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Mark an image as a link</a:t>
            </a:r>
          </a:p>
          <a:p>
            <a:r>
              <a:rPr lang="en-US" dirty="0"/>
              <a:t>Create an image map</a:t>
            </a:r>
          </a:p>
          <a:p>
            <a:r>
              <a:rPr lang="en-US" dirty="0"/>
              <a:t>Understand URLs</a:t>
            </a:r>
          </a:p>
          <a:p>
            <a:r>
              <a:rPr lang="en-US" dirty="0"/>
              <a:t>Link to a resource on the Web</a:t>
            </a:r>
          </a:p>
          <a:p>
            <a:r>
              <a:rPr lang="en-US" dirty="0"/>
              <a:t>Link to an e-mail address</a:t>
            </a:r>
          </a:p>
          <a:p>
            <a:r>
              <a:rPr lang="en-US" dirty="0"/>
              <a:t>Work with hypertext attributes</a:t>
            </a:r>
          </a:p>
          <a:p>
            <a:r>
              <a:rPr lang="en-US" dirty="0"/>
              <a:t>Work with metadata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370F5A-DE82-4868-8540-503BD579358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Marking Locations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/>
              <a:t> Attribute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jump to a specific location within a document, you first need to mark that location</a:t>
            </a:r>
          </a:p>
          <a:p>
            <a:pPr eaLnBrk="1" hangingPunct="1"/>
            <a:r>
              <a:rPr lang="en-US" sz="2800" dirty="0"/>
              <a:t>One way to identify elements in an HTML document is to use the </a:t>
            </a:r>
            <a:r>
              <a:rPr lang="en-US" sz="2800" b="1" dirty="0"/>
              <a:t>id attribute</a:t>
            </a:r>
            <a:endParaRPr lang="en-US" sz="2800" dirty="0"/>
          </a:p>
          <a:p>
            <a:pPr eaLnBrk="1" hangingPunct="1"/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en-US" sz="2800" b="1" dirty="0"/>
              <a:t>names</a:t>
            </a:r>
            <a:r>
              <a:rPr lang="en-US" sz="2800" dirty="0"/>
              <a:t> must be unique</a:t>
            </a:r>
          </a:p>
          <a:p>
            <a:pPr eaLnBrk="1" hangingPunct="1"/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en-US" sz="2800" b="1" dirty="0"/>
              <a:t>names</a:t>
            </a:r>
            <a:r>
              <a:rPr lang="en-US" sz="2800" dirty="0"/>
              <a:t> are not case sensitive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Linking to Locations within Documents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8" y="2123901"/>
            <a:ext cx="7341464" cy="309756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81852-FDBF-406E-AA47-5AD9FDD01DB5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CEFA44-D034-480E-ADDB-C5420469ECA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Linking to an id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/>
              <a:t>Once you’ve marked an element using the id attribute, you can create a hypertext link to that element using the a element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=”#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&lt;/a&gt;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AF708F-3B9B-4D34-8CEA-B79861160BC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Links between Documents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create a link to a specific location in another file, enter the code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reference#id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"&gt;content&lt;/a&gt;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sz="2800" dirty="0"/>
              <a:t>where reference is a reference to an HTML or XHTML file and id is the id of an element marked within that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Links between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1B566-96E9-4243-A121-BDDE1C05F68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9" y="1584267"/>
            <a:ext cx="7695122" cy="417682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 and External Links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" y="1219200"/>
            <a:ext cx="4192804" cy="490696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2224"/>
            <a:ext cx="4267200" cy="41809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7B5672-6E5D-4D06-9C85-266D99B6364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B5BA66-77E3-4578-BD4A-6E8C5A4D9A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Linked Images </a:t>
            </a:r>
            <a:br>
              <a:rPr lang="en-US"/>
            </a:br>
            <a:r>
              <a:rPr lang="en-US"/>
              <a:t>and Image Maps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standard practice on the Web is to turn the Web site’s logo into a hypertext link pointing to the home page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/>
              <a:t>reference</a:t>
            </a:r>
            <a:r>
              <a:rPr lang="en-US" dirty="0"/>
              <a:t>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file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alt="</a:t>
            </a:r>
            <a:r>
              <a:rPr lang="en-US" i="1" dirty="0"/>
              <a:t>text</a:t>
            </a:r>
            <a:r>
              <a:rPr lang="en-US" dirty="0"/>
              <a:t>" /&gt;&lt;/a&gt;</a:t>
            </a:r>
          </a:p>
          <a:p>
            <a:r>
              <a:rPr lang="en-US" sz="2800" b="1" dirty="0"/>
              <a:t>Thumbnail images </a:t>
            </a:r>
            <a:r>
              <a:rPr lang="en-US" sz="2800" dirty="0"/>
              <a:t>are small representations of larger image files</a:t>
            </a:r>
          </a:p>
          <a:p>
            <a:pPr eaLnBrk="1" hangingPunct="1"/>
            <a:r>
              <a:rPr lang="en-US" sz="2800" dirty="0"/>
              <a:t>HTML also allows you to divide an image into different zones, or </a:t>
            </a:r>
            <a:r>
              <a:rPr lang="en-US" sz="2800" b="1" dirty="0"/>
              <a:t>hotspots</a:t>
            </a:r>
            <a:r>
              <a:rPr lang="en-US" sz="2800" dirty="0"/>
              <a:t>, each linked to a different destination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Linked Images </a:t>
            </a:r>
            <a:br>
              <a:rPr lang="en-US"/>
            </a:br>
            <a:r>
              <a:rPr lang="en-US"/>
              <a:t>and Image Maps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C9D868-5F62-47CA-AB89-80F89ACA23F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2" y="2120852"/>
            <a:ext cx="6963415" cy="310365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FDEEC1-6164-4085-BBAF-99B11B8D4E6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Linked Images </a:t>
            </a:r>
            <a:br>
              <a:rPr lang="en-US"/>
            </a:br>
            <a:r>
              <a:rPr lang="en-US"/>
              <a:t>and Image Maps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define these hotspots, you create an </a:t>
            </a:r>
            <a:r>
              <a:rPr lang="en-US" sz="2800" b="1" dirty="0"/>
              <a:t>image map </a:t>
            </a:r>
            <a:r>
              <a:rPr lang="en-US" sz="2800" dirty="0"/>
              <a:t>that matches a specified region of the inline image to a specific destination</a:t>
            </a:r>
          </a:p>
          <a:p>
            <a:pPr eaLnBrk="1" hangingPunct="1"/>
            <a:r>
              <a:rPr lang="en-US" sz="2800" dirty="0"/>
              <a:t>HTML supports two kinds of image maps:</a:t>
            </a:r>
          </a:p>
          <a:p>
            <a:pPr lvl="1" eaLnBrk="1" hangingPunct="1"/>
            <a:r>
              <a:rPr lang="en-US" dirty="0"/>
              <a:t>Client-side image maps</a:t>
            </a:r>
          </a:p>
          <a:p>
            <a:pPr lvl="1" eaLnBrk="1" hangingPunct="1"/>
            <a:r>
              <a:rPr lang="en-US" dirty="0"/>
              <a:t>Server-side image maps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A9D137-46E9-4E5C-930F-A89154E5AB5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52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Client-Side Image Maps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b="1" dirty="0"/>
              <a:t>client-side image map</a:t>
            </a:r>
            <a:r>
              <a:rPr lang="en-US" sz="2800" dirty="0"/>
              <a:t> is inserted in an image map defined in the Web page</a:t>
            </a:r>
          </a:p>
          <a:p>
            <a:pPr eaLnBrk="1" hangingPunct="1"/>
            <a:r>
              <a:rPr lang="en-US" sz="2800" dirty="0"/>
              <a:t>The Web browser locally processes the image map</a:t>
            </a:r>
          </a:p>
          <a:p>
            <a:pPr eaLnBrk="1" hangingPunct="1"/>
            <a:r>
              <a:rPr lang="en-US" sz="2800" dirty="0"/>
              <a:t>Because all of the processing is done locally, you can easily test Web pages</a:t>
            </a:r>
          </a:p>
          <a:p>
            <a:pPr eaLnBrk="1" hangingPunct="1"/>
            <a:r>
              <a:rPr lang="en-US" sz="2800" dirty="0"/>
              <a:t>More responsive than server-side maps</a:t>
            </a:r>
          </a:p>
          <a:p>
            <a:pPr eaLnBrk="1" hangingPunct="1"/>
            <a:r>
              <a:rPr lang="en-US" sz="2800" dirty="0"/>
              <a:t>The browser’s status bar displays the target of each hotspot</a:t>
            </a:r>
          </a:p>
          <a:p>
            <a:pPr eaLnBrk="1" hangingPunct="1"/>
            <a:r>
              <a:rPr lang="en-US" sz="2800" dirty="0"/>
              <a:t>Older browsers do not support client-side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8" y="1354494"/>
            <a:ext cx="4363962" cy="4741505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Hyperlinks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"/>
          <a:stretch>
            <a:fillRect/>
          </a:stretch>
        </p:blipFill>
        <p:spPr>
          <a:xfrm>
            <a:off x="441713" y="1295400"/>
            <a:ext cx="4206487" cy="474244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5C2F-AE1B-4520-BADF-E8808BB5EB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8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D2175-9641-4271-B8B2-EF2D99A9D7A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Defining Hotspots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Define a hotspot using two properties:</a:t>
            </a:r>
          </a:p>
          <a:p>
            <a:pPr lvl="1" eaLnBrk="1" hangingPunct="1"/>
            <a:r>
              <a:rPr lang="en-US" dirty="0"/>
              <a:t>Its location in the image</a:t>
            </a:r>
          </a:p>
          <a:p>
            <a:pPr lvl="1" eaLnBrk="1" hangingPunct="1"/>
            <a:r>
              <a:rPr lang="en-US" dirty="0"/>
              <a:t>Its shape</a:t>
            </a:r>
          </a:p>
          <a:p>
            <a:pPr eaLnBrk="1" hangingPunct="1"/>
            <a:r>
              <a:rPr lang="en-US" sz="2800" dirty="0"/>
              <a:t>Syntax of the hotspot element: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&lt;area shape=</a:t>
            </a:r>
            <a:r>
              <a:rPr lang="en-US" sz="2400" b="1" i="1" dirty="0">
                <a:latin typeface="Courier New" pitchFamily="49" charset="0"/>
              </a:rPr>
              <a:t>“shape”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coords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i="1" dirty="0">
                <a:latin typeface="Courier New" pitchFamily="49" charset="0"/>
              </a:rPr>
              <a:t>“coordinates”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href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en-US" sz="2400" b="1" i="1" dirty="0">
                <a:latin typeface="Courier New" pitchFamily="49" charset="0"/>
              </a:rPr>
              <a:t>“</a:t>
            </a:r>
            <a:r>
              <a:rPr lang="en-US" sz="2400" b="1" i="1" dirty="0" err="1">
                <a:latin typeface="Courier New" pitchFamily="49" charset="0"/>
              </a:rPr>
              <a:t>url</a:t>
            </a:r>
            <a:r>
              <a:rPr lang="en-US" sz="2400" b="1" i="1" dirty="0">
                <a:latin typeface="Courier New" pitchFamily="49" charset="0"/>
              </a:rPr>
              <a:t>” </a:t>
            </a:r>
            <a:r>
              <a:rPr lang="en-US" sz="2400" b="1" dirty="0">
                <a:latin typeface="Courier New" pitchFamily="49" charset="0"/>
              </a:rPr>
              <a:t>alt=</a:t>
            </a:r>
            <a:r>
              <a:rPr lang="en-US" sz="2400" b="1" i="1" dirty="0">
                <a:latin typeface="Courier New" pitchFamily="49" charset="0"/>
              </a:rPr>
              <a:t>“text”</a:t>
            </a:r>
            <a:r>
              <a:rPr lang="en-US" sz="2400" b="1" dirty="0">
                <a:latin typeface="Courier New" pitchFamily="49" charset="0"/>
              </a:rPr>
              <a:t> /&gt;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B98D5C-67E8-465F-BCF0-EAD53CC9A57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Rectangular Hotspot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Two points define a </a:t>
            </a:r>
            <a:r>
              <a:rPr lang="en-US" sz="2400" b="1"/>
              <a:t>rectangular hotspot</a:t>
            </a:r>
            <a:r>
              <a:rPr lang="en-US" sz="24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upper-left corner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lower-right corner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sample code for a </a:t>
            </a:r>
            <a:r>
              <a:rPr lang="en-US" sz="2400" b="1"/>
              <a:t>rectangular hotspot</a:t>
            </a:r>
            <a:r>
              <a:rPr lang="en-US" sz="2400"/>
              <a:t>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&lt;area shape=“rect” coords=“384,61,499,271” href=“water.htm”&gt;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/>
              <a:t>Coordinates</a:t>
            </a:r>
            <a:r>
              <a:rPr lang="en-US" sz="2400"/>
              <a:t> are entered as a series of four numbers separated by commas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HTML expects that the first two numbers represent the coordinates for the upper-left corner of the rectangle, and the second two numbers indicate the location of the lower-right corner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 i="1"/>
              <a:t>hotspot</a:t>
            </a:r>
            <a:r>
              <a:rPr lang="en-US" sz="2400"/>
              <a:t> is a hypertext link to water.htm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D92398-1642-4B53-8B0F-E354BA3D45C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Circular Hotspot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b="1" dirty="0"/>
              <a:t>circular hotspot</a:t>
            </a:r>
            <a:r>
              <a:rPr lang="en-US" sz="2800" dirty="0"/>
              <a:t> is defined by the location of its center and its radius</a:t>
            </a:r>
          </a:p>
          <a:p>
            <a:pPr eaLnBrk="1" hangingPunct="1"/>
            <a:r>
              <a:rPr lang="en-US" sz="2800" dirty="0"/>
              <a:t>A sample code for a </a:t>
            </a:r>
            <a:r>
              <a:rPr lang="en-US" sz="2800" b="1" dirty="0"/>
              <a:t>circular hotspot</a:t>
            </a:r>
            <a:r>
              <a:rPr lang="en-US" sz="2800" dirty="0"/>
              <a:t> is:</a:t>
            </a:r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&lt;area shape=“circle” </a:t>
            </a:r>
            <a:r>
              <a:rPr lang="en-US" sz="2400" b="1" dirty="0" err="1">
                <a:latin typeface="Courier New" pitchFamily="49" charset="0"/>
              </a:rPr>
              <a:t>coords</a:t>
            </a:r>
            <a:r>
              <a:rPr lang="en-US" sz="2400" b="1" dirty="0">
                <a:latin typeface="Courier New" pitchFamily="49" charset="0"/>
              </a:rPr>
              <a:t>=“307,137,66” </a:t>
            </a:r>
            <a:r>
              <a:rPr lang="en-US" sz="2400" b="1" dirty="0" err="1">
                <a:latin typeface="Courier New" pitchFamily="49" charset="0"/>
              </a:rPr>
              <a:t>href</a:t>
            </a:r>
            <a:r>
              <a:rPr lang="en-US" sz="2400" b="1" dirty="0">
                <a:latin typeface="Courier New" pitchFamily="49" charset="0"/>
              </a:rPr>
              <a:t>=“karts.htm”&gt;</a:t>
            </a:r>
          </a:p>
          <a:p>
            <a:pPr lvl="1" eaLnBrk="1" hangingPunct="1"/>
            <a:r>
              <a:rPr lang="en-US" b="1" i="1" dirty="0"/>
              <a:t>Coordinates</a:t>
            </a:r>
            <a:r>
              <a:rPr lang="en-US" dirty="0"/>
              <a:t> are (307, 137), and it has a radius of 66 pixels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i="1" dirty="0"/>
              <a:t>hotspot</a:t>
            </a:r>
            <a:r>
              <a:rPr lang="en-US" dirty="0"/>
              <a:t> is a hypertext link to karts.htm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22A5D-DAA0-41A2-B5F2-BB01BA12703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Polygonal Hotspot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create a polygonal hotspot, you enter the coordinates for each vertex in the shape</a:t>
            </a:r>
          </a:p>
          <a:p>
            <a:pPr eaLnBrk="1" hangingPunct="1"/>
            <a:r>
              <a:rPr lang="en-US" sz="2800" dirty="0"/>
              <a:t>A sample code for a </a:t>
            </a:r>
            <a:r>
              <a:rPr lang="en-US" sz="2800" b="1" dirty="0"/>
              <a:t>polygonal hotspot</a:t>
            </a:r>
            <a:r>
              <a:rPr lang="en-US" sz="2800" dirty="0"/>
              <a:t> is:</a:t>
            </a:r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&lt;area shape=“polygon” </a:t>
            </a:r>
            <a:r>
              <a:rPr lang="en-US" sz="2400" b="1" dirty="0" err="1">
                <a:latin typeface="Courier New" pitchFamily="49" charset="0"/>
              </a:rPr>
              <a:t>coords</a:t>
            </a:r>
            <a:r>
              <a:rPr lang="en-US" sz="2400" b="1" dirty="0">
                <a:latin typeface="Courier New" pitchFamily="49" charset="0"/>
              </a:rPr>
              <a:t>=“13,60,13,270,370,270,370,225,230,225, 230,60” </a:t>
            </a:r>
            <a:r>
              <a:rPr lang="en-US" sz="2400" b="1" dirty="0" err="1">
                <a:latin typeface="Courier New" pitchFamily="49" charset="0"/>
              </a:rPr>
              <a:t>href</a:t>
            </a:r>
            <a:r>
              <a:rPr lang="en-US" sz="2400" b="1" dirty="0">
                <a:latin typeface="Courier New" pitchFamily="49" charset="0"/>
              </a:rPr>
              <a:t>=“rides.htm”&gt;</a:t>
            </a:r>
          </a:p>
          <a:p>
            <a:pPr lvl="1" eaLnBrk="1" hangingPunct="1"/>
            <a:r>
              <a:rPr lang="en-US" b="1" i="1" dirty="0"/>
              <a:t>Coordinates</a:t>
            </a:r>
            <a:r>
              <a:rPr lang="en-US" dirty="0"/>
              <a:t> are for each vertex in the shape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i="1" dirty="0"/>
              <a:t>hotspot</a:t>
            </a:r>
            <a:r>
              <a:rPr lang="en-US" dirty="0"/>
              <a:t> is a hypertext link to rides.htm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8949A-443F-404C-8506-55AE503BAA2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Creating a Default Hotspot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/>
              <a:t>&lt;area shape="default" coords="0, 0, </a:t>
            </a:r>
            <a:r>
              <a:rPr lang="en-US" sz="2800" i="1"/>
              <a:t>x, y" … /&gt;</a:t>
            </a:r>
          </a:p>
          <a:p>
            <a:pPr eaLnBrk="1" hangingPunct="1">
              <a:buFont typeface="Arial" charset="0"/>
              <a:buNone/>
            </a:pPr>
            <a:r>
              <a:rPr lang="en-US" sz="2800"/>
              <a:t>	where x is the width of the inline image in pixels and y is the image’s height</a:t>
            </a:r>
          </a:p>
          <a:p>
            <a:pPr eaLnBrk="1" hangingPunct="1"/>
            <a:r>
              <a:rPr lang="en-US" sz="2800"/>
              <a:t>Any spot that is not covered by another hotspot will activate the default hotspot link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9AEE58-B26F-42E3-BE15-EED2E3CF8FB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45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Introducing URLs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create a link to a resource on the Internet, you need to know its </a:t>
            </a:r>
            <a:r>
              <a:rPr lang="en-US" sz="2800" b="1" dirty="0"/>
              <a:t>URL</a:t>
            </a:r>
            <a:endParaRPr lang="en-US" sz="2800" dirty="0"/>
          </a:p>
          <a:p>
            <a:pPr eaLnBrk="1" hangingPunct="1"/>
            <a:r>
              <a:rPr lang="en-US" sz="2800" dirty="0"/>
              <a:t>A </a:t>
            </a:r>
            <a:r>
              <a:rPr lang="en-US" sz="2800" b="1" dirty="0"/>
              <a:t>Uniform Resource Locator (URL)</a:t>
            </a:r>
            <a:r>
              <a:rPr lang="en-US" sz="2800" dirty="0"/>
              <a:t> specifies the precise location and type of a resource on the Internet</a:t>
            </a:r>
          </a:p>
          <a:p>
            <a:pPr eaLnBrk="1" hangingPunct="1"/>
            <a:r>
              <a:rPr lang="en-US" sz="2800" dirty="0"/>
              <a:t>A </a:t>
            </a:r>
            <a:r>
              <a:rPr lang="en-US" sz="2800" b="1" dirty="0"/>
              <a:t>protocol</a:t>
            </a:r>
            <a:r>
              <a:rPr lang="en-US" sz="2800" dirty="0"/>
              <a:t> is a set of rules defining how information is passed between two resources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E89DC-218C-44DE-A85F-669129F59CF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Introducing URLs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Your Web browser communicates with Web servers using the </a:t>
            </a:r>
            <a:r>
              <a:rPr lang="en-US" sz="2800" b="1" dirty="0"/>
              <a:t>Hypertext Transfer Protocol (HTTP)</a:t>
            </a:r>
            <a:endParaRPr lang="en-US" sz="2800" dirty="0"/>
          </a:p>
          <a:p>
            <a:pPr eaLnBrk="1" hangingPunct="1"/>
            <a:r>
              <a:rPr lang="en-US" sz="2800" dirty="0"/>
              <a:t>The </a:t>
            </a:r>
            <a:r>
              <a:rPr lang="en-US" sz="2800" b="1" dirty="0"/>
              <a:t>URLs</a:t>
            </a:r>
            <a:r>
              <a:rPr lang="en-US" sz="2800" dirty="0"/>
              <a:t> for all Web pages must start with the http scheme</a:t>
            </a:r>
          </a:p>
          <a:p>
            <a:pPr eaLnBrk="1" hangingPunct="1"/>
            <a:r>
              <a:rPr lang="en-US" sz="2800" dirty="0"/>
              <a:t>Other Internet resources use different </a:t>
            </a:r>
            <a:r>
              <a:rPr lang="en-US" sz="2800" b="1" dirty="0"/>
              <a:t>protocols</a:t>
            </a:r>
            <a:r>
              <a:rPr lang="en-US" sz="2800" dirty="0"/>
              <a:t> and have different scheme names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Internet Protocols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836BE5-D132-4851-98FA-DF02CC3C065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9" y="2809876"/>
            <a:ext cx="7695122" cy="172561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CD6A41-99FF-438E-80C0-46400AAA3A3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 Web Site</a:t>
            </a:r>
          </a:p>
        </p:txBody>
      </p:sp>
      <p:sp>
        <p:nvSpPr>
          <p:cNvPr id="67588" name="Text Box 7"/>
          <p:cNvSpPr txBox="1">
            <a:spLocks noChangeArrowheads="1"/>
          </p:cNvSpPr>
          <p:nvPr/>
        </p:nvSpPr>
        <p:spPr bwMode="auto">
          <a:xfrm>
            <a:off x="1752600" y="22860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A sample URL for a Web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9" y="3200400"/>
            <a:ext cx="7695122" cy="11890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AEDC7A-4044-4CAF-AEB0-F1601D645AC9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 Web Site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a </a:t>
            </a:r>
            <a:r>
              <a:rPr lang="en-US" sz="2800" b="1" dirty="0"/>
              <a:t>URL</a:t>
            </a:r>
            <a:r>
              <a:rPr lang="en-US" sz="2800" dirty="0"/>
              <a:t> includes no path, then it indicates the topmost folder in the server’s directory tree</a:t>
            </a:r>
          </a:p>
          <a:p>
            <a:pPr eaLnBrk="1" hangingPunct="1"/>
            <a:r>
              <a:rPr lang="en-US" sz="2800" dirty="0"/>
              <a:t>If a </a:t>
            </a:r>
            <a:r>
              <a:rPr lang="en-US" sz="2800" b="1" dirty="0"/>
              <a:t>URL</a:t>
            </a:r>
            <a:r>
              <a:rPr lang="en-US" sz="2800" dirty="0"/>
              <a:t> does not specify a filename, the server searches for the default home page</a:t>
            </a:r>
          </a:p>
          <a:p>
            <a:pPr eaLnBrk="1" hangingPunct="1"/>
            <a:r>
              <a:rPr lang="en-US" sz="2800" dirty="0"/>
              <a:t>The server name portion of the URL is also called the </a:t>
            </a:r>
            <a:r>
              <a:rPr lang="en-US" sz="2800" b="1" dirty="0"/>
              <a:t>domain name</a:t>
            </a:r>
            <a:endParaRPr lang="en-US" sz="2800" dirty="0"/>
          </a:p>
          <a:p>
            <a:pPr eaLnBrk="1" hangingPunct="1"/>
            <a:r>
              <a:rPr lang="en-US" sz="2800" dirty="0"/>
              <a:t>The top level, called an </a:t>
            </a:r>
            <a:r>
              <a:rPr lang="en-US" sz="2800" b="1" dirty="0"/>
              <a:t>extension</a:t>
            </a:r>
            <a:r>
              <a:rPr lang="en-US" sz="2800" dirty="0"/>
              <a:t>, indicates the general audience supported by the Web server</a:t>
            </a:r>
          </a:p>
          <a:p>
            <a:pPr eaLnBrk="1" hangingPunct="1">
              <a:buFont typeface="Arial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="http://www.apogeephoto.com"&gt;Apogee Photo&lt;/a&gt;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CC3D7D-610D-4CF5-A2A1-495A281F51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Exploring Web Site Structures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/>
              <a:t>storyboard</a:t>
            </a:r>
            <a:r>
              <a:rPr lang="en-US" sz="2800"/>
              <a:t> is a diagram of a Web site’s structure, showing all the pages in the site and indicating how they are linked together</a:t>
            </a:r>
          </a:p>
          <a:p>
            <a:pPr eaLnBrk="1" hangingPunct="1"/>
            <a:r>
              <a:rPr lang="en-US" sz="2800"/>
              <a:t>It is important to </a:t>
            </a:r>
            <a:r>
              <a:rPr lang="en-US" sz="2800" b="1"/>
              <a:t>storyboard</a:t>
            </a:r>
            <a:r>
              <a:rPr lang="en-US" sz="2800"/>
              <a:t> your Web site before you start creating your pages in order to determine which structure works best for the type of information the site contains</a:t>
            </a:r>
          </a:p>
          <a:p>
            <a:pPr eaLnBrk="1" hangingPunct="1"/>
            <a:r>
              <a:rPr lang="en-US" sz="2800"/>
              <a:t>A well-designed structure can ensure that users will be able to navigate the site without getting lost or missing important information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12CEB5-69F3-4B70-90F4-19DBE7B77C3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 Web 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45659" cy="2569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29" y="4007178"/>
            <a:ext cx="5562600" cy="230596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0186F0-3CBF-4C03-966C-2CB190425C8D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FTP Servers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b="1" dirty="0"/>
              <a:t>FTP servers</a:t>
            </a:r>
            <a:r>
              <a:rPr lang="en-US" sz="2800" dirty="0"/>
              <a:t> are another method of storing and sharing files on the Internet</a:t>
            </a:r>
          </a:p>
          <a:p>
            <a:pPr eaLnBrk="1" hangingPunct="1"/>
            <a:r>
              <a:rPr lang="en-US" sz="2800" dirty="0"/>
              <a:t>FTP servers transfer information using a communications protocol called </a:t>
            </a:r>
            <a:r>
              <a:rPr lang="en-US" sz="2800" b="1" dirty="0"/>
              <a:t>File Transfer Protocol</a:t>
            </a:r>
            <a:r>
              <a:rPr lang="en-US" sz="2800" dirty="0"/>
              <a:t> (</a:t>
            </a:r>
            <a:r>
              <a:rPr lang="en-US" sz="2800" b="1" dirty="0"/>
              <a:t>FTP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2800" dirty="0"/>
              <a:t>An FTP server requires each user to enter a password and a username to access its files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Linking to FTP Servers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BF63D2-AB44-4DE7-A2ED-18A749E0BA1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1" y="1782437"/>
            <a:ext cx="7054878" cy="3780488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A22301-D64E-4FF7-B9AC-9126B53C474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 Local File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On occasion, you may see the URL for a file stored locally on your computer or local area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you are accessing a file from your own computer, the server name might be omitted and replaced by an extra slash (/)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file scheme here does not imply any particular communication protocol; instead the browser retrieves the document using whatever method is the local standard for the type of file specified in the URL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4CCB46-2B13-4C13-9023-F40182A7C1C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an E-Mail Address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Many Web sites use e-mail to allow users to communicate with a site’s owner, sales representative, or technical support staff</a:t>
            </a:r>
          </a:p>
          <a:p>
            <a:pPr eaLnBrk="1" hangingPunct="1"/>
            <a:r>
              <a:rPr lang="en-US" sz="2800" dirty="0"/>
              <a:t>You can turn an e-mail address into a hypertext link; when a user clicks the link, the user’s e-mail program opens and automatically inserts the address into the “To” field of the new outgoing message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C9DC84-EE99-41AD-9051-0FBD3347EE9B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47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an E-Mail Address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mailto protocol also allows you to add information to the e-mail, including the subject line and the text of the message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mailto:address?header1=value1&amp;header2=value2&amp; ...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mailto:ghayward@camshotscom?Subject=Test&amp;Body=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This%20is%20a%20test%20message</a:t>
            </a:r>
          </a:p>
          <a:p>
            <a:pPr eaLnBrk="1" hangingPunct="1"/>
            <a:r>
              <a:rPr lang="en-US" sz="2800" dirty="0"/>
              <a:t>Spaces are replaced with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%20 </a:t>
            </a:r>
            <a:r>
              <a:rPr lang="en-US" sz="2800" dirty="0"/>
              <a:t>character code since URLs cannot contain blank spaces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F043FE-71C4-4CE3-B7F0-F49843CCB23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Linking to an E-Mail Address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you need to include an e-mail address in your Web page, you can take a few steps to reduce problems with spam: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Replace all e-mail addresses in your page with inline images of those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Write a program in a language JavaScript to scramble any e-mail address in the HTML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Replace the characters of the e-mail address with escape characters (character codes)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Linking to an E-Mail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5877FF-C78D-4778-84D0-75C6F3A8487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150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2EC555-7A6D-4A78-B740-AB1BBB34049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Hypertext Attributes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/>
              <a:t>HTML provides several attributes to control the behavior and appearance of your links</a:t>
            </a:r>
          </a:p>
          <a:p>
            <a:pPr eaLnBrk="1" hangingPunct="1"/>
            <a:r>
              <a:rPr lang="en-US" sz="2800"/>
              <a:t>You can force a document to appear in a secondary window or tab by adding the </a:t>
            </a:r>
            <a:r>
              <a:rPr lang="en-US" sz="2800" b="1"/>
              <a:t>target attribute</a:t>
            </a:r>
            <a:r>
              <a:rPr lang="en-US" sz="2800"/>
              <a:t> to the tag &lt;a&gt; tag</a:t>
            </a:r>
          </a:p>
          <a:p>
            <a:pPr eaLnBrk="1" hangingPunct="1"/>
            <a:r>
              <a:rPr lang="en-US" sz="2800"/>
              <a:t>If you want to provide additional information to your users, you can provide a </a:t>
            </a:r>
            <a:r>
              <a:rPr lang="en-US" sz="2800" b="1"/>
              <a:t>tooltip</a:t>
            </a:r>
            <a:r>
              <a:rPr lang="en-US" sz="2800"/>
              <a:t> to your links</a:t>
            </a:r>
          </a:p>
          <a:p>
            <a:pPr eaLnBrk="1" hangingPunct="1"/>
            <a:r>
              <a:rPr lang="en-US" sz="2800"/>
              <a:t>A </a:t>
            </a:r>
            <a:r>
              <a:rPr lang="en-US" sz="2800" b="1"/>
              <a:t>tooltip</a:t>
            </a:r>
            <a:r>
              <a:rPr lang="en-US" sz="2800"/>
              <a:t> is a descriptive text that appears whenever a user positions the mouse pointer over a link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C34838-4F92-4961-B79F-BEE042CBA13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Hypertext Attributes</a:t>
            </a:r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381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553E8F-D061-4807-B0C3-54A939BE9F3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Linear Structures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In a </a:t>
            </a:r>
            <a:r>
              <a:rPr lang="en-US" b="1" dirty="0"/>
              <a:t>linear structure</a:t>
            </a:r>
            <a:r>
              <a:rPr lang="en-US" dirty="0"/>
              <a:t>, each page is linked with the pages that follow and precede it </a:t>
            </a:r>
          </a:p>
          <a:p>
            <a:r>
              <a:rPr lang="en-US" b="1" dirty="0"/>
              <a:t>Linear structures </a:t>
            </a:r>
            <a:r>
              <a:rPr lang="en-US" dirty="0"/>
              <a:t>work for Web sites that are small in size and have a clearly defined order of pages</a:t>
            </a:r>
          </a:p>
          <a:p>
            <a:r>
              <a:rPr lang="en-US" dirty="0"/>
              <a:t>In an </a:t>
            </a:r>
            <a:r>
              <a:rPr lang="en-US" b="1" dirty="0"/>
              <a:t>augmented</a:t>
            </a:r>
            <a:r>
              <a:rPr lang="en-US" dirty="0"/>
              <a:t> </a:t>
            </a:r>
            <a:r>
              <a:rPr lang="en-US" b="1" dirty="0"/>
              <a:t>linear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, each page contains an additional link back to an opening page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A28082-E144-409C-868F-E4EBEC495576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49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Another way to add a link to your document is to add a </a:t>
            </a:r>
            <a:r>
              <a:rPr lang="en-US" sz="2800" b="1" dirty="0"/>
              <a:t>link element</a:t>
            </a:r>
            <a:r>
              <a:rPr lang="en-US" sz="2800" dirty="0"/>
              <a:t> to the document’s head</a:t>
            </a:r>
          </a:p>
          <a:p>
            <a:pPr eaLnBrk="1" hangingPunct="1"/>
            <a:r>
              <a:rPr lang="en-US" sz="2800" b="1" dirty="0"/>
              <a:t>Link</a:t>
            </a:r>
            <a:r>
              <a:rPr lang="en-US" sz="2800" dirty="0"/>
              <a:t> </a:t>
            </a:r>
            <a:r>
              <a:rPr lang="en-US" sz="2800" b="1" dirty="0"/>
              <a:t>elements</a:t>
            </a:r>
            <a:r>
              <a:rPr lang="en-US" sz="2800" dirty="0"/>
              <a:t> are intended only for the browser’s use</a:t>
            </a:r>
          </a:p>
          <a:p>
            <a:r>
              <a:rPr lang="en-US" sz="2800" dirty="0"/>
              <a:t>Link elements do not appear as part of the Web page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4C39-85E2-4E17-B562-E26DA172D7F4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Metadata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/>
              <a:t>Web authors often turn to </a:t>
            </a:r>
            <a:r>
              <a:rPr lang="en-US" sz="2800" b="1" dirty="0"/>
              <a:t>search engine optimization </a:t>
            </a:r>
            <a:r>
              <a:rPr lang="en-US" sz="2800" dirty="0"/>
              <a:t>(</a:t>
            </a:r>
            <a:r>
              <a:rPr lang="en-US" sz="2800" b="1" dirty="0"/>
              <a:t>SEO</a:t>
            </a:r>
            <a:r>
              <a:rPr lang="en-US" sz="2800" dirty="0"/>
              <a:t>) tools to make their sites appear more prominently in search engines.</a:t>
            </a:r>
          </a:p>
          <a:p>
            <a:r>
              <a:rPr lang="en-US" sz="2800" dirty="0"/>
              <a:t>Information about the site is called </a:t>
            </a:r>
            <a:r>
              <a:rPr lang="en-US" sz="2800" b="1" dirty="0"/>
              <a:t>metadata</a:t>
            </a:r>
            <a:endParaRPr lang="en-US" sz="2800" dirty="0"/>
          </a:p>
          <a:p>
            <a:pPr eaLnBrk="1" hangingPunct="1"/>
            <a:r>
              <a:rPr lang="en-US" sz="2800" dirty="0"/>
              <a:t>Add metadata to your Web pages by adding a meta element to the head section of the document</a:t>
            </a:r>
          </a:p>
          <a:p>
            <a:pPr algn="ctr" eaLnBrk="1" hangingPunct="1"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&lt;meta name="text" content="text" scheme="text" http-equiv="text" /&gt;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Metadata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1495852"/>
            <a:ext cx="6957317" cy="435365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375F5F-12A9-4C55-9B42-57366435E495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E9C18D-9129-482E-A5BC-40D08AE9951B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Metadata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 recent years, search engines have become more sophisticated in evaluating Web sites</a:t>
            </a:r>
          </a:p>
          <a:p>
            <a:pPr lvl="1" eaLnBrk="1" hangingPunct="1"/>
            <a:r>
              <a:rPr lang="en-US" dirty="0"/>
              <a:t>The meta element has decreased in importance, but it is still used by search engines when adding a site to their indexes</a:t>
            </a:r>
          </a:p>
        </p:txBody>
      </p:sp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2199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9392A5-6389-45B0-95E0-3CA8C47A38F0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890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Working with Metadata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You can add information and commands to this communication stream with the meta element’s http-</a:t>
            </a:r>
            <a:r>
              <a:rPr lang="en-US" sz="2800" dirty="0" err="1"/>
              <a:t>equiv</a:t>
            </a:r>
            <a:r>
              <a:rPr lang="en-US" sz="2800" dirty="0"/>
              <a:t> attribute of the meta element</a:t>
            </a:r>
          </a:p>
          <a:p>
            <a:pPr lvl="1" eaLnBrk="1" hangingPunct="1"/>
            <a:r>
              <a:rPr lang="en-US" dirty="0"/>
              <a:t>Force the Web browser to refresh the Web page at timed intervals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="refresh" content="60" /&gt;</a:t>
            </a:r>
          </a:p>
          <a:p>
            <a:pPr lvl="1" eaLnBrk="1" hangingPunct="1"/>
            <a:r>
              <a:rPr lang="en-US" dirty="0"/>
              <a:t>Redirect the browser from the current document to a new document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="refresh" content="5;url=www.camshots.com" 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B0503A-1C1F-4C08-9DD1-E1956827388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Linear Structures</a:t>
            </a:r>
          </a:p>
        </p:txBody>
      </p: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424070" y="12954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A linear structure</a:t>
            </a:r>
          </a:p>
        </p:txBody>
      </p:sp>
      <p:sp>
        <p:nvSpPr>
          <p:cNvPr id="31749" name="Text Box 11"/>
          <p:cNvSpPr txBox="1">
            <a:spLocks noChangeArrowheads="1"/>
          </p:cNvSpPr>
          <p:nvPr/>
        </p:nvSpPr>
        <p:spPr bwMode="auto">
          <a:xfrm>
            <a:off x="304800" y="3535362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An augmented  linear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1" y="1828800"/>
            <a:ext cx="6957317" cy="1542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95800"/>
            <a:ext cx="6477000" cy="1776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617CA1-E033-4079-9421-0A51018C15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Hierarchical Structures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</a:t>
            </a:r>
            <a:r>
              <a:rPr lang="en-US" b="1" dirty="0"/>
              <a:t>hierarchical structure</a:t>
            </a:r>
            <a:r>
              <a:rPr lang="en-US" dirty="0"/>
              <a:t>, the pages are linked going from the home page down to more specific pages</a:t>
            </a:r>
          </a:p>
          <a:p>
            <a:pPr eaLnBrk="1" hangingPunct="1"/>
            <a:r>
              <a:rPr lang="en-US" dirty="0"/>
              <a:t>Users can easily move from general to specific and back again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Hierarchical Structures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6B5F1E-11D4-42A4-8857-B52CDE7F1CBF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/>
          <a:stretch>
            <a:fillRect/>
          </a:stretch>
        </p:blipFill>
        <p:spPr>
          <a:xfrm>
            <a:off x="1066800" y="1524000"/>
            <a:ext cx="7342100" cy="40185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36C0A1-BF34-4BAE-BB93-BF404A6BA4A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Mixed Structures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As Web sites become larger and more complex, you often need to use a combination of several different structures</a:t>
            </a:r>
          </a:p>
          <a:p>
            <a:pPr eaLnBrk="1" hangingPunct="1"/>
            <a:r>
              <a:rPr lang="en-US"/>
              <a:t>The overall form can be </a:t>
            </a:r>
            <a:r>
              <a:rPr lang="en-US" b="1"/>
              <a:t>hierarchical</a:t>
            </a:r>
            <a:r>
              <a:rPr lang="en-US"/>
              <a:t>, allowing the user to move from general to specific; however, the links also allow users to move through the site in a </a:t>
            </a:r>
            <a:r>
              <a:rPr lang="en-US" b="1"/>
              <a:t>linear</a:t>
            </a:r>
            <a:r>
              <a:rPr lang="en-US"/>
              <a:t> fashion</a:t>
            </a:r>
          </a:p>
          <a:p>
            <a:pPr eaLnBrk="1" hangingPunct="1"/>
            <a:r>
              <a:rPr lang="en-US"/>
              <a:t>A </a:t>
            </a:r>
            <a:r>
              <a:rPr lang="en-US" b="1"/>
              <a:t>site index</a:t>
            </a:r>
            <a:r>
              <a:rPr lang="en-US"/>
              <a:t> is a page containing an outline of the entire site and its contents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Internet7e</Template>
  <TotalTime>2732</TotalTime>
  <Words>2159</Words>
  <Application>Microsoft Office PowerPoint</Application>
  <PresentationFormat>On-screen Show (4:3)</PresentationFormat>
  <Paragraphs>318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Century</vt:lpstr>
      <vt:lpstr>Courier New</vt:lpstr>
      <vt:lpstr>Times New Roman</vt:lpstr>
      <vt:lpstr>2_Office Theme</vt:lpstr>
      <vt:lpstr>4_Office Theme</vt:lpstr>
      <vt:lpstr>Objectives</vt:lpstr>
      <vt:lpstr>Objectives</vt:lpstr>
      <vt:lpstr>Creating Hyperlinks</vt:lpstr>
      <vt:lpstr>Exploring Web Site Structures</vt:lpstr>
      <vt:lpstr>Linear Structures</vt:lpstr>
      <vt:lpstr>Linear Structures</vt:lpstr>
      <vt:lpstr>Hierarchical Structures</vt:lpstr>
      <vt:lpstr>Hierarchical Structures</vt:lpstr>
      <vt:lpstr>Mixed Structures</vt:lpstr>
      <vt:lpstr>Creating a Navigation List</vt:lpstr>
      <vt:lpstr>Creating a Hypertext Link</vt:lpstr>
      <vt:lpstr>Creating a Hypertext Link</vt:lpstr>
      <vt:lpstr>Creating a Hypertext Link</vt:lpstr>
      <vt:lpstr>Attributes of the a Element</vt:lpstr>
      <vt:lpstr>Specifying a Folder Path</vt:lpstr>
      <vt:lpstr>Specifying a Folder Path</vt:lpstr>
      <vt:lpstr>Specifying a Folder Path</vt:lpstr>
      <vt:lpstr>Specifying a Folder Path</vt:lpstr>
      <vt:lpstr>Setting the Base Path</vt:lpstr>
      <vt:lpstr>Marking Locations with the id Attribute</vt:lpstr>
      <vt:lpstr>Linking to Locations within Documents</vt:lpstr>
      <vt:lpstr>Linking to an id</vt:lpstr>
      <vt:lpstr>Creating Links between Documents</vt:lpstr>
      <vt:lpstr>Creating Links between Documents</vt:lpstr>
      <vt:lpstr>Image Maps and External Links</vt:lpstr>
      <vt:lpstr>Working with Linked Images  and Image Maps</vt:lpstr>
      <vt:lpstr>Working with Linked Images  and Image Maps</vt:lpstr>
      <vt:lpstr>Working with Linked Images  and Image Maps</vt:lpstr>
      <vt:lpstr>Client-Side Image Maps</vt:lpstr>
      <vt:lpstr>Defining Hotspots</vt:lpstr>
      <vt:lpstr>Creating a Rectangular Hotspot</vt:lpstr>
      <vt:lpstr>Creating a Circular Hotspot</vt:lpstr>
      <vt:lpstr>Creating a Polygonal Hotspot</vt:lpstr>
      <vt:lpstr>Creating a Default Hotspot</vt:lpstr>
      <vt:lpstr>Introducing URLs</vt:lpstr>
      <vt:lpstr>Introducing URLs</vt:lpstr>
      <vt:lpstr>Internet Protocols</vt:lpstr>
      <vt:lpstr>Linking to a Web Site</vt:lpstr>
      <vt:lpstr>Linking to a Web Site</vt:lpstr>
      <vt:lpstr>Linking to a Web Site</vt:lpstr>
      <vt:lpstr>Linking to FTP Servers</vt:lpstr>
      <vt:lpstr>Linking to FTP Servers</vt:lpstr>
      <vt:lpstr>Linking to a Local File</vt:lpstr>
      <vt:lpstr>Linking to an E-Mail Address</vt:lpstr>
      <vt:lpstr>Linking to an E-Mail Address</vt:lpstr>
      <vt:lpstr>Linking to an E-Mail Address</vt:lpstr>
      <vt:lpstr>Linking to an E-Mail Address</vt:lpstr>
      <vt:lpstr>Working with Hypertext Attributes</vt:lpstr>
      <vt:lpstr>Working with Hypertext Attributes</vt:lpstr>
      <vt:lpstr>Using the link Element</vt:lpstr>
      <vt:lpstr>Working with Metadata</vt:lpstr>
      <vt:lpstr>Working with Metadata</vt:lpstr>
      <vt:lpstr>Working with Metadata</vt:lpstr>
      <vt:lpstr>Working with Metadata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Dennis Hunchuck</cp:lastModifiedBy>
  <cp:revision>154</cp:revision>
  <dcterms:created xsi:type="dcterms:W3CDTF">2001-08-29T21:35:42Z</dcterms:created>
  <dcterms:modified xsi:type="dcterms:W3CDTF">2018-03-30T18:59:31Z</dcterms:modified>
</cp:coreProperties>
</file>