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35"/>
  </p:notesMasterIdLst>
  <p:handoutMasterIdLst>
    <p:handoutMasterId r:id="rId36"/>
  </p:handoutMasterIdLst>
  <p:sldIdLst>
    <p:sldId id="259" r:id="rId2"/>
    <p:sldId id="260"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1" r:id="rId24"/>
    <p:sldId id="360" r:id="rId25"/>
    <p:sldId id="362" r:id="rId26"/>
    <p:sldId id="363" r:id="rId27"/>
    <p:sldId id="364" r:id="rId28"/>
    <p:sldId id="365" r:id="rId29"/>
    <p:sldId id="366" r:id="rId30"/>
    <p:sldId id="367" r:id="rId31"/>
    <p:sldId id="368" r:id="rId32"/>
    <p:sldId id="369" r:id="rId33"/>
    <p:sldId id="370" r:id="rId3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990033"/>
    <a:srgbClr val="CC0000"/>
    <a:srgbClr val="FFFFFF"/>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89635" autoAdjust="0"/>
  </p:normalViewPr>
  <p:slideViewPr>
    <p:cSldViewPr>
      <p:cViewPr varScale="1">
        <p:scale>
          <a:sx n="102" d="100"/>
          <a:sy n="102" d="100"/>
        </p:scale>
        <p:origin x="188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205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1B3371-7B22-4B0E-A8F3-C04CDFD203F9}" type="datetimeFigureOut">
              <a:rPr lang="en-US" smtClean="0"/>
              <a:pPr/>
              <a:t>3/30/2018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5E9FE0-9AED-416F-9D9B-929DB18B41E6}" type="slidenum">
              <a:rPr lang="en-US" smtClean="0"/>
              <a:pPr/>
              <a:t>‹#›</a:t>
            </a:fld>
            <a:endParaRPr lang="en-US"/>
          </a:p>
        </p:txBody>
      </p:sp>
    </p:spTree>
    <p:extLst>
      <p:ext uri="{BB962C8B-B14F-4D97-AF65-F5344CB8AC3E}">
        <p14:creationId xmlns:p14="http://schemas.microsoft.com/office/powerpoint/2010/main" val="1626088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8FD0BC6-8D0F-4AA6-92ED-A084BB254BA3}" type="slidenum">
              <a:rPr lang="en-US"/>
              <a:pPr>
                <a:defRPr/>
              </a:pPr>
              <a:t>‹#›</a:t>
            </a:fld>
            <a:endParaRPr lang="en-US"/>
          </a:p>
        </p:txBody>
      </p:sp>
    </p:spTree>
    <p:extLst>
      <p:ext uri="{BB962C8B-B14F-4D97-AF65-F5344CB8AC3E}">
        <p14:creationId xmlns:p14="http://schemas.microsoft.com/office/powerpoint/2010/main" val="4180971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extBox 7"/>
          <p:cNvSpPr txBox="1"/>
          <p:nvPr/>
        </p:nvSpPr>
        <p:spPr>
          <a:xfrm>
            <a:off x="-24114" y="3124200"/>
            <a:ext cx="9144000" cy="1231106"/>
          </a:xfrm>
          <a:prstGeom prst="rect">
            <a:avLst/>
          </a:prstGeom>
          <a:noFill/>
        </p:spPr>
        <p:txBody>
          <a:bodyPr wrap="square" rtlCol="0">
            <a:spAutoFit/>
          </a:bodyPr>
          <a:lstStyle/>
          <a:p>
            <a:pPr algn="ctr"/>
            <a:r>
              <a:rPr lang="en-US" sz="5400" dirty="0">
                <a:solidFill>
                  <a:srgbClr val="4DB848"/>
                </a:solidFill>
                <a:latin typeface="Century" pitchFamily="18" charset="0"/>
              </a:rPr>
              <a:t>HTML and CSS</a:t>
            </a:r>
            <a:br>
              <a:rPr lang="en-US" sz="5400" dirty="0">
                <a:solidFill>
                  <a:srgbClr val="4DB848"/>
                </a:solidFill>
                <a:latin typeface="Century" pitchFamily="18" charset="0"/>
              </a:rPr>
            </a:br>
            <a:r>
              <a:rPr lang="en-US" sz="2000" dirty="0">
                <a:solidFill>
                  <a:srgbClr val="4DB848"/>
                </a:solidFill>
                <a:latin typeface="Century" pitchFamily="18" charset="0"/>
              </a:rPr>
              <a:t>6</a:t>
            </a:r>
            <a:r>
              <a:rPr lang="en-US" sz="2000" baseline="30000" dirty="0">
                <a:solidFill>
                  <a:srgbClr val="4DB848"/>
                </a:solidFill>
                <a:latin typeface="Century" pitchFamily="18" charset="0"/>
              </a:rPr>
              <a:t>TH</a:t>
            </a:r>
            <a:r>
              <a:rPr lang="en-US" sz="2000" dirty="0">
                <a:solidFill>
                  <a:srgbClr val="4DB848"/>
                </a:solidFill>
                <a:latin typeface="Century" pitchFamily="18" charset="0"/>
              </a:rPr>
              <a:t> EDITION</a:t>
            </a:r>
            <a:endParaRPr lang="en-US" sz="5400" dirty="0">
              <a:solidFill>
                <a:srgbClr val="4DB848"/>
              </a:solidFill>
              <a:latin typeface="Century" pitchFamily="18" charset="0"/>
            </a:endParaRPr>
          </a:p>
        </p:txBody>
      </p:sp>
      <p:sp>
        <p:nvSpPr>
          <p:cNvPr id="11" name="Rectangle 10"/>
          <p:cNvSpPr/>
          <p:nvPr/>
        </p:nvSpPr>
        <p:spPr>
          <a:xfrm>
            <a:off x="0" y="6324600"/>
            <a:ext cx="9144000" cy="533400"/>
          </a:xfrm>
          <a:prstGeom prst="rect">
            <a:avLst/>
          </a:prstGeom>
          <a:solidFill>
            <a:srgbClr val="4DB848"/>
          </a:solidFill>
          <a:ln>
            <a:solidFill>
              <a:srgbClr val="4DB8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543800" y="228600"/>
            <a:ext cx="1447800" cy="179388"/>
          </a:xfrm>
          <a:prstGeom prst="rect">
            <a:avLst/>
          </a:prstGeom>
          <a:noFill/>
          <a:ln w="9525">
            <a:noFill/>
            <a:miter lim="800000"/>
            <a:headEnd/>
            <a:tailEnd/>
          </a:ln>
        </p:spPr>
      </p:pic>
      <p:sp>
        <p:nvSpPr>
          <p:cNvPr id="157701" name="Title Placeholder 1"/>
          <p:cNvSpPr>
            <a:spLocks noGrp="1"/>
          </p:cNvSpPr>
          <p:nvPr>
            <p:ph type="ctrTitle"/>
          </p:nvPr>
        </p:nvSpPr>
        <p:spPr>
          <a:xfrm>
            <a:off x="0" y="914400"/>
            <a:ext cx="9144000" cy="1524000"/>
          </a:xfrm>
        </p:spPr>
        <p:txBody>
          <a:bodyPr/>
          <a:lstStyle>
            <a:lvl1pPr algn="ctr">
              <a:defRPr sz="4800">
                <a:solidFill>
                  <a:schemeClr val="tx1"/>
                </a:solidFill>
                <a:latin typeface="+mj-lt"/>
              </a:defRPr>
            </a:lvl1pPr>
          </a:lstStyle>
          <a:p>
            <a:r>
              <a:rPr lang="en-US"/>
              <a:t>Click to edit Master title style</a:t>
            </a:r>
            <a:endParaRPr lang="en-US" dirty="0"/>
          </a:p>
        </p:txBody>
      </p:sp>
      <p:pic>
        <p:nvPicPr>
          <p:cNvPr id="2" name="Picture 2"/>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t="20639" b="19964"/>
          <a:stretch/>
        </p:blipFill>
        <p:spPr bwMode="auto">
          <a:xfrm>
            <a:off x="0" y="4343401"/>
            <a:ext cx="9144000" cy="1828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 and CSS, 6th Edition</a:t>
            </a:r>
          </a:p>
        </p:txBody>
      </p:sp>
      <p:sp>
        <p:nvSpPr>
          <p:cNvPr id="5" name="Slide Number Placeholder 5"/>
          <p:cNvSpPr>
            <a:spLocks noGrp="1"/>
          </p:cNvSpPr>
          <p:nvPr>
            <p:ph type="sldNum" sz="quarter" idx="11"/>
          </p:nvPr>
        </p:nvSpPr>
        <p:spPr/>
        <p:txBody>
          <a:bodyPr/>
          <a:lstStyle>
            <a:lvl1pPr>
              <a:defRPr/>
            </a:lvl1pPr>
          </a:lstStyle>
          <a:p>
            <a:pPr>
              <a:defRPr/>
            </a:pPr>
            <a:fld id="{A7E68308-05FC-4E0E-B40C-6888CC4CB71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 and CSS, 6th Edition</a:t>
            </a:r>
          </a:p>
        </p:txBody>
      </p:sp>
      <p:sp>
        <p:nvSpPr>
          <p:cNvPr id="5" name="Slide Number Placeholder 5"/>
          <p:cNvSpPr>
            <a:spLocks noGrp="1"/>
          </p:cNvSpPr>
          <p:nvPr>
            <p:ph type="sldNum" sz="quarter" idx="11"/>
          </p:nvPr>
        </p:nvSpPr>
        <p:spPr/>
        <p:txBody>
          <a:bodyPr/>
          <a:lstStyle>
            <a:lvl1pPr>
              <a:defRPr/>
            </a:lvl1pPr>
          </a:lstStyle>
          <a:p>
            <a:pPr>
              <a:defRPr/>
            </a:pPr>
            <a:fld id="{A2DF1A2F-29E8-4233-ACB0-F4A965379721}"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305800" cy="944563"/>
          </a:xfrm>
        </p:spPr>
        <p:txBody>
          <a:bodyPr/>
          <a:lstStyle/>
          <a:p>
            <a:r>
              <a:rPr lang="en-US"/>
              <a:t>Click to edit Master title style</a:t>
            </a:r>
          </a:p>
        </p:txBody>
      </p:sp>
      <p:sp>
        <p:nvSpPr>
          <p:cNvPr id="3" name="Text Placeholder 2"/>
          <p:cNvSpPr>
            <a:spLocks noGrp="1"/>
          </p:cNvSpPr>
          <p:nvPr>
            <p:ph type="body" sz="half" idx="1"/>
          </p:nvPr>
        </p:nvSpPr>
        <p:spPr>
          <a:xfrm>
            <a:off x="0" y="1219200"/>
            <a:ext cx="42672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 and CSS, 6th Edition</a:t>
            </a:r>
          </a:p>
        </p:txBody>
      </p:sp>
      <p:sp>
        <p:nvSpPr>
          <p:cNvPr id="6" name="Slide Number Placeholder 5"/>
          <p:cNvSpPr>
            <a:spLocks noGrp="1"/>
          </p:cNvSpPr>
          <p:nvPr>
            <p:ph type="sldNum" sz="quarter" idx="11"/>
          </p:nvPr>
        </p:nvSpPr>
        <p:spPr/>
        <p:txBody>
          <a:bodyPr/>
          <a:lstStyle>
            <a:lvl1pPr>
              <a:defRPr/>
            </a:lvl1pPr>
          </a:lstStyle>
          <a:p>
            <a:pPr>
              <a:defRPr/>
            </a:pPr>
            <a:fld id="{E8176FCD-123C-43DF-9841-58750E1848F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219200"/>
            <a:ext cx="83058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0"/>
          </p:nvPr>
        </p:nvSpPr>
        <p:spPr>
          <a:xfrm>
            <a:off x="0" y="6400800"/>
            <a:ext cx="8229600" cy="457200"/>
          </a:xfrm>
        </p:spPr>
        <p:txBody>
          <a:bodyPr/>
          <a:lstStyle>
            <a:lvl1pPr>
              <a:defRPr/>
            </a:lvl1pPr>
          </a:lstStyle>
          <a:p>
            <a:pPr>
              <a:defRPr/>
            </a:pPr>
            <a:r>
              <a:rPr lang="en-US" dirty="0"/>
              <a:t>New Perspectives on HTML and CSS, 6th Edition</a:t>
            </a:r>
          </a:p>
        </p:txBody>
      </p:sp>
      <p:sp>
        <p:nvSpPr>
          <p:cNvPr id="5" name="Slide Number Placeholder 5"/>
          <p:cNvSpPr>
            <a:spLocks noGrp="1"/>
          </p:cNvSpPr>
          <p:nvPr>
            <p:ph type="sldNum" sz="quarter" idx="11"/>
          </p:nvPr>
        </p:nvSpPr>
        <p:spPr>
          <a:xfrm>
            <a:off x="8610600" y="6400800"/>
            <a:ext cx="533400" cy="457200"/>
          </a:xfrm>
        </p:spPr>
        <p:txBody>
          <a:bodyPr/>
          <a:lstStyle>
            <a:lvl1pPr>
              <a:defRPr/>
            </a:lvl1pPr>
          </a:lstStyle>
          <a:p>
            <a:pPr>
              <a:defRPr/>
            </a:pPr>
            <a:fld id="{D088EE75-1E5F-46E6-9335-A082CDF6502C}"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4"/>
          <p:cNvSpPr>
            <a:spLocks noGrp="1"/>
          </p:cNvSpPr>
          <p:nvPr>
            <p:ph type="ftr" sz="quarter" idx="10"/>
          </p:nvPr>
        </p:nvSpPr>
        <p:spPr/>
        <p:txBody>
          <a:bodyPr/>
          <a:lstStyle>
            <a:lvl1pPr>
              <a:defRPr/>
            </a:lvl1pPr>
          </a:lstStyle>
          <a:p>
            <a:pPr>
              <a:defRPr/>
            </a:pPr>
            <a:r>
              <a:rPr lang="en-US"/>
              <a:t>New Perspectives on HTML and CSS, 6th Edition</a:t>
            </a:r>
          </a:p>
        </p:txBody>
      </p:sp>
      <p:sp>
        <p:nvSpPr>
          <p:cNvPr id="5" name="Slide Number Placeholder 5"/>
          <p:cNvSpPr>
            <a:spLocks noGrp="1"/>
          </p:cNvSpPr>
          <p:nvPr>
            <p:ph type="sldNum" sz="quarter" idx="11"/>
          </p:nvPr>
        </p:nvSpPr>
        <p:spPr/>
        <p:txBody>
          <a:bodyPr/>
          <a:lstStyle>
            <a:lvl1pPr>
              <a:defRPr/>
            </a:lvl1pPr>
          </a:lstStyle>
          <a:p>
            <a:pPr>
              <a:defRPr/>
            </a:pPr>
            <a:fld id="{B4267854-6943-4EA1-A35F-6D0D6AF6D24E}"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 and CSS, 6th Edition</a:t>
            </a:r>
          </a:p>
        </p:txBody>
      </p:sp>
      <p:sp>
        <p:nvSpPr>
          <p:cNvPr id="6" name="Slide Number Placeholder 5"/>
          <p:cNvSpPr>
            <a:spLocks noGrp="1"/>
          </p:cNvSpPr>
          <p:nvPr>
            <p:ph type="sldNum" sz="quarter" idx="11"/>
          </p:nvPr>
        </p:nvSpPr>
        <p:spPr/>
        <p:txBody>
          <a:bodyPr/>
          <a:lstStyle>
            <a:lvl1pPr>
              <a:defRPr/>
            </a:lvl1pPr>
          </a:lstStyle>
          <a:p>
            <a:pPr>
              <a:defRPr/>
            </a:pPr>
            <a:fld id="{E9069E21-BE48-430B-900D-611290B0DBE4}"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pPr>
              <a:defRPr/>
            </a:pPr>
            <a:r>
              <a:rPr lang="en-US"/>
              <a:t>New Perspectives on HTML and CSS, 6th Edition</a:t>
            </a:r>
          </a:p>
        </p:txBody>
      </p:sp>
      <p:sp>
        <p:nvSpPr>
          <p:cNvPr id="8" name="Slide Number Placeholder 5"/>
          <p:cNvSpPr>
            <a:spLocks noGrp="1"/>
          </p:cNvSpPr>
          <p:nvPr>
            <p:ph type="sldNum" sz="quarter" idx="11"/>
          </p:nvPr>
        </p:nvSpPr>
        <p:spPr/>
        <p:txBody>
          <a:bodyPr/>
          <a:lstStyle>
            <a:lvl1pPr>
              <a:defRPr/>
            </a:lvl1pPr>
          </a:lstStyle>
          <a:p>
            <a:pPr>
              <a:defRPr/>
            </a:pPr>
            <a:fld id="{3BAE895E-8795-47A2-AC5D-08DF663D8F59}"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r>
              <a:rPr lang="en-US"/>
              <a:t>New Perspectives on HTML and CSS, 6th Edition</a:t>
            </a:r>
          </a:p>
        </p:txBody>
      </p:sp>
      <p:sp>
        <p:nvSpPr>
          <p:cNvPr id="4" name="Slide Number Placeholder 5"/>
          <p:cNvSpPr>
            <a:spLocks noGrp="1"/>
          </p:cNvSpPr>
          <p:nvPr>
            <p:ph type="sldNum" sz="quarter" idx="11"/>
          </p:nvPr>
        </p:nvSpPr>
        <p:spPr/>
        <p:txBody>
          <a:bodyPr/>
          <a:lstStyle>
            <a:lvl1pPr>
              <a:defRPr/>
            </a:lvl1pPr>
          </a:lstStyle>
          <a:p>
            <a:pPr>
              <a:defRPr/>
            </a:pPr>
            <a:fld id="{793D0548-38AA-46C2-A9F1-2327DE3493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New Perspectives on HTML and CSS, 6th Edition</a:t>
            </a:r>
          </a:p>
        </p:txBody>
      </p:sp>
      <p:sp>
        <p:nvSpPr>
          <p:cNvPr id="3" name="Slide Number Placeholder 5"/>
          <p:cNvSpPr>
            <a:spLocks noGrp="1"/>
          </p:cNvSpPr>
          <p:nvPr>
            <p:ph type="sldNum" sz="quarter" idx="11"/>
          </p:nvPr>
        </p:nvSpPr>
        <p:spPr/>
        <p:txBody>
          <a:bodyPr/>
          <a:lstStyle>
            <a:lvl1pPr>
              <a:defRPr/>
            </a:lvl1pPr>
          </a:lstStyle>
          <a:p>
            <a:pPr>
              <a:defRPr/>
            </a:pPr>
            <a:fld id="{4DADDAD3-53C8-432F-AA8D-8B36CD6B77D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 and CSS, 6th Edition</a:t>
            </a:r>
          </a:p>
        </p:txBody>
      </p:sp>
      <p:sp>
        <p:nvSpPr>
          <p:cNvPr id="6" name="Slide Number Placeholder 5"/>
          <p:cNvSpPr>
            <a:spLocks noGrp="1"/>
          </p:cNvSpPr>
          <p:nvPr>
            <p:ph type="sldNum" sz="quarter" idx="11"/>
          </p:nvPr>
        </p:nvSpPr>
        <p:spPr/>
        <p:txBody>
          <a:bodyPr/>
          <a:lstStyle>
            <a:lvl1pPr>
              <a:defRPr/>
            </a:lvl1pPr>
          </a:lstStyle>
          <a:p>
            <a:pPr>
              <a:defRPr/>
            </a:pPr>
            <a:fld id="{170FCC15-0FF2-464A-88D5-4891C16B5D27}"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New Perspectives on HTML and CSS, 6th Edition</a:t>
            </a:r>
          </a:p>
        </p:txBody>
      </p:sp>
      <p:sp>
        <p:nvSpPr>
          <p:cNvPr id="6" name="Slide Number Placeholder 5"/>
          <p:cNvSpPr>
            <a:spLocks noGrp="1"/>
          </p:cNvSpPr>
          <p:nvPr>
            <p:ph type="sldNum" sz="quarter" idx="11"/>
          </p:nvPr>
        </p:nvSpPr>
        <p:spPr/>
        <p:txBody>
          <a:bodyPr/>
          <a:lstStyle>
            <a:lvl1pPr>
              <a:defRPr/>
            </a:lvl1pPr>
          </a:lstStyle>
          <a:p>
            <a:pPr>
              <a:defRPr/>
            </a:pPr>
            <a:fld id="{AAD0E3A4-01D6-4927-AB27-24638F64E5B0}"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8763000" y="0"/>
            <a:ext cx="381000" cy="6858000"/>
          </a:xfrm>
          <a:prstGeom prst="rect">
            <a:avLst/>
          </a:prstGeom>
          <a:gradFill flip="none" rotWithShape="1">
            <a:gsLst>
              <a:gs pos="36000">
                <a:schemeClr val="bg1"/>
              </a:gs>
              <a:gs pos="100000">
                <a:srgbClr val="4DB84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0"/>
            <a:ext cx="381000" cy="6858000"/>
          </a:xfrm>
          <a:prstGeom prst="rect">
            <a:avLst/>
          </a:prstGeom>
          <a:gradFill flip="none" rotWithShape="1">
            <a:gsLst>
              <a:gs pos="0">
                <a:srgbClr val="4DB848"/>
              </a:gs>
              <a:gs pos="65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457200" y="1143000"/>
            <a:ext cx="8686800" cy="1588"/>
          </a:xfrm>
          <a:prstGeom prst="line">
            <a:avLst/>
          </a:prstGeom>
        </p:spPr>
        <p:style>
          <a:lnRef idx="1">
            <a:schemeClr val="dk1"/>
          </a:lnRef>
          <a:fillRef idx="0">
            <a:schemeClr val="dk1"/>
          </a:fillRef>
          <a:effectRef idx="0">
            <a:schemeClr val="dk1"/>
          </a:effectRef>
          <a:fontRef idx="minor">
            <a:schemeClr val="tx1"/>
          </a:fontRef>
        </p:style>
      </p:cxnSp>
      <p:sp>
        <p:nvSpPr>
          <p:cNvPr id="1029" name="Title Placeholder 1"/>
          <p:cNvSpPr>
            <a:spLocks noGrp="1"/>
          </p:cNvSpPr>
          <p:nvPr>
            <p:ph type="title"/>
          </p:nvPr>
        </p:nvSpPr>
        <p:spPr bwMode="auto">
          <a:xfrm>
            <a:off x="45720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30"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New Perspectives on HTML and CSS, 6th Edition</a:t>
            </a:r>
          </a:p>
        </p:txBody>
      </p:sp>
      <p:sp>
        <p:nvSpPr>
          <p:cNvPr id="11" name="Slide Number Placeholder 5"/>
          <p:cNvSpPr>
            <a:spLocks noGrp="1"/>
          </p:cNvSpPr>
          <p:nvPr>
            <p:ph type="sldNum" sz="quarter" idx="4"/>
          </p:nvPr>
        </p:nvSpPr>
        <p:spPr>
          <a:xfrm>
            <a:off x="8610600" y="6400800"/>
            <a:ext cx="533400" cy="457200"/>
          </a:xfrm>
          <a:prstGeom prst="rect">
            <a:avLst/>
          </a:prstGeom>
        </p:spPr>
        <p:txBody>
          <a:bodyPr vert="horz" lIns="91440" tIns="45720" rIns="91440" bIns="45720" rtlCol="0" anchor="ctr"/>
          <a:lstStyle>
            <a:lvl1pPr algn="r" fontAlgn="auto">
              <a:spcBef>
                <a:spcPts val="0"/>
              </a:spcBef>
              <a:spcAft>
                <a:spcPts val="0"/>
              </a:spcAft>
              <a:defRPr sz="1200" b="1" smtClean="0">
                <a:latin typeface="+mn-lt"/>
                <a:cs typeface="+mn-cs"/>
              </a:defRPr>
            </a:lvl1pPr>
          </a:lstStyle>
          <a:p>
            <a:pPr>
              <a:defRPr/>
            </a:pPr>
            <a:fld id="{B725BB79-D32A-467B-BABB-CD11575A6E11}" type="slidenum">
              <a:rPr lang="en-US" smtClean="0"/>
              <a:pPr>
                <a:defRPr/>
              </a:pPr>
              <a:t>‹#›</a:t>
            </a:fld>
            <a:endParaRPr lang="en-US"/>
          </a:p>
        </p:txBody>
      </p:sp>
      <p:sp>
        <p:nvSpPr>
          <p:cNvPr id="15668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2"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cxnSp>
        <p:nvCxnSpPr>
          <p:cNvPr id="17" name="Straight Connector 16"/>
          <p:cNvCxnSpPr/>
          <p:nvPr/>
        </p:nvCxnSpPr>
        <p:spPr>
          <a:xfrm>
            <a:off x="0" y="6400800"/>
            <a:ext cx="8686800" cy="0"/>
          </a:xfrm>
          <a:prstGeom prst="line">
            <a:avLst/>
          </a:prstGeom>
        </p:spPr>
        <p:style>
          <a:lnRef idx="1">
            <a:schemeClr val="dk1"/>
          </a:lnRef>
          <a:fillRef idx="0">
            <a:schemeClr val="dk1"/>
          </a:fillRef>
          <a:effectRef idx="0">
            <a:schemeClr val="dk1"/>
          </a:effectRef>
          <a:fontRef idx="minor">
            <a:schemeClr val="tx1"/>
          </a:fontRef>
        </p:style>
      </p:cxnSp>
      <p:sp>
        <p:nvSpPr>
          <p:cNvPr id="14"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8"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dt="0"/>
  <p:txStyles>
    <p:titleStyle>
      <a:lvl1pPr algn="l" rtl="0" eaLnBrk="1" fontAlgn="base" hangingPunct="1">
        <a:spcBef>
          <a:spcPct val="0"/>
        </a:spcBef>
        <a:spcAft>
          <a:spcPct val="0"/>
        </a:spcAft>
        <a:defRPr sz="4400" b="1">
          <a:solidFill>
            <a:srgbClr val="20409A"/>
          </a:solidFill>
          <a:latin typeface="+mj-lt"/>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20409A"/>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t>Objectives</a:t>
            </a:r>
          </a:p>
        </p:txBody>
      </p:sp>
      <p:sp>
        <p:nvSpPr>
          <p:cNvPr id="27650" name="Rectangle 3"/>
          <p:cNvSpPr>
            <a:spLocks noGrp="1" noChangeArrowheads="1"/>
          </p:cNvSpPr>
          <p:nvPr>
            <p:ph idx="1"/>
          </p:nvPr>
        </p:nvSpPr>
        <p:spPr/>
        <p:txBody>
          <a:bodyPr/>
          <a:lstStyle/>
          <a:p>
            <a:r>
              <a:rPr lang="en-US" dirty="0"/>
              <a:t>Set display properties</a:t>
            </a:r>
          </a:p>
          <a:p>
            <a:r>
              <a:rPr lang="en-US" dirty="0"/>
              <a:t>Create a reset style sheet</a:t>
            </a:r>
          </a:p>
          <a:p>
            <a:r>
              <a:rPr lang="en-US" dirty="0"/>
              <a:t>Define a background image</a:t>
            </a:r>
          </a:p>
          <a:p>
            <a:r>
              <a:rPr lang="en-US" dirty="0"/>
              <a:t>Set background image properties</a:t>
            </a:r>
          </a:p>
          <a:p>
            <a:r>
              <a:rPr lang="en-US" dirty="0"/>
              <a:t>Use browser extension styles</a:t>
            </a:r>
          </a:p>
          <a:p>
            <a:r>
              <a:rPr lang="en-US" dirty="0"/>
              <a:t>Explore fixed, fluid, and elastic layouts</a:t>
            </a:r>
          </a:p>
          <a:p>
            <a:r>
              <a:rPr lang="en-US" dirty="0"/>
              <a:t>Float elements in a Web page</a:t>
            </a:r>
          </a:p>
        </p:txBody>
      </p:sp>
      <p:sp>
        <p:nvSpPr>
          <p:cNvPr id="7" name="Footer Placeholder 6"/>
          <p:cNvSpPr>
            <a:spLocks noGrp="1"/>
          </p:cNvSpPr>
          <p:nvPr>
            <p:ph type="ftr" sz="quarter" idx="10"/>
          </p:nvPr>
        </p:nvSpPr>
        <p:spPr/>
        <p:txBody>
          <a:bodyPr/>
          <a:lstStyle/>
          <a:p>
            <a:pPr>
              <a:defRPr/>
            </a:pPr>
            <a:r>
              <a:rPr lang="en-US" dirty="0"/>
              <a:t>Website Development</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Browser Extensions</a:t>
            </a:r>
          </a:p>
        </p:txBody>
      </p:sp>
      <p:sp>
        <p:nvSpPr>
          <p:cNvPr id="3" name="Content Placeholder 2"/>
          <p:cNvSpPr>
            <a:spLocks noGrp="1"/>
          </p:cNvSpPr>
          <p:nvPr>
            <p:ph idx="1"/>
          </p:nvPr>
        </p:nvSpPr>
        <p:spPr/>
        <p:txBody>
          <a:bodyPr/>
          <a:lstStyle/>
          <a:p>
            <a:r>
              <a:rPr lang="en-US" dirty="0"/>
              <a:t>Browser extensions that are not part of the official CSS specifications can be identified through the use of a </a:t>
            </a:r>
            <a:r>
              <a:rPr lang="en-US" b="1" dirty="0"/>
              <a:t>vendor prefix </a:t>
            </a:r>
            <a:r>
              <a:rPr lang="en-US" dirty="0"/>
              <a:t>that indicates the browser vendor that created and supports the property</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10</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158" y="4191000"/>
            <a:ext cx="7128049" cy="1560976"/>
          </a:xfrm>
          <a:prstGeom prst="rect">
            <a:avLst/>
          </a:prstGeom>
        </p:spPr>
      </p:pic>
    </p:spTree>
    <p:extLst>
      <p:ext uri="{BB962C8B-B14F-4D97-AF65-F5344CB8AC3E}">
        <p14:creationId xmlns:p14="http://schemas.microsoft.com/office/powerpoint/2010/main" val="4269344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and Fluid Layouts</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11</a:t>
            </a:fld>
            <a:endParaRPr lang="en-US"/>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rcRect l="13150"/>
          <a:stretch>
            <a:fillRect/>
          </a:stretch>
        </p:blipFill>
        <p:spPr>
          <a:xfrm>
            <a:off x="1066800" y="1752600"/>
            <a:ext cx="7039075" cy="3733800"/>
          </a:xfrm>
        </p:spPr>
      </p:pic>
    </p:spTree>
    <p:extLst>
      <p:ext uri="{BB962C8B-B14F-4D97-AF65-F5344CB8AC3E}">
        <p14:creationId xmlns:p14="http://schemas.microsoft.com/office/powerpoint/2010/main" val="141774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Layouts</a:t>
            </a:r>
          </a:p>
        </p:txBody>
      </p:sp>
      <p:sp>
        <p:nvSpPr>
          <p:cNvPr id="3" name="Content Placeholder 2"/>
          <p:cNvSpPr>
            <a:spLocks noGrp="1"/>
          </p:cNvSpPr>
          <p:nvPr>
            <p:ph idx="1"/>
          </p:nvPr>
        </p:nvSpPr>
        <p:spPr/>
        <p:txBody>
          <a:bodyPr/>
          <a:lstStyle/>
          <a:p>
            <a:r>
              <a:rPr lang="en-US" dirty="0"/>
              <a:t>Some designers propose the use of </a:t>
            </a:r>
            <a:r>
              <a:rPr lang="en-US" b="1" dirty="0"/>
              <a:t>elastic layouts</a:t>
            </a:r>
            <a:r>
              <a:rPr lang="en-US" dirty="0"/>
              <a:t>, in which all measurements are expressed relative to the default font size using the </a:t>
            </a:r>
            <a:r>
              <a:rPr lang="en-US" dirty="0" err="1"/>
              <a:t>em</a:t>
            </a:r>
            <a:r>
              <a:rPr lang="en-US" dirty="0"/>
              <a:t> unit</a:t>
            </a:r>
          </a:p>
          <a:p>
            <a:r>
              <a:rPr lang="en-US" dirty="0"/>
              <a:t>If a user or the designer increases the font size, the width, height, and location of all of the other page elements, including images, change to match</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12</a:t>
            </a:fld>
            <a:endParaRPr lang="en-US"/>
          </a:p>
        </p:txBody>
      </p:sp>
    </p:spTree>
    <p:extLst>
      <p:ext uri="{BB962C8B-B14F-4D97-AF65-F5344CB8AC3E}">
        <p14:creationId xmlns:p14="http://schemas.microsoft.com/office/powerpoint/2010/main" val="3069759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Elements</a:t>
            </a:r>
          </a:p>
        </p:txBody>
      </p:sp>
      <p:sp>
        <p:nvSpPr>
          <p:cNvPr id="3" name="Content Placeholder 2"/>
          <p:cNvSpPr>
            <a:spLocks noGrp="1"/>
          </p:cNvSpPr>
          <p:nvPr>
            <p:ph idx="1"/>
          </p:nvPr>
        </p:nvSpPr>
        <p:spPr/>
        <p:txBody>
          <a:bodyPr/>
          <a:lstStyle/>
          <a:p>
            <a:r>
              <a:rPr lang="en-US" b="1" dirty="0"/>
              <a:t>Floating </a:t>
            </a:r>
            <a:r>
              <a:rPr lang="en-US" dirty="0"/>
              <a:t>an element takes that element out of the normal flow of the document and positions it along the left or right edge of its containing element</a:t>
            </a:r>
          </a:p>
          <a:p>
            <a:pPr marL="0" indent="0">
              <a:buNone/>
            </a:pPr>
            <a:r>
              <a:rPr lang="en-US" dirty="0">
                <a:latin typeface="Courier New" pitchFamily="49" charset="0"/>
                <a:cs typeface="Courier New" pitchFamily="49" charset="0"/>
              </a:rPr>
              <a:t>	float: </a:t>
            </a:r>
            <a:r>
              <a:rPr lang="en-US" i="1" dirty="0">
                <a:latin typeface="Courier New" pitchFamily="49" charset="0"/>
                <a:cs typeface="Courier New" pitchFamily="49" charset="0"/>
              </a:rPr>
              <a:t>position</a:t>
            </a:r>
            <a:r>
              <a:rPr lang="en-US" dirty="0">
                <a:latin typeface="Courier New" pitchFamily="49" charset="0"/>
                <a:cs typeface="Courier New" pitchFamily="49" charset="0"/>
              </a:rPr>
              <a:t>;</a:t>
            </a:r>
          </a:p>
        </p:txBody>
      </p:sp>
      <p:sp>
        <p:nvSpPr>
          <p:cNvPr id="4" name="Footer Placeholder 3"/>
          <p:cNvSpPr>
            <a:spLocks noGrp="1"/>
          </p:cNvSpPr>
          <p:nvPr>
            <p:ph type="ftr" sz="quarter" idx="10"/>
          </p:nvPr>
        </p:nvSpPr>
        <p:spPr/>
        <p:txBody>
          <a:bodyPr/>
          <a:lstStyle/>
          <a:p>
            <a:pPr>
              <a:defRPr/>
            </a:pPr>
            <a:r>
              <a:rPr lang="en-US" dirty="0"/>
              <a:t>Website Development</a:t>
            </a:r>
          </a:p>
          <a:p>
            <a:pPr>
              <a:defRPr/>
            </a:pPr>
            <a:endParaRPr lang="en-US"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13</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1227" y="4286177"/>
            <a:ext cx="7128049" cy="1243902"/>
          </a:xfrm>
          <a:prstGeom prst="rect">
            <a:avLst/>
          </a:prstGeom>
        </p:spPr>
      </p:pic>
    </p:spTree>
    <p:extLst>
      <p:ext uri="{BB962C8B-B14F-4D97-AF65-F5344CB8AC3E}">
        <p14:creationId xmlns:p14="http://schemas.microsoft.com/office/powerpoint/2010/main" val="1550624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Elements</a:t>
            </a:r>
          </a:p>
        </p:txBody>
      </p:sp>
      <p:sp>
        <p:nvSpPr>
          <p:cNvPr id="3" name="Content Placeholder 2"/>
          <p:cNvSpPr>
            <a:spLocks noGrp="1"/>
          </p:cNvSpPr>
          <p:nvPr>
            <p:ph idx="1"/>
          </p:nvPr>
        </p:nvSpPr>
        <p:spPr/>
        <p:txBody>
          <a:bodyPr/>
          <a:lstStyle/>
          <a:p>
            <a:r>
              <a:rPr lang="en-US" dirty="0"/>
              <a:t>Clearing a float</a:t>
            </a:r>
          </a:p>
          <a:p>
            <a:pPr marL="457200" lvl="1" indent="0">
              <a:buNone/>
            </a:pPr>
            <a:r>
              <a:rPr lang="en-US" dirty="0">
                <a:latin typeface="Courier New" pitchFamily="49" charset="0"/>
                <a:cs typeface="Courier New" pitchFamily="49" charset="0"/>
              </a:rPr>
              <a:t>	clear: </a:t>
            </a:r>
            <a:r>
              <a:rPr lang="en-US" i="1" dirty="0">
                <a:latin typeface="Courier New" pitchFamily="49" charset="0"/>
                <a:cs typeface="Courier New" pitchFamily="49" charset="0"/>
              </a:rPr>
              <a:t>position</a:t>
            </a:r>
            <a:r>
              <a:rPr lang="en-US" dirty="0">
                <a:latin typeface="Courier New" pitchFamily="49" charset="0"/>
                <a:cs typeface="Courier New" pitchFamily="49" charset="0"/>
              </a:rPr>
              <a:t>;</a:t>
            </a:r>
          </a:p>
          <a:p>
            <a:pPr marL="457200" lvl="1" indent="0">
              <a:buNone/>
            </a:pPr>
            <a:endParaRPr lang="en-US" dirty="0">
              <a:latin typeface="Courier New" pitchFamily="49" charset="0"/>
              <a:cs typeface="Courier New" pitchFamily="49" charset="0"/>
            </a:endParaRP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14</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296" y="2819400"/>
            <a:ext cx="7134147" cy="2725610"/>
          </a:xfrm>
          <a:prstGeom prst="rect">
            <a:avLst/>
          </a:prstGeom>
        </p:spPr>
      </p:pic>
    </p:spTree>
    <p:extLst>
      <p:ext uri="{BB962C8B-B14F-4D97-AF65-F5344CB8AC3E}">
        <p14:creationId xmlns:p14="http://schemas.microsoft.com/office/powerpoint/2010/main" val="2779960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r="3571"/>
          <a:stretch>
            <a:fillRect/>
          </a:stretch>
        </p:blipFill>
        <p:spPr>
          <a:xfrm>
            <a:off x="609600" y="1371600"/>
            <a:ext cx="4267200" cy="4590254"/>
          </a:xfrm>
        </p:spPr>
      </p:pic>
      <p:sp>
        <p:nvSpPr>
          <p:cNvPr id="2" name="Title 1"/>
          <p:cNvSpPr>
            <a:spLocks noGrp="1"/>
          </p:cNvSpPr>
          <p:nvPr>
            <p:ph type="title"/>
          </p:nvPr>
        </p:nvSpPr>
        <p:spPr/>
        <p:txBody>
          <a:bodyPr/>
          <a:lstStyle/>
          <a:p>
            <a:r>
              <a:rPr lang="en-US" dirty="0"/>
              <a:t>Margins, Padding, and Borders</a:t>
            </a:r>
          </a:p>
        </p:txBody>
      </p:sp>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l="5172"/>
          <a:stretch>
            <a:fillRect/>
          </a:stretch>
        </p:blipFill>
        <p:spPr>
          <a:xfrm>
            <a:off x="4495800" y="1143000"/>
            <a:ext cx="4191001" cy="4801956"/>
          </a:xfrm>
        </p:spPr>
      </p:pic>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15</a:t>
            </a:fld>
            <a:endParaRPr lang="en-US"/>
          </a:p>
        </p:txBody>
      </p:sp>
    </p:spTree>
    <p:extLst>
      <p:ext uri="{BB962C8B-B14F-4D97-AF65-F5344CB8AC3E}">
        <p14:creationId xmlns:p14="http://schemas.microsoft.com/office/powerpoint/2010/main" val="2758447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Setting Margin and Padding Space in the Box Model</a:t>
            </a:r>
          </a:p>
        </p:txBody>
      </p:sp>
      <p:sp>
        <p:nvSpPr>
          <p:cNvPr id="8" name="Content Placeholder 7"/>
          <p:cNvSpPr>
            <a:spLocks noGrp="1"/>
          </p:cNvSpPr>
          <p:nvPr>
            <p:ph idx="1"/>
          </p:nvPr>
        </p:nvSpPr>
        <p:spPr>
          <a:xfrm>
            <a:off x="457200" y="1066800"/>
            <a:ext cx="8305800" cy="4906963"/>
          </a:xfrm>
        </p:spPr>
        <p:txBody>
          <a:bodyPr/>
          <a:lstStyle/>
          <a:p>
            <a:r>
              <a:rPr lang="en-US" sz="2600" dirty="0"/>
              <a:t>To set the margin space around an element, use</a:t>
            </a:r>
          </a:p>
          <a:p>
            <a:pPr marL="0" indent="0">
              <a:buNone/>
            </a:pPr>
            <a:r>
              <a:rPr lang="en-US" sz="2600" dirty="0">
                <a:latin typeface="Courier New" pitchFamily="49" charset="0"/>
                <a:cs typeface="Courier New" pitchFamily="49" charset="0"/>
              </a:rPr>
              <a:t>	margin: </a:t>
            </a:r>
            <a:r>
              <a:rPr lang="en-US" sz="2600" i="1" dirty="0">
                <a:latin typeface="Courier New" pitchFamily="49" charset="0"/>
                <a:cs typeface="Courier New" pitchFamily="49" charset="0"/>
              </a:rPr>
              <a:t>length</a:t>
            </a:r>
            <a:r>
              <a:rPr lang="en-US" sz="2600" dirty="0">
                <a:latin typeface="Courier New" pitchFamily="49" charset="0"/>
                <a:cs typeface="Courier New" pitchFamily="49" charset="0"/>
              </a:rPr>
              <a:t>;</a:t>
            </a:r>
          </a:p>
          <a:p>
            <a:pPr marL="0" indent="0">
              <a:buNone/>
            </a:pPr>
            <a:r>
              <a:rPr lang="en-US" sz="2600" dirty="0"/>
              <a:t>    where </a:t>
            </a:r>
            <a:r>
              <a:rPr lang="en-US" sz="2600" i="1" dirty="0"/>
              <a:t>length </a:t>
            </a:r>
            <a:r>
              <a:rPr lang="en-US" sz="2600" dirty="0"/>
              <a:t>is the size of the margin using one of the CSS units of measure</a:t>
            </a:r>
          </a:p>
          <a:p>
            <a:r>
              <a:rPr lang="en-US" sz="2600" dirty="0"/>
              <a:t>To set the padding space within an element, use the following:</a:t>
            </a:r>
          </a:p>
          <a:p>
            <a:pPr marL="0" indent="0">
              <a:buNone/>
            </a:pPr>
            <a:r>
              <a:rPr lang="en-US" sz="2600" dirty="0">
                <a:latin typeface="Courier New" pitchFamily="49" charset="0"/>
                <a:cs typeface="Courier New" pitchFamily="49" charset="0"/>
              </a:rPr>
              <a:t>	padding: </a:t>
            </a:r>
            <a:r>
              <a:rPr lang="en-US" sz="2600" i="1" dirty="0">
                <a:latin typeface="Courier New" pitchFamily="49" charset="0"/>
                <a:cs typeface="Courier New" pitchFamily="49" charset="0"/>
              </a:rPr>
              <a:t>length</a:t>
            </a:r>
            <a:r>
              <a:rPr lang="en-US" sz="2600" dirty="0">
                <a:latin typeface="Courier New" pitchFamily="49" charset="0"/>
                <a:cs typeface="Courier New" pitchFamily="49" charset="0"/>
              </a:rPr>
              <a:t>;</a:t>
            </a:r>
          </a:p>
          <a:p>
            <a:r>
              <a:rPr lang="en-US" sz="2600" dirty="0"/>
              <a:t>To set a margin or padding for one side of the box model only, specify the direction (top, right, bottom, or left). For example, use</a:t>
            </a:r>
          </a:p>
          <a:p>
            <a:pPr marL="0" indent="0">
              <a:buNone/>
            </a:pPr>
            <a:r>
              <a:rPr lang="en-US" sz="2600" dirty="0">
                <a:latin typeface="Courier New" pitchFamily="49" charset="0"/>
                <a:cs typeface="Courier New" pitchFamily="49" charset="0"/>
              </a:rPr>
              <a:t>	margin-right: </a:t>
            </a:r>
            <a:r>
              <a:rPr lang="en-US" sz="2600" i="1" dirty="0">
                <a:latin typeface="Courier New" pitchFamily="49" charset="0"/>
                <a:cs typeface="Courier New" pitchFamily="49" charset="0"/>
              </a:rPr>
              <a:t>length</a:t>
            </a:r>
            <a:r>
              <a:rPr lang="en-US" sz="2600" dirty="0">
                <a:latin typeface="Courier New" pitchFamily="49" charset="0"/>
                <a:cs typeface="Courier New" pitchFamily="49" charset="0"/>
              </a:rPr>
              <a:t>;</a:t>
            </a:r>
          </a:p>
          <a:p>
            <a:pPr marL="0" indent="0">
              <a:buNone/>
            </a:pPr>
            <a:r>
              <a:rPr lang="en-US" sz="2600" dirty="0"/>
              <a:t>     to set the length of the right margin.</a:t>
            </a:r>
          </a:p>
        </p:txBody>
      </p:sp>
      <p:sp>
        <p:nvSpPr>
          <p:cNvPr id="5" name="Footer Placeholder 4"/>
          <p:cNvSpPr>
            <a:spLocks noGrp="1"/>
          </p:cNvSpPr>
          <p:nvPr>
            <p:ph type="ftr" sz="quarter" idx="10"/>
          </p:nvPr>
        </p:nvSpPr>
        <p:spPr/>
        <p:txBody>
          <a:bodyPr/>
          <a:lstStyle/>
          <a:p>
            <a:pPr>
              <a:defRPr/>
            </a:pPr>
            <a:r>
              <a:rPr lang="en-US" dirty="0"/>
              <a:t>Website Development</a:t>
            </a:r>
          </a:p>
        </p:txBody>
      </p:sp>
      <p:sp>
        <p:nvSpPr>
          <p:cNvPr id="6" name="Slide Number Placeholder 5"/>
          <p:cNvSpPr>
            <a:spLocks noGrp="1"/>
          </p:cNvSpPr>
          <p:nvPr>
            <p:ph type="sldNum" sz="quarter" idx="11"/>
          </p:nvPr>
        </p:nvSpPr>
        <p:spPr/>
        <p:txBody>
          <a:bodyPr/>
          <a:lstStyle/>
          <a:p>
            <a:pPr>
              <a:defRPr/>
            </a:pPr>
            <a:fld id="{E9069E21-BE48-430B-900D-611290B0DBE4}" type="slidenum">
              <a:rPr lang="en-US" smtClean="0"/>
              <a:pPr>
                <a:defRPr/>
              </a:pPr>
              <a:t>16</a:t>
            </a:fld>
            <a:endParaRPr lang="en-US"/>
          </a:p>
        </p:txBody>
      </p:sp>
    </p:spTree>
    <p:extLst>
      <p:ext uri="{BB962C8B-B14F-4D97-AF65-F5344CB8AC3E}">
        <p14:creationId xmlns:p14="http://schemas.microsoft.com/office/powerpoint/2010/main" val="2270789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Margin and Padding Space in the Box Model</a:t>
            </a:r>
          </a:p>
        </p:txBody>
      </p:sp>
      <p:sp>
        <p:nvSpPr>
          <p:cNvPr id="3" name="Content Placeholder 2"/>
          <p:cNvSpPr>
            <a:spLocks noGrp="1"/>
          </p:cNvSpPr>
          <p:nvPr>
            <p:ph idx="1"/>
          </p:nvPr>
        </p:nvSpPr>
        <p:spPr>
          <a:xfrm>
            <a:off x="457200" y="1219200"/>
            <a:ext cx="8458200" cy="4906963"/>
          </a:xfrm>
        </p:spPr>
        <p:txBody>
          <a:bodyPr/>
          <a:lstStyle/>
          <a:p>
            <a:r>
              <a:rPr lang="en-US" sz="2400" dirty="0"/>
              <a:t>To set multiple margin or padding spaces, specify the values in a space-separated list starting from the top and moving clockwise around the element. For example, the style</a:t>
            </a:r>
          </a:p>
          <a:p>
            <a:pPr marL="0" indent="0">
              <a:buNone/>
            </a:pPr>
            <a:r>
              <a:rPr lang="en-US" sz="2400" dirty="0">
                <a:latin typeface="Courier New" pitchFamily="49" charset="0"/>
                <a:cs typeface="Courier New" pitchFamily="49" charset="0"/>
              </a:rPr>
              <a:t>	margin: </a:t>
            </a:r>
            <a:r>
              <a:rPr lang="en-US" sz="2400" i="1" dirty="0">
                <a:latin typeface="Courier New" pitchFamily="49" charset="0"/>
                <a:cs typeface="Courier New" pitchFamily="49" charset="0"/>
              </a:rPr>
              <a:t>top right bottom left</a:t>
            </a:r>
            <a:r>
              <a:rPr lang="en-US" sz="2400" dirty="0">
                <a:latin typeface="Courier New" pitchFamily="49" charset="0"/>
                <a:cs typeface="Courier New" pitchFamily="49" charset="0"/>
              </a:rPr>
              <a:t>;</a:t>
            </a:r>
          </a:p>
          <a:p>
            <a:pPr marL="0" indent="0">
              <a:buNone/>
            </a:pPr>
            <a:r>
              <a:rPr lang="en-US" sz="2400" dirty="0"/>
              <a:t>    sets margins for the top, right, bottom, and left sides of the element, respectively</a:t>
            </a:r>
          </a:p>
          <a:p>
            <a:r>
              <a:rPr lang="en-US" sz="2400" dirty="0"/>
              <a:t>To set matching top and bottom values and matching right and left values for margins and padding, enter only two values. For example, the style</a:t>
            </a:r>
          </a:p>
          <a:p>
            <a:pPr marL="0" indent="0">
              <a:buNone/>
            </a:pPr>
            <a:r>
              <a:rPr lang="en-US" sz="2400" dirty="0">
                <a:latin typeface="Courier New" pitchFamily="49" charset="0"/>
                <a:cs typeface="Courier New" pitchFamily="49" charset="0"/>
              </a:rPr>
              <a:t>	margin: </a:t>
            </a:r>
            <a:r>
              <a:rPr lang="en-US" sz="2400" i="1" dirty="0">
                <a:latin typeface="Courier New" pitchFamily="49" charset="0"/>
                <a:cs typeface="Courier New" pitchFamily="49" charset="0"/>
              </a:rPr>
              <a:t>vertical horizontal</a:t>
            </a:r>
            <a:r>
              <a:rPr lang="en-US" sz="2400" dirty="0">
                <a:latin typeface="Courier New" pitchFamily="49" charset="0"/>
                <a:cs typeface="Courier New" pitchFamily="49" charset="0"/>
              </a:rPr>
              <a:t>;</a:t>
            </a:r>
          </a:p>
          <a:p>
            <a:pPr>
              <a:buNone/>
            </a:pPr>
            <a:r>
              <a:rPr lang="en-US" sz="2400" dirty="0"/>
              <a:t>	sets margins for the top and bottom sides of the element to the value specified by </a:t>
            </a:r>
            <a:r>
              <a:rPr lang="en-US" sz="2400" i="1" dirty="0"/>
              <a:t>vertical</a:t>
            </a:r>
            <a:r>
              <a:rPr lang="en-US" sz="2400" dirty="0"/>
              <a:t>, and sets margins for the right and left sides of the element to the value specified by </a:t>
            </a:r>
            <a:r>
              <a:rPr lang="en-US" sz="2400" i="1" dirty="0"/>
              <a:t>horizontal</a:t>
            </a:r>
            <a:endParaRPr lang="en-US" sz="2400" dirty="0"/>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17</a:t>
            </a:fld>
            <a:endParaRPr lang="en-US"/>
          </a:p>
        </p:txBody>
      </p:sp>
    </p:spTree>
    <p:extLst>
      <p:ext uri="{BB962C8B-B14F-4D97-AF65-F5344CB8AC3E}">
        <p14:creationId xmlns:p14="http://schemas.microsoft.com/office/powerpoint/2010/main" val="357037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Borders</a:t>
            </a:r>
          </a:p>
        </p:txBody>
      </p:sp>
      <p:sp>
        <p:nvSpPr>
          <p:cNvPr id="3" name="Content Placeholder 2"/>
          <p:cNvSpPr>
            <a:spLocks noGrp="1"/>
          </p:cNvSpPr>
          <p:nvPr>
            <p:ph idx="1"/>
          </p:nvPr>
        </p:nvSpPr>
        <p:spPr/>
        <p:txBody>
          <a:bodyPr/>
          <a:lstStyle/>
          <a:p>
            <a:r>
              <a:rPr lang="en-US" sz="2800" dirty="0"/>
              <a:t>To set the border width, use the property</a:t>
            </a:r>
          </a:p>
          <a:p>
            <a:pPr marL="0" indent="0">
              <a:buNone/>
            </a:pPr>
            <a:r>
              <a:rPr lang="en-US" sz="2800" dirty="0">
                <a:latin typeface="Courier New" pitchFamily="49" charset="0"/>
                <a:cs typeface="Courier New" pitchFamily="49" charset="0"/>
              </a:rPr>
              <a:t>	border-width: </a:t>
            </a:r>
            <a:r>
              <a:rPr lang="en-US" sz="2800" i="1" dirty="0">
                <a:latin typeface="Courier New" pitchFamily="49" charset="0"/>
                <a:cs typeface="Courier New" pitchFamily="49" charset="0"/>
              </a:rPr>
              <a:t>width</a:t>
            </a:r>
            <a:r>
              <a:rPr lang="en-US" sz="2800" dirty="0">
                <a:latin typeface="Courier New" pitchFamily="49" charset="0"/>
                <a:cs typeface="Courier New" pitchFamily="49" charset="0"/>
              </a:rPr>
              <a:t>;</a:t>
            </a:r>
          </a:p>
          <a:p>
            <a:pPr marL="0" indent="0">
              <a:buNone/>
            </a:pPr>
            <a:r>
              <a:rPr lang="en-US" sz="2800" dirty="0"/>
              <a:t>    where </a:t>
            </a:r>
            <a:r>
              <a:rPr lang="en-US" sz="2800" i="1" dirty="0"/>
              <a:t>width </a:t>
            </a:r>
            <a:r>
              <a:rPr lang="en-US" sz="2800" dirty="0"/>
              <a:t>is the thickness of the border using one of the CSS units of measure.</a:t>
            </a:r>
          </a:p>
          <a:p>
            <a:r>
              <a:rPr lang="en-US" sz="2800" dirty="0"/>
              <a:t>To set the border color, use</a:t>
            </a:r>
          </a:p>
          <a:p>
            <a:pPr marL="0" indent="0">
              <a:buNone/>
            </a:pPr>
            <a:r>
              <a:rPr lang="en-US" sz="2800" dirty="0">
                <a:latin typeface="Courier New" pitchFamily="49" charset="0"/>
                <a:cs typeface="Courier New" pitchFamily="49" charset="0"/>
              </a:rPr>
              <a:t>	border-color: </a:t>
            </a:r>
            <a:r>
              <a:rPr lang="en-US" sz="2800" i="1" dirty="0">
                <a:latin typeface="Courier New" pitchFamily="49" charset="0"/>
                <a:cs typeface="Courier New" pitchFamily="49" charset="0"/>
              </a:rPr>
              <a:t>color</a:t>
            </a:r>
            <a:r>
              <a:rPr lang="en-US" sz="2800" dirty="0">
                <a:latin typeface="Courier New" pitchFamily="49" charset="0"/>
                <a:cs typeface="Courier New" pitchFamily="49" charset="0"/>
              </a:rPr>
              <a:t>;</a:t>
            </a:r>
          </a:p>
          <a:p>
            <a:pPr marL="0" indent="0">
              <a:buNone/>
            </a:pPr>
            <a:r>
              <a:rPr lang="en-US" sz="2800" dirty="0"/>
              <a:t>    where </a:t>
            </a:r>
            <a:r>
              <a:rPr lang="en-US" sz="2800" i="1" dirty="0"/>
              <a:t>color </a:t>
            </a:r>
            <a:r>
              <a:rPr lang="en-US" sz="2800" dirty="0"/>
              <a:t>is a color name or value.</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18</a:t>
            </a:fld>
            <a:endParaRPr lang="en-US"/>
          </a:p>
        </p:txBody>
      </p:sp>
    </p:spTree>
    <p:extLst>
      <p:ext uri="{BB962C8B-B14F-4D97-AF65-F5344CB8AC3E}">
        <p14:creationId xmlns:p14="http://schemas.microsoft.com/office/powerpoint/2010/main" val="287066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Borders</a:t>
            </a:r>
          </a:p>
        </p:txBody>
      </p:sp>
      <p:sp>
        <p:nvSpPr>
          <p:cNvPr id="3" name="Content Placeholder 2"/>
          <p:cNvSpPr>
            <a:spLocks noGrp="1"/>
          </p:cNvSpPr>
          <p:nvPr>
            <p:ph idx="1"/>
          </p:nvPr>
        </p:nvSpPr>
        <p:spPr/>
        <p:txBody>
          <a:bodyPr/>
          <a:lstStyle/>
          <a:p>
            <a:r>
              <a:rPr lang="en-US" dirty="0"/>
              <a:t>To set the border design, use</a:t>
            </a:r>
          </a:p>
          <a:p>
            <a:pPr marL="0" indent="0">
              <a:buNone/>
            </a:pPr>
            <a:r>
              <a:rPr lang="en-US" dirty="0">
                <a:latin typeface="Courier New" pitchFamily="49" charset="0"/>
                <a:cs typeface="Courier New" pitchFamily="49" charset="0"/>
              </a:rPr>
              <a:t>	border-style: </a:t>
            </a:r>
            <a:r>
              <a:rPr lang="en-US" i="1" dirty="0">
                <a:latin typeface="Courier New" pitchFamily="49" charset="0"/>
                <a:cs typeface="Courier New" pitchFamily="49" charset="0"/>
              </a:rPr>
              <a:t>style</a:t>
            </a:r>
            <a:r>
              <a:rPr lang="en-US" dirty="0">
                <a:latin typeface="Courier New" pitchFamily="49" charset="0"/>
                <a:cs typeface="Courier New" pitchFamily="49" charset="0"/>
              </a:rPr>
              <a:t>;</a:t>
            </a:r>
          </a:p>
          <a:p>
            <a:pPr marL="0" indent="0">
              <a:buNone/>
            </a:pPr>
            <a:r>
              <a:rPr lang="en-US" dirty="0"/>
              <a:t>    where </a:t>
            </a:r>
            <a:r>
              <a:rPr lang="en-US" i="1" dirty="0"/>
              <a:t>style </a:t>
            </a:r>
            <a:r>
              <a:rPr lang="en-US" dirty="0"/>
              <a:t>is none, solid, dashed, dotted, double, outset, inset, groove, or ridge</a:t>
            </a:r>
          </a:p>
          <a:p>
            <a:r>
              <a:rPr lang="en-US" dirty="0"/>
              <a:t>To set all of the border options in one style, use the following:</a:t>
            </a:r>
          </a:p>
          <a:p>
            <a:pPr marL="0" indent="0">
              <a:buNone/>
            </a:pPr>
            <a:r>
              <a:rPr lang="en-US" dirty="0"/>
              <a:t>	</a:t>
            </a:r>
            <a:r>
              <a:rPr lang="en-US" dirty="0">
                <a:latin typeface="Courier New" pitchFamily="49" charset="0"/>
                <a:cs typeface="Courier New" pitchFamily="49" charset="0"/>
              </a:rPr>
              <a:t>border: </a:t>
            </a:r>
            <a:r>
              <a:rPr lang="en-US" i="1" dirty="0">
                <a:latin typeface="Courier New" pitchFamily="49" charset="0"/>
                <a:cs typeface="Courier New" pitchFamily="49" charset="0"/>
              </a:rPr>
              <a:t>width color style</a:t>
            </a:r>
            <a:r>
              <a:rPr lang="en-US" dirty="0">
                <a:latin typeface="Courier New" pitchFamily="49" charset="0"/>
                <a:cs typeface="Courier New" pitchFamily="49" charset="0"/>
              </a:rPr>
              <a:t>;</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19</a:t>
            </a:fld>
            <a:endParaRPr lang="en-US"/>
          </a:p>
        </p:txBody>
      </p:sp>
    </p:spTree>
    <p:extLst>
      <p:ext uri="{BB962C8B-B14F-4D97-AF65-F5344CB8AC3E}">
        <p14:creationId xmlns:p14="http://schemas.microsoft.com/office/powerpoint/2010/main" val="1324740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t>Objectives</a:t>
            </a:r>
          </a:p>
        </p:txBody>
      </p:sp>
      <p:sp>
        <p:nvSpPr>
          <p:cNvPr id="28674" name="Rectangle 3"/>
          <p:cNvSpPr>
            <a:spLocks noGrp="1" noChangeArrowheads="1"/>
          </p:cNvSpPr>
          <p:nvPr>
            <p:ph idx="1"/>
          </p:nvPr>
        </p:nvSpPr>
        <p:spPr/>
        <p:txBody>
          <a:bodyPr/>
          <a:lstStyle/>
          <a:p>
            <a:r>
              <a:rPr lang="en-US" dirty="0"/>
              <a:t>Set margin and padding spaces</a:t>
            </a:r>
          </a:p>
          <a:p>
            <a:r>
              <a:rPr lang="en-US" dirty="0"/>
              <a:t>Format an element border</a:t>
            </a:r>
          </a:p>
          <a:p>
            <a:r>
              <a:rPr lang="en-US" dirty="0"/>
              <a:t>Create rounded corners</a:t>
            </a:r>
          </a:p>
          <a:p>
            <a:r>
              <a:rPr lang="en-US" dirty="0"/>
              <a:t>Display an element outline</a:t>
            </a:r>
          </a:p>
          <a:p>
            <a:r>
              <a:rPr lang="en-US" dirty="0"/>
              <a:t>Explore absolute and relative positioning</a:t>
            </a:r>
          </a:p>
          <a:p>
            <a:r>
              <a:rPr lang="en-US" dirty="0"/>
              <a:t>Work with overflow content</a:t>
            </a:r>
          </a:p>
          <a:p>
            <a:r>
              <a:rPr lang="en-US" dirty="0"/>
              <a:t>Explore clipped objects</a:t>
            </a:r>
          </a:p>
          <a:p>
            <a:r>
              <a:rPr lang="en-US" dirty="0"/>
              <a:t>Stack objects in a page</a:t>
            </a:r>
          </a:p>
        </p:txBody>
      </p:sp>
      <p:sp>
        <p:nvSpPr>
          <p:cNvPr id="7" name="Footer Placeholder 6"/>
          <p:cNvSpPr>
            <a:spLocks noGrp="1"/>
          </p:cNvSpPr>
          <p:nvPr>
            <p:ph type="ftr" sz="quarter" idx="10"/>
          </p:nvPr>
        </p:nvSpPr>
        <p:spPr/>
        <p:txBody>
          <a:bodyPr/>
          <a:lstStyle/>
          <a:p>
            <a:pPr>
              <a:defRPr/>
            </a:pPr>
            <a:r>
              <a:rPr lang="en-US" dirty="0"/>
              <a:t>Website Development</a:t>
            </a:r>
          </a:p>
        </p:txBody>
      </p:sp>
      <p:sp>
        <p:nvSpPr>
          <p:cNvPr id="8" name="Slide Number Placeholder 7"/>
          <p:cNvSpPr>
            <a:spLocks noGrp="1"/>
          </p:cNvSpPr>
          <p:nvPr>
            <p:ph type="sldNum" sz="quarter" idx="11"/>
          </p:nvPr>
        </p:nvSpPr>
        <p:spPr/>
        <p:txBody>
          <a:bodyPr/>
          <a:lstStyle/>
          <a:p>
            <a:pPr>
              <a:defRPr/>
            </a:pPr>
            <a:fld id="{0409CDF1-C2B6-4988-8428-22D9775637BC}" type="slidenum">
              <a:rPr lang="en-US"/>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Rounded Corners</a:t>
            </a:r>
          </a:p>
        </p:txBody>
      </p:sp>
      <p:sp>
        <p:nvSpPr>
          <p:cNvPr id="3" name="Content Placeholder 2"/>
          <p:cNvSpPr>
            <a:spLocks noGrp="1"/>
          </p:cNvSpPr>
          <p:nvPr>
            <p:ph idx="1"/>
          </p:nvPr>
        </p:nvSpPr>
        <p:spPr/>
        <p:txBody>
          <a:bodyPr/>
          <a:lstStyle/>
          <a:p>
            <a:r>
              <a:rPr lang="en-US" dirty="0"/>
              <a:t>Rounded corners can be applied to any of the four corners of a block element using the styles</a:t>
            </a:r>
          </a:p>
          <a:p>
            <a:pPr marL="457200" lvl="1" indent="0">
              <a:buNone/>
            </a:pPr>
            <a:r>
              <a:rPr lang="en-US" dirty="0"/>
              <a:t>	</a:t>
            </a:r>
            <a:r>
              <a:rPr lang="en-US" sz="2400" dirty="0">
                <a:latin typeface="Courier New" pitchFamily="49" charset="0"/>
                <a:cs typeface="Courier New" pitchFamily="49" charset="0"/>
              </a:rPr>
              <a:t>border-top-left-radius: </a:t>
            </a:r>
            <a:r>
              <a:rPr lang="en-US" sz="2400" i="1" dirty="0">
                <a:latin typeface="Courier New" pitchFamily="49" charset="0"/>
                <a:cs typeface="Courier New" pitchFamily="49" charset="0"/>
              </a:rPr>
              <a:t>radius</a:t>
            </a:r>
            <a:r>
              <a:rPr lang="en-US" sz="2400" dirty="0">
                <a:latin typeface="Courier New" pitchFamily="49" charset="0"/>
                <a:cs typeface="Courier New" pitchFamily="49" charset="0"/>
              </a:rPr>
              <a:t>;</a:t>
            </a:r>
          </a:p>
          <a:p>
            <a:pPr marL="457200" lvl="1" indent="0">
              <a:buNone/>
            </a:pPr>
            <a:r>
              <a:rPr lang="en-US" sz="2400" dirty="0">
                <a:latin typeface="Courier New" pitchFamily="49" charset="0"/>
                <a:cs typeface="Courier New" pitchFamily="49" charset="0"/>
              </a:rPr>
              <a:t>	border-top-right-radius: </a:t>
            </a:r>
            <a:r>
              <a:rPr lang="en-US" sz="2400" i="1" dirty="0">
                <a:latin typeface="Courier New" pitchFamily="49" charset="0"/>
                <a:cs typeface="Courier New" pitchFamily="49" charset="0"/>
              </a:rPr>
              <a:t>radius</a:t>
            </a:r>
            <a:r>
              <a:rPr lang="en-US" sz="2400" dirty="0">
                <a:latin typeface="Courier New" pitchFamily="49" charset="0"/>
                <a:cs typeface="Courier New" pitchFamily="49" charset="0"/>
              </a:rPr>
              <a:t>;</a:t>
            </a:r>
          </a:p>
          <a:p>
            <a:pPr marL="457200" lvl="1" indent="0">
              <a:buNone/>
            </a:pPr>
            <a:r>
              <a:rPr lang="en-US" sz="2400" dirty="0">
                <a:latin typeface="Courier New" pitchFamily="49" charset="0"/>
                <a:cs typeface="Courier New" pitchFamily="49" charset="0"/>
              </a:rPr>
              <a:t>	border-bottom-right-radius: </a:t>
            </a:r>
            <a:r>
              <a:rPr lang="en-US" sz="2400" i="1" dirty="0">
                <a:latin typeface="Courier New" pitchFamily="49" charset="0"/>
                <a:cs typeface="Courier New" pitchFamily="49" charset="0"/>
              </a:rPr>
              <a:t>radius</a:t>
            </a:r>
            <a:r>
              <a:rPr lang="en-US" sz="2400" dirty="0">
                <a:latin typeface="Courier New" pitchFamily="49" charset="0"/>
                <a:cs typeface="Courier New" pitchFamily="49" charset="0"/>
              </a:rPr>
              <a:t>;</a:t>
            </a:r>
          </a:p>
          <a:p>
            <a:pPr marL="457200" lvl="1" indent="0">
              <a:buNone/>
            </a:pPr>
            <a:r>
              <a:rPr lang="en-US" sz="2400" dirty="0">
                <a:latin typeface="Courier New" pitchFamily="49" charset="0"/>
                <a:cs typeface="Courier New" pitchFamily="49" charset="0"/>
              </a:rPr>
              <a:t>	border-bottom-left-radius: </a:t>
            </a:r>
            <a:r>
              <a:rPr lang="en-US" sz="2400" i="1" dirty="0">
                <a:latin typeface="Courier New" pitchFamily="49" charset="0"/>
                <a:cs typeface="Courier New" pitchFamily="49" charset="0"/>
              </a:rPr>
              <a:t>radius</a:t>
            </a:r>
            <a:r>
              <a:rPr lang="en-US" sz="2400" dirty="0">
                <a:latin typeface="Courier New" pitchFamily="49" charset="0"/>
                <a:cs typeface="Courier New" pitchFamily="49" charset="0"/>
              </a:rPr>
              <a:t>;</a:t>
            </a:r>
          </a:p>
          <a:p>
            <a:pPr marL="457200" lvl="1" indent="0">
              <a:buNone/>
            </a:pPr>
            <a:r>
              <a:rPr lang="en-US" sz="2400" dirty="0">
                <a:latin typeface="Courier New" pitchFamily="49" charset="0"/>
                <a:cs typeface="Courier New" pitchFamily="49" charset="0"/>
              </a:rPr>
              <a:t>	</a:t>
            </a:r>
          </a:p>
          <a:p>
            <a:pPr marL="457200" lvl="1" indent="0">
              <a:buNone/>
            </a:pPr>
            <a:r>
              <a:rPr lang="en-US" sz="2400" dirty="0">
                <a:latin typeface="Courier New" pitchFamily="49" charset="0"/>
                <a:cs typeface="Courier New" pitchFamily="49" charset="0"/>
              </a:rPr>
              <a:t>	border-radius: </a:t>
            </a:r>
            <a:r>
              <a:rPr lang="en-US" sz="2400" i="1" dirty="0">
                <a:latin typeface="Courier New" pitchFamily="49" charset="0"/>
                <a:cs typeface="Courier New" pitchFamily="49" charset="0"/>
              </a:rPr>
              <a:t>top-left top-right bottom-right bottom-left</a:t>
            </a:r>
            <a:r>
              <a:rPr lang="en-US" sz="2400" dirty="0">
                <a:latin typeface="Courier New" pitchFamily="49" charset="0"/>
                <a:cs typeface="Courier New" pitchFamily="49" charset="0"/>
              </a:rPr>
              <a:t>;</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20</a:t>
            </a:fld>
            <a:endParaRPr lang="en-US"/>
          </a:p>
        </p:txBody>
      </p:sp>
    </p:spTree>
    <p:extLst>
      <p:ext uri="{BB962C8B-B14F-4D97-AF65-F5344CB8AC3E}">
        <p14:creationId xmlns:p14="http://schemas.microsoft.com/office/powerpoint/2010/main" val="1108008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Rounded Corners</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21</a:t>
            </a:fld>
            <a:endParaRPr lang="en-US"/>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45190" y="1219200"/>
            <a:ext cx="6329820" cy="4906963"/>
          </a:xfrm>
        </p:spPr>
      </p:pic>
    </p:spTree>
    <p:extLst>
      <p:ext uri="{BB962C8B-B14F-4D97-AF65-F5344CB8AC3E}">
        <p14:creationId xmlns:p14="http://schemas.microsoft.com/office/powerpoint/2010/main" val="2252943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Rounded Corners</a:t>
            </a:r>
          </a:p>
        </p:txBody>
      </p:sp>
      <p:sp>
        <p:nvSpPr>
          <p:cNvPr id="4" name="Footer Placeholder 3"/>
          <p:cNvSpPr>
            <a:spLocks noGrp="1"/>
          </p:cNvSpPr>
          <p:nvPr>
            <p:ph type="ftr" sz="quarter" idx="10"/>
          </p:nvPr>
        </p:nvSpPr>
        <p:spPr/>
        <p:txBody>
          <a:bodyPr/>
          <a:lstStyle/>
          <a:p>
            <a:pPr>
              <a:defRPr/>
            </a:pPr>
            <a:r>
              <a:rPr lang="en-US" dirty="0"/>
              <a:t> 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22</a:t>
            </a:fld>
            <a:endParaRPr lang="en-US"/>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rcRect l="10981" r="7774"/>
          <a:stretch>
            <a:fillRect/>
          </a:stretch>
        </p:blipFill>
        <p:spPr>
          <a:xfrm>
            <a:off x="1371600" y="2133600"/>
            <a:ext cx="6611715" cy="2819400"/>
          </a:xfrm>
        </p:spPr>
      </p:pic>
    </p:spTree>
    <p:extLst>
      <p:ext uri="{BB962C8B-B14F-4D97-AF65-F5344CB8AC3E}">
        <p14:creationId xmlns:p14="http://schemas.microsoft.com/office/powerpoint/2010/main" val="1853376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Your Layout</a:t>
            </a:r>
          </a:p>
        </p:txBody>
      </p:sp>
      <p:sp>
        <p:nvSpPr>
          <p:cNvPr id="3" name="Content Placeholder 2"/>
          <p:cNvSpPr>
            <a:spLocks noGrp="1"/>
          </p:cNvSpPr>
          <p:nvPr>
            <p:ph idx="1"/>
          </p:nvPr>
        </p:nvSpPr>
        <p:spPr/>
        <p:txBody>
          <a:bodyPr/>
          <a:lstStyle/>
          <a:p>
            <a:r>
              <a:rPr lang="en-US" dirty="0"/>
              <a:t>To add an outline around an element, use the style property</a:t>
            </a:r>
          </a:p>
          <a:p>
            <a:pPr marL="0" indent="0">
              <a:buNone/>
            </a:pPr>
            <a:r>
              <a:rPr lang="en-US" dirty="0">
                <a:latin typeface="Courier New" pitchFamily="49" charset="0"/>
                <a:cs typeface="Courier New" pitchFamily="49" charset="0"/>
              </a:rPr>
              <a:t>	outline: </a:t>
            </a:r>
            <a:r>
              <a:rPr lang="en-US" i="1" dirty="0">
                <a:latin typeface="Courier New" pitchFamily="49" charset="0"/>
                <a:cs typeface="Courier New" pitchFamily="49" charset="0"/>
              </a:rPr>
              <a:t>width color style</a:t>
            </a:r>
            <a:r>
              <a:rPr lang="en-US" dirty="0">
                <a:latin typeface="Courier New" pitchFamily="49" charset="0"/>
                <a:cs typeface="Courier New" pitchFamily="49" charset="0"/>
              </a:rPr>
              <a:t>;</a:t>
            </a:r>
          </a:p>
          <a:p>
            <a:pPr marL="0" indent="0">
              <a:buNone/>
            </a:pPr>
            <a:r>
              <a:rPr lang="en-US" dirty="0"/>
              <a:t>    where </a:t>
            </a:r>
            <a:r>
              <a:rPr lang="en-US" i="1" dirty="0"/>
              <a:t>width</a:t>
            </a:r>
            <a:r>
              <a:rPr lang="en-US" dirty="0"/>
              <a:t>, </a:t>
            </a:r>
            <a:r>
              <a:rPr lang="en-US" i="1" dirty="0"/>
              <a:t>color</a:t>
            </a:r>
            <a:r>
              <a:rPr lang="en-US" dirty="0"/>
              <a:t>, and </a:t>
            </a:r>
            <a:r>
              <a:rPr lang="en-US" i="1" dirty="0"/>
              <a:t>style </a:t>
            </a:r>
            <a:r>
              <a:rPr lang="en-US" dirty="0"/>
              <a:t>are the outline width, outline color, and outline style, respectively</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23</a:t>
            </a:fld>
            <a:endParaRPr lang="en-US"/>
          </a:p>
        </p:txBody>
      </p:sp>
    </p:spTree>
    <p:extLst>
      <p:ext uri="{BB962C8B-B14F-4D97-AF65-F5344CB8AC3E}">
        <p14:creationId xmlns:p14="http://schemas.microsoft.com/office/powerpoint/2010/main" val="878698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Your Layout</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24</a:t>
            </a:fld>
            <a:endParaRPr lang="en-US"/>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46075" y="2520242"/>
            <a:ext cx="7128049" cy="2304878"/>
          </a:xfrm>
        </p:spPr>
      </p:pic>
    </p:spTree>
    <p:extLst>
      <p:ext uri="{BB962C8B-B14F-4D97-AF65-F5344CB8AC3E}">
        <p14:creationId xmlns:p14="http://schemas.microsoft.com/office/powerpoint/2010/main" val="392957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Positioning Elements</a:t>
            </a:r>
          </a:p>
        </p:txBody>
      </p:sp>
      <p:pic>
        <p:nvPicPr>
          <p:cNvPr id="9" name="Content Placeholder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343400" y="1615088"/>
            <a:ext cx="4572000" cy="4409129"/>
          </a:xfrm>
        </p:spPr>
      </p:pic>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25</a:t>
            </a:fld>
            <a:endParaRPr lang="en-US"/>
          </a:p>
        </p:txBody>
      </p:sp>
      <p:pic>
        <p:nvPicPr>
          <p:cNvPr id="8" name="Content Placeholder 7"/>
          <p:cNvPicPr>
            <a:picLocks noGrp="1" noChangeAspect="1"/>
          </p:cNvPicPr>
          <p:nvPr>
            <p:ph sz="half" idx="1"/>
          </p:nvPr>
        </p:nvPicPr>
        <p:blipFill>
          <a:blip r:embed="rId3" cstate="print">
            <a:extLst>
              <a:ext uri="{28A0092B-C50C-407E-A947-70E740481C1C}">
                <a14:useLocalDpi xmlns:a14="http://schemas.microsoft.com/office/drawing/2010/main" val="0"/>
              </a:ext>
            </a:extLst>
          </a:blip>
          <a:srcRect r="6667"/>
          <a:stretch>
            <a:fillRect/>
          </a:stretch>
        </p:blipFill>
        <p:spPr>
          <a:xfrm>
            <a:off x="533400" y="1371600"/>
            <a:ext cx="4267200" cy="4668864"/>
          </a:xfrm>
        </p:spPr>
      </p:pic>
    </p:spTree>
    <p:extLst>
      <p:ext uri="{BB962C8B-B14F-4D97-AF65-F5344CB8AC3E}">
        <p14:creationId xmlns:p14="http://schemas.microsoft.com/office/powerpoint/2010/main" val="1458894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Positioning Objects</a:t>
            </a:r>
          </a:p>
        </p:txBody>
      </p:sp>
      <p:sp>
        <p:nvSpPr>
          <p:cNvPr id="7" name="Content Placeholder 6"/>
          <p:cNvSpPr>
            <a:spLocks noGrp="1"/>
          </p:cNvSpPr>
          <p:nvPr>
            <p:ph idx="1"/>
          </p:nvPr>
        </p:nvSpPr>
        <p:spPr/>
        <p:txBody>
          <a:bodyPr/>
          <a:lstStyle/>
          <a:p>
            <a:r>
              <a:rPr lang="en-US" sz="2800" dirty="0"/>
              <a:t>To position an object at a specific coordinate, use the style properties</a:t>
            </a:r>
          </a:p>
          <a:p>
            <a:pPr marL="0" indent="0">
              <a:buNone/>
            </a:pPr>
            <a:r>
              <a:rPr lang="en-US" sz="2800" dirty="0">
                <a:latin typeface="Courier New" pitchFamily="49" charset="0"/>
                <a:cs typeface="Courier New" pitchFamily="49" charset="0"/>
              </a:rPr>
              <a:t>	position: type;</a:t>
            </a:r>
          </a:p>
          <a:p>
            <a:pPr marL="0" indent="0">
              <a:buNone/>
            </a:pPr>
            <a:r>
              <a:rPr lang="en-US" sz="2800" dirty="0">
                <a:latin typeface="Courier New" pitchFamily="49" charset="0"/>
                <a:cs typeface="Courier New" pitchFamily="49" charset="0"/>
              </a:rPr>
              <a:t>	top: value;</a:t>
            </a:r>
          </a:p>
          <a:p>
            <a:pPr marL="0" indent="0">
              <a:buNone/>
            </a:pPr>
            <a:r>
              <a:rPr lang="en-US" sz="2800" dirty="0">
                <a:latin typeface="Courier New" pitchFamily="49" charset="0"/>
                <a:cs typeface="Courier New" pitchFamily="49" charset="0"/>
              </a:rPr>
              <a:t>	right: value;</a:t>
            </a:r>
          </a:p>
          <a:p>
            <a:pPr marL="0" indent="0">
              <a:buNone/>
            </a:pPr>
            <a:r>
              <a:rPr lang="en-US" sz="2800" dirty="0">
                <a:latin typeface="Courier New" pitchFamily="49" charset="0"/>
                <a:cs typeface="Courier New" pitchFamily="49" charset="0"/>
              </a:rPr>
              <a:t>	bottom: value;</a:t>
            </a:r>
          </a:p>
          <a:p>
            <a:pPr marL="0" indent="0">
              <a:buNone/>
            </a:pPr>
            <a:r>
              <a:rPr lang="en-US" sz="2800" dirty="0">
                <a:latin typeface="Courier New" pitchFamily="49" charset="0"/>
                <a:cs typeface="Courier New" pitchFamily="49" charset="0"/>
              </a:rPr>
              <a:t>	left: value;</a:t>
            </a:r>
          </a:p>
          <a:p>
            <a:pPr marL="0" indent="0">
              <a:buNone/>
            </a:pPr>
            <a:r>
              <a:rPr lang="en-US" sz="2800" dirty="0"/>
              <a:t>    where type indicates the type of positioning applied to the object (absolute, relative, static, fixed, or inherit), and the top, right, bottom, and left properties indicate the coordinates of the object</a:t>
            </a:r>
          </a:p>
        </p:txBody>
      </p:sp>
      <p:sp>
        <p:nvSpPr>
          <p:cNvPr id="5" name="Footer Placeholder 4"/>
          <p:cNvSpPr>
            <a:spLocks noGrp="1"/>
          </p:cNvSpPr>
          <p:nvPr>
            <p:ph type="ftr" sz="quarter" idx="10"/>
          </p:nvPr>
        </p:nvSpPr>
        <p:spPr/>
        <p:txBody>
          <a:bodyPr/>
          <a:lstStyle/>
          <a:p>
            <a:pPr>
              <a:defRPr/>
            </a:pPr>
            <a:r>
              <a:rPr lang="en-US" dirty="0"/>
              <a:t>Website Development</a:t>
            </a:r>
          </a:p>
        </p:txBody>
      </p:sp>
      <p:sp>
        <p:nvSpPr>
          <p:cNvPr id="6" name="Slide Number Placeholder 5"/>
          <p:cNvSpPr>
            <a:spLocks noGrp="1"/>
          </p:cNvSpPr>
          <p:nvPr>
            <p:ph type="sldNum" sz="quarter" idx="11"/>
          </p:nvPr>
        </p:nvSpPr>
        <p:spPr/>
        <p:txBody>
          <a:bodyPr/>
          <a:lstStyle/>
          <a:p>
            <a:pPr>
              <a:defRPr/>
            </a:pPr>
            <a:fld id="{E9069E21-BE48-430B-900D-611290B0DBE4}" type="slidenum">
              <a:rPr lang="en-US" smtClean="0"/>
              <a:pPr>
                <a:defRPr/>
              </a:pPr>
              <a:t>26</a:t>
            </a:fld>
            <a:endParaRPr lang="en-US"/>
          </a:p>
        </p:txBody>
      </p:sp>
    </p:spTree>
    <p:extLst>
      <p:ext uri="{BB962C8B-B14F-4D97-AF65-F5344CB8AC3E}">
        <p14:creationId xmlns:p14="http://schemas.microsoft.com/office/powerpoint/2010/main" val="3085556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Positioning Objects</a:t>
            </a:r>
          </a:p>
        </p:txBody>
      </p:sp>
      <p:sp>
        <p:nvSpPr>
          <p:cNvPr id="3" name="Content Placeholder 2"/>
          <p:cNvSpPr>
            <a:spLocks noGrp="1"/>
          </p:cNvSpPr>
          <p:nvPr>
            <p:ph idx="1"/>
          </p:nvPr>
        </p:nvSpPr>
        <p:spPr/>
        <p:txBody>
          <a:bodyPr/>
          <a:lstStyle/>
          <a:p>
            <a:r>
              <a:rPr lang="en-US" b="1" dirty="0"/>
              <a:t>Absolute positioning </a:t>
            </a:r>
            <a:r>
              <a:rPr lang="en-US" dirty="0"/>
              <a:t>places an element at specific coordinates either in the page or within a container element</a:t>
            </a:r>
          </a:p>
          <a:p>
            <a:r>
              <a:rPr lang="en-US" b="1" dirty="0"/>
              <a:t>Relative positioning</a:t>
            </a:r>
            <a:r>
              <a:rPr lang="en-US" dirty="0"/>
              <a:t> is used to move an element relative to where the browser would have placed it if no positioning had been applied</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27</a:t>
            </a:fld>
            <a:endParaRPr lang="en-US"/>
          </a:p>
        </p:txBody>
      </p:sp>
    </p:spTree>
    <p:extLst>
      <p:ext uri="{BB962C8B-B14F-4D97-AF65-F5344CB8AC3E}">
        <p14:creationId xmlns:p14="http://schemas.microsoft.com/office/powerpoint/2010/main" val="3812535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Overflow and Clipping</a:t>
            </a:r>
          </a:p>
        </p:txBody>
      </p:sp>
      <p:sp>
        <p:nvSpPr>
          <p:cNvPr id="3" name="Content Placeholder 2"/>
          <p:cNvSpPr>
            <a:spLocks noGrp="1"/>
          </p:cNvSpPr>
          <p:nvPr>
            <p:ph idx="1"/>
          </p:nvPr>
        </p:nvSpPr>
        <p:spPr/>
        <p:txBody>
          <a:bodyPr/>
          <a:lstStyle/>
          <a:p>
            <a:r>
              <a:rPr lang="en-US" dirty="0"/>
              <a:t>When you force an element into a specified height and width, you can define how browsers should handle content that overflows allotted space using the style</a:t>
            </a:r>
          </a:p>
          <a:p>
            <a:pPr marL="0" indent="0">
              <a:buNone/>
            </a:pPr>
            <a:r>
              <a:rPr lang="en-US" dirty="0"/>
              <a:t>	</a:t>
            </a:r>
            <a:r>
              <a:rPr lang="en-US" dirty="0">
                <a:latin typeface="Courier New" pitchFamily="49" charset="0"/>
                <a:cs typeface="Courier New" pitchFamily="49" charset="0"/>
              </a:rPr>
              <a:t>overflow: </a:t>
            </a:r>
            <a:r>
              <a:rPr lang="en-US" i="1" dirty="0">
                <a:latin typeface="Courier New" pitchFamily="49" charset="0"/>
                <a:cs typeface="Courier New" pitchFamily="49" charset="0"/>
              </a:rPr>
              <a:t>type</a:t>
            </a:r>
            <a:r>
              <a:rPr lang="en-US" dirty="0">
                <a:latin typeface="Courier New" pitchFamily="49" charset="0"/>
                <a:cs typeface="Courier New" pitchFamily="49" charset="0"/>
              </a:rPr>
              <a:t>;</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28</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3886200"/>
            <a:ext cx="5790126" cy="2365538"/>
          </a:xfrm>
          <a:prstGeom prst="rect">
            <a:avLst/>
          </a:prstGeom>
        </p:spPr>
      </p:pic>
    </p:spTree>
    <p:extLst>
      <p:ext uri="{BB962C8B-B14F-4D97-AF65-F5344CB8AC3E}">
        <p14:creationId xmlns:p14="http://schemas.microsoft.com/office/powerpoint/2010/main" val="2025030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Overflow and Clipping</a:t>
            </a:r>
          </a:p>
        </p:txBody>
      </p:sp>
      <p:sp>
        <p:nvSpPr>
          <p:cNvPr id="3" name="Content Placeholder 2"/>
          <p:cNvSpPr>
            <a:spLocks noGrp="1"/>
          </p:cNvSpPr>
          <p:nvPr>
            <p:ph idx="1"/>
          </p:nvPr>
        </p:nvSpPr>
        <p:spPr/>
        <p:txBody>
          <a:bodyPr/>
          <a:lstStyle/>
          <a:p>
            <a:r>
              <a:rPr lang="en-US" sz="2800" dirty="0"/>
              <a:t>To specify how browsers should handle content that overflows an element’s boundary, use the style</a:t>
            </a:r>
          </a:p>
          <a:p>
            <a:pPr marL="0" indent="0">
              <a:buNone/>
            </a:pPr>
            <a:r>
              <a:rPr lang="en-US" sz="2800" dirty="0">
                <a:latin typeface="Courier New" pitchFamily="49" charset="0"/>
                <a:cs typeface="Courier New" pitchFamily="49" charset="0"/>
              </a:rPr>
              <a:t>	overflow: </a:t>
            </a:r>
            <a:r>
              <a:rPr lang="en-US" sz="2800" i="1" dirty="0">
                <a:latin typeface="Courier New" pitchFamily="49" charset="0"/>
                <a:cs typeface="Courier New" pitchFamily="49" charset="0"/>
              </a:rPr>
              <a:t>type</a:t>
            </a:r>
            <a:r>
              <a:rPr lang="en-US" sz="2800" dirty="0">
                <a:latin typeface="Courier New" pitchFamily="49" charset="0"/>
                <a:cs typeface="Courier New" pitchFamily="49" charset="0"/>
              </a:rPr>
              <a:t>;</a:t>
            </a:r>
          </a:p>
          <a:p>
            <a:pPr marL="0" indent="0">
              <a:buNone/>
            </a:pPr>
            <a:r>
              <a:rPr lang="en-US" sz="2800" dirty="0"/>
              <a:t>    where </a:t>
            </a:r>
            <a:r>
              <a:rPr lang="en-US" sz="2800" i="1" dirty="0"/>
              <a:t>type </a:t>
            </a:r>
            <a:r>
              <a:rPr lang="en-US" sz="2800" dirty="0"/>
              <a:t>is visible (to expand the element height to match the content), hidden (to hide the excess content), scroll (to always display horizontal and vertical scroll bars), or auto (to display scroll bars if needed)</a:t>
            </a:r>
          </a:p>
          <a:p>
            <a:r>
              <a:rPr lang="en-US" sz="2800" dirty="0"/>
              <a:t>To specify how browsers should handle content that overflows in the horizontal direction, use the following style:</a:t>
            </a:r>
          </a:p>
          <a:p>
            <a:pPr marL="0" indent="0">
              <a:buNone/>
            </a:pPr>
            <a:r>
              <a:rPr lang="en-US" sz="2800" dirty="0">
                <a:latin typeface="Courier New" pitchFamily="49" charset="0"/>
                <a:cs typeface="Courier New" pitchFamily="49" charset="0"/>
              </a:rPr>
              <a:t>	overflow-x: </a:t>
            </a:r>
            <a:r>
              <a:rPr lang="en-US" sz="2800" i="1" dirty="0">
                <a:latin typeface="Courier New" pitchFamily="49" charset="0"/>
                <a:cs typeface="Courier New" pitchFamily="49" charset="0"/>
              </a:rPr>
              <a:t>type</a:t>
            </a:r>
            <a:r>
              <a:rPr lang="en-US" sz="2800" dirty="0">
                <a:latin typeface="Courier New" pitchFamily="49" charset="0"/>
                <a:cs typeface="Courier New" pitchFamily="49" charset="0"/>
              </a:rPr>
              <a:t>;</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29</a:t>
            </a:fld>
            <a:endParaRPr lang="en-US"/>
          </a:p>
        </p:txBody>
      </p:sp>
    </p:spTree>
    <p:extLst>
      <p:ext uri="{BB962C8B-B14F-4D97-AF65-F5344CB8AC3E}">
        <p14:creationId xmlns:p14="http://schemas.microsoft.com/office/powerpoint/2010/main" val="3805738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l="11404"/>
          <a:stretch>
            <a:fillRect/>
          </a:stretch>
        </p:blipFill>
        <p:spPr>
          <a:xfrm>
            <a:off x="4572000" y="1295399"/>
            <a:ext cx="4114800" cy="4648201"/>
          </a:xfrm>
        </p:spPr>
      </p:pic>
      <p:pic>
        <p:nvPicPr>
          <p:cNvPr id="8" name="Content Placeholder 7"/>
          <p:cNvPicPr>
            <a:picLocks noGrp="1" noChangeAspect="1"/>
          </p:cNvPicPr>
          <p:nvPr>
            <p:ph sz="half" idx="1"/>
          </p:nvPr>
        </p:nvPicPr>
        <p:blipFill>
          <a:blip r:embed="rId3" cstate="print">
            <a:extLst>
              <a:ext uri="{28A0092B-C50C-407E-A947-70E740481C1C}">
                <a14:useLocalDpi xmlns:a14="http://schemas.microsoft.com/office/drawing/2010/main" val="0"/>
              </a:ext>
            </a:extLst>
          </a:blip>
          <a:srcRect r="8928"/>
          <a:stretch>
            <a:fillRect/>
          </a:stretch>
        </p:blipFill>
        <p:spPr>
          <a:xfrm>
            <a:off x="381000" y="1600200"/>
            <a:ext cx="4248700" cy="4495800"/>
          </a:xfrm>
        </p:spPr>
      </p:pic>
      <p:sp>
        <p:nvSpPr>
          <p:cNvPr id="4" name="Title 3"/>
          <p:cNvSpPr>
            <a:spLocks noGrp="1"/>
          </p:cNvSpPr>
          <p:nvPr>
            <p:ph type="title"/>
          </p:nvPr>
        </p:nvSpPr>
        <p:spPr/>
        <p:txBody>
          <a:bodyPr/>
          <a:lstStyle/>
          <a:p>
            <a:r>
              <a:rPr lang="en-US" dirty="0"/>
              <a:t>Backgrounds and Floating Objects</a:t>
            </a:r>
          </a:p>
        </p:txBody>
      </p:sp>
      <p:sp>
        <p:nvSpPr>
          <p:cNvPr id="2" name="Footer Placeholder 1"/>
          <p:cNvSpPr>
            <a:spLocks noGrp="1"/>
          </p:cNvSpPr>
          <p:nvPr>
            <p:ph type="ftr" sz="quarter" idx="10"/>
          </p:nvPr>
        </p:nvSpPr>
        <p:spPr/>
        <p:txBody>
          <a:bodyPr/>
          <a:lstStyle/>
          <a:p>
            <a:pPr>
              <a:defRPr/>
            </a:pPr>
            <a:r>
              <a:rPr lang="en-US" dirty="0"/>
              <a:t>Website Development</a:t>
            </a:r>
          </a:p>
        </p:txBody>
      </p:sp>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3</a:t>
            </a:fld>
            <a:endParaRPr lang="en-US"/>
          </a:p>
        </p:txBody>
      </p:sp>
    </p:spTree>
    <p:extLst>
      <p:ext uri="{BB962C8B-B14F-4D97-AF65-F5344CB8AC3E}">
        <p14:creationId xmlns:p14="http://schemas.microsoft.com/office/powerpoint/2010/main" val="2013179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Overflow and Clipping</a:t>
            </a:r>
          </a:p>
        </p:txBody>
      </p:sp>
      <p:sp>
        <p:nvSpPr>
          <p:cNvPr id="3" name="Content Placeholder 2"/>
          <p:cNvSpPr>
            <a:spLocks noGrp="1"/>
          </p:cNvSpPr>
          <p:nvPr>
            <p:ph idx="1"/>
          </p:nvPr>
        </p:nvSpPr>
        <p:spPr/>
        <p:txBody>
          <a:bodyPr/>
          <a:lstStyle/>
          <a:p>
            <a:r>
              <a:rPr lang="en-US" dirty="0"/>
              <a:t>To specify how browsers should handle content that overflows in the vertical direction, use the following style:</a:t>
            </a:r>
          </a:p>
          <a:p>
            <a:pPr marL="0" indent="0">
              <a:buNone/>
            </a:pPr>
            <a:r>
              <a:rPr lang="en-US" dirty="0">
                <a:latin typeface="Courier New" pitchFamily="49" charset="0"/>
                <a:cs typeface="Courier New" pitchFamily="49" charset="0"/>
              </a:rPr>
              <a:t>	overflow-y: </a:t>
            </a:r>
            <a:r>
              <a:rPr lang="en-US" i="1" dirty="0">
                <a:latin typeface="Courier New" pitchFamily="49" charset="0"/>
                <a:cs typeface="Courier New" pitchFamily="49" charset="0"/>
              </a:rPr>
              <a:t>type</a:t>
            </a:r>
            <a:r>
              <a:rPr lang="en-US" dirty="0">
                <a:latin typeface="Courier New" pitchFamily="49" charset="0"/>
                <a:cs typeface="Courier New" pitchFamily="49" charset="0"/>
              </a:rPr>
              <a:t>;</a:t>
            </a:r>
          </a:p>
          <a:p>
            <a:r>
              <a:rPr lang="en-US" dirty="0"/>
              <a:t>To clip an element’s content, use the style</a:t>
            </a:r>
          </a:p>
          <a:p>
            <a:pPr marL="0" indent="0">
              <a:buNone/>
            </a:pPr>
            <a:r>
              <a:rPr lang="en-US" dirty="0">
                <a:latin typeface="Courier New" pitchFamily="49" charset="0"/>
                <a:cs typeface="Courier New" pitchFamily="49" charset="0"/>
              </a:rPr>
              <a:t>	clip: </a:t>
            </a:r>
            <a:r>
              <a:rPr lang="en-US" dirty="0" err="1">
                <a:latin typeface="Courier New" pitchFamily="49" charset="0"/>
                <a:cs typeface="Courier New" pitchFamily="49" charset="0"/>
              </a:rPr>
              <a:t>rect</a:t>
            </a:r>
            <a:r>
              <a:rPr lang="en-US" dirty="0">
                <a:latin typeface="Courier New" pitchFamily="49" charset="0"/>
                <a:cs typeface="Courier New" pitchFamily="49" charset="0"/>
              </a:rPr>
              <a:t>(</a:t>
            </a:r>
            <a:r>
              <a:rPr lang="en-US" i="1" dirty="0">
                <a:latin typeface="Courier New" pitchFamily="49" charset="0"/>
                <a:cs typeface="Courier New" pitchFamily="49" charset="0"/>
              </a:rPr>
              <a:t>top</a:t>
            </a:r>
            <a:r>
              <a:rPr lang="en-US" dirty="0">
                <a:latin typeface="Courier New" pitchFamily="49" charset="0"/>
                <a:cs typeface="Courier New" pitchFamily="49" charset="0"/>
              </a:rPr>
              <a:t>, </a:t>
            </a:r>
            <a:r>
              <a:rPr lang="en-US" i="1" dirty="0">
                <a:latin typeface="Courier New" pitchFamily="49" charset="0"/>
                <a:cs typeface="Courier New" pitchFamily="49" charset="0"/>
              </a:rPr>
              <a:t>right</a:t>
            </a:r>
            <a:r>
              <a:rPr lang="en-US" dirty="0">
                <a:latin typeface="Courier New" pitchFamily="49" charset="0"/>
                <a:cs typeface="Courier New" pitchFamily="49" charset="0"/>
              </a:rPr>
              <a:t>, </a:t>
            </a:r>
            <a:r>
              <a:rPr lang="en-US" i="1" dirty="0">
                <a:latin typeface="Courier New" pitchFamily="49" charset="0"/>
                <a:cs typeface="Courier New" pitchFamily="49" charset="0"/>
              </a:rPr>
              <a:t>bottom</a:t>
            </a:r>
            <a:r>
              <a:rPr lang="en-US" dirty="0">
                <a:latin typeface="Courier New" pitchFamily="49" charset="0"/>
                <a:cs typeface="Courier New" pitchFamily="49" charset="0"/>
              </a:rPr>
              <a:t>, </a:t>
            </a:r>
            <a:r>
              <a:rPr lang="en-US" i="1" dirty="0">
                <a:latin typeface="Courier New" pitchFamily="49" charset="0"/>
                <a:cs typeface="Courier New" pitchFamily="49" charset="0"/>
              </a:rPr>
              <a:t>left</a:t>
            </a:r>
            <a:r>
              <a:rPr lang="en-US" dirty="0">
                <a:latin typeface="Courier New" pitchFamily="49" charset="0"/>
                <a:cs typeface="Courier New" pitchFamily="49" charset="0"/>
              </a:rPr>
              <a:t>); </a:t>
            </a:r>
          </a:p>
          <a:p>
            <a:pPr marL="0" indent="0">
              <a:buNone/>
            </a:pPr>
            <a:r>
              <a:rPr lang="en-US" dirty="0"/>
              <a:t>    where </a:t>
            </a:r>
            <a:r>
              <a:rPr lang="en-US" i="1" dirty="0"/>
              <a:t>top</a:t>
            </a:r>
            <a:r>
              <a:rPr lang="en-US" dirty="0"/>
              <a:t>, </a:t>
            </a:r>
            <a:r>
              <a:rPr lang="en-US" i="1" dirty="0"/>
              <a:t>right</a:t>
            </a:r>
            <a:r>
              <a:rPr lang="en-US" dirty="0"/>
              <a:t>, </a:t>
            </a:r>
            <a:r>
              <a:rPr lang="en-US" i="1" dirty="0"/>
              <a:t>bottom</a:t>
            </a:r>
            <a:r>
              <a:rPr lang="en-US" dirty="0"/>
              <a:t>, and </a:t>
            </a:r>
            <a:r>
              <a:rPr lang="en-US" i="1" dirty="0"/>
              <a:t>left </a:t>
            </a:r>
            <a:r>
              <a:rPr lang="en-US" dirty="0"/>
              <a:t>define the boundaries of the clipping rectangle</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30</a:t>
            </a:fld>
            <a:endParaRPr lang="en-US"/>
          </a:p>
        </p:txBody>
      </p:sp>
    </p:spTree>
    <p:extLst>
      <p:ext uri="{BB962C8B-B14F-4D97-AF65-F5344CB8AC3E}">
        <p14:creationId xmlns:p14="http://schemas.microsoft.com/office/powerpoint/2010/main" val="2185274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Clipping an Element</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31</a:t>
            </a:fld>
            <a:endParaRPr lang="en-US"/>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39978" y="1886096"/>
            <a:ext cx="7140244" cy="3573171"/>
          </a:xfrm>
        </p:spPr>
      </p:pic>
    </p:spTree>
    <p:extLst>
      <p:ext uri="{BB962C8B-B14F-4D97-AF65-F5344CB8AC3E}">
        <p14:creationId xmlns:p14="http://schemas.microsoft.com/office/powerpoint/2010/main" val="3905623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Elements</a:t>
            </a:r>
          </a:p>
        </p:txBody>
      </p:sp>
      <p:sp>
        <p:nvSpPr>
          <p:cNvPr id="3" name="Content Placeholder 2"/>
          <p:cNvSpPr>
            <a:spLocks noGrp="1"/>
          </p:cNvSpPr>
          <p:nvPr>
            <p:ph idx="1"/>
          </p:nvPr>
        </p:nvSpPr>
        <p:spPr/>
        <p:txBody>
          <a:bodyPr/>
          <a:lstStyle/>
          <a:p>
            <a:r>
              <a:rPr lang="en-US" dirty="0"/>
              <a:t>Positioning elements can sometimes lead to objects that overlap each other</a:t>
            </a:r>
          </a:p>
          <a:p>
            <a:r>
              <a:rPr lang="en-US" dirty="0"/>
              <a:t>By default, elements that are loaded later by the browser are displayed on top of elements that are loaded earlier</a:t>
            </a:r>
          </a:p>
          <a:p>
            <a:r>
              <a:rPr lang="en-US" dirty="0"/>
              <a:t>To specify a different stacking order, use the style property</a:t>
            </a:r>
          </a:p>
          <a:p>
            <a:pPr marL="0" indent="0">
              <a:buNone/>
            </a:pPr>
            <a:r>
              <a:rPr lang="en-US" dirty="0"/>
              <a:t>	</a:t>
            </a:r>
            <a:r>
              <a:rPr lang="en-US" dirty="0">
                <a:latin typeface="Courier New" pitchFamily="49" charset="0"/>
                <a:cs typeface="Courier New" pitchFamily="49" charset="0"/>
              </a:rPr>
              <a:t>z-index: </a:t>
            </a:r>
            <a:r>
              <a:rPr lang="en-US" i="1" dirty="0">
                <a:latin typeface="Courier New" pitchFamily="49" charset="0"/>
                <a:cs typeface="Courier New" pitchFamily="49" charset="0"/>
              </a:rPr>
              <a:t>value</a:t>
            </a:r>
            <a:r>
              <a:rPr lang="en-US" dirty="0">
                <a:latin typeface="Courier New" pitchFamily="49" charset="0"/>
                <a:cs typeface="Courier New" pitchFamily="49" charset="0"/>
              </a:rPr>
              <a:t>;</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32</a:t>
            </a:fld>
            <a:endParaRPr lang="en-US"/>
          </a:p>
        </p:txBody>
      </p:sp>
    </p:spTree>
    <p:extLst>
      <p:ext uri="{BB962C8B-B14F-4D97-AF65-F5344CB8AC3E}">
        <p14:creationId xmlns:p14="http://schemas.microsoft.com/office/powerpoint/2010/main" val="91903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Elements</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33</a:t>
            </a:fld>
            <a:endParaRPr lang="en-US"/>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rcRect l="9912" r="4567"/>
          <a:stretch>
            <a:fillRect/>
          </a:stretch>
        </p:blipFill>
        <p:spPr>
          <a:xfrm>
            <a:off x="1142999" y="2209800"/>
            <a:ext cx="6874825" cy="2819400"/>
          </a:xfrm>
        </p:spPr>
      </p:pic>
    </p:spTree>
    <p:extLst>
      <p:ext uri="{BB962C8B-B14F-4D97-AF65-F5344CB8AC3E}">
        <p14:creationId xmlns:p14="http://schemas.microsoft.com/office/powerpoint/2010/main" val="2417037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New" pitchFamily="49" charset="0"/>
                <a:cs typeface="Courier New" pitchFamily="49" charset="0"/>
              </a:rPr>
              <a:t>display</a:t>
            </a:r>
            <a:r>
              <a:rPr lang="en-US" dirty="0"/>
              <a:t> style</a:t>
            </a:r>
          </a:p>
        </p:txBody>
      </p:sp>
      <p:sp>
        <p:nvSpPr>
          <p:cNvPr id="7" name="Content Placeholder 6"/>
          <p:cNvSpPr>
            <a:spLocks noGrp="1"/>
          </p:cNvSpPr>
          <p:nvPr>
            <p:ph idx="1"/>
          </p:nvPr>
        </p:nvSpPr>
        <p:spPr/>
        <p:txBody>
          <a:bodyPr/>
          <a:lstStyle/>
          <a:p>
            <a:r>
              <a:rPr lang="en-US" dirty="0"/>
              <a:t>Most page elements are displayed in one of two ways</a:t>
            </a:r>
          </a:p>
          <a:p>
            <a:pPr lvl="1"/>
            <a:r>
              <a:rPr lang="en-US" sz="3200" b="1" dirty="0"/>
              <a:t>Blocks </a:t>
            </a:r>
            <a:r>
              <a:rPr lang="en-US" sz="3200" dirty="0"/>
              <a:t>occupy a defined rectangular area within a page</a:t>
            </a:r>
          </a:p>
          <a:p>
            <a:pPr lvl="1"/>
            <a:r>
              <a:rPr lang="en-US" sz="3200" b="1" dirty="0"/>
              <a:t>Inline elements</a:t>
            </a:r>
            <a:r>
              <a:rPr lang="en-US" sz="3200" dirty="0"/>
              <a:t> flow within a block</a:t>
            </a:r>
          </a:p>
        </p:txBody>
      </p:sp>
      <p:sp>
        <p:nvSpPr>
          <p:cNvPr id="5" name="Footer Placeholder 4"/>
          <p:cNvSpPr>
            <a:spLocks noGrp="1"/>
          </p:cNvSpPr>
          <p:nvPr>
            <p:ph type="ftr" sz="quarter" idx="10"/>
          </p:nvPr>
        </p:nvSpPr>
        <p:spPr/>
        <p:txBody>
          <a:bodyPr/>
          <a:lstStyle/>
          <a:p>
            <a:pPr>
              <a:defRPr/>
            </a:pPr>
            <a:r>
              <a:rPr lang="en-US" dirty="0"/>
              <a:t>Website Development</a:t>
            </a:r>
          </a:p>
        </p:txBody>
      </p:sp>
      <p:sp>
        <p:nvSpPr>
          <p:cNvPr id="6" name="Slide Number Placeholder 5"/>
          <p:cNvSpPr>
            <a:spLocks noGrp="1"/>
          </p:cNvSpPr>
          <p:nvPr>
            <p:ph type="sldNum" sz="quarter" idx="11"/>
          </p:nvPr>
        </p:nvSpPr>
        <p:spPr/>
        <p:txBody>
          <a:bodyPr/>
          <a:lstStyle/>
          <a:p>
            <a:pPr>
              <a:defRPr/>
            </a:pPr>
            <a:fld id="{E9069E21-BE48-430B-900D-611290B0DBE4}" type="slidenum">
              <a:rPr lang="en-US" smtClean="0"/>
              <a:pPr>
                <a:defRPr/>
              </a:pPr>
              <a:t>4</a:t>
            </a:fld>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4114800"/>
            <a:ext cx="7128049" cy="2073171"/>
          </a:xfrm>
          <a:prstGeom prst="rect">
            <a:avLst/>
          </a:prstGeom>
        </p:spPr>
      </p:pic>
    </p:spTree>
    <p:extLst>
      <p:ext uri="{BB962C8B-B14F-4D97-AF65-F5344CB8AC3E}">
        <p14:creationId xmlns:p14="http://schemas.microsoft.com/office/powerpoint/2010/main" val="1212326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Box Model</a:t>
            </a:r>
          </a:p>
        </p:txBody>
      </p:sp>
      <p:sp>
        <p:nvSpPr>
          <p:cNvPr id="3" name="Content Placeholder 2"/>
          <p:cNvSpPr>
            <a:spLocks noGrp="1"/>
          </p:cNvSpPr>
          <p:nvPr>
            <p:ph idx="1"/>
          </p:nvPr>
        </p:nvSpPr>
        <p:spPr/>
        <p:txBody>
          <a:bodyPr/>
          <a:lstStyle/>
          <a:p>
            <a:r>
              <a:rPr lang="en-US" dirty="0"/>
              <a:t>Elements also are laid out in a Web page following the structure of the </a:t>
            </a:r>
            <a:r>
              <a:rPr lang="en-US" b="1" dirty="0"/>
              <a:t>box model</a:t>
            </a:r>
          </a:p>
          <a:p>
            <a:pPr lvl="1"/>
            <a:r>
              <a:rPr lang="en-US" sz="3200" dirty="0"/>
              <a:t>the content of the element itself</a:t>
            </a:r>
          </a:p>
          <a:p>
            <a:pPr lvl="1"/>
            <a:r>
              <a:rPr lang="en-US" sz="3200" dirty="0"/>
              <a:t>the padding extending between the element’s content and the border</a:t>
            </a:r>
          </a:p>
          <a:p>
            <a:pPr lvl="1"/>
            <a:r>
              <a:rPr lang="en-US" sz="3200" dirty="0"/>
              <a:t>the border of the box surrounding the padding space</a:t>
            </a:r>
          </a:p>
          <a:p>
            <a:pPr lvl="1"/>
            <a:r>
              <a:rPr lang="en-US" sz="3200" dirty="0"/>
              <a:t>the margin containing the space between the border and the next page element</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5</a:t>
            </a:fld>
            <a:endParaRPr lang="en-US"/>
          </a:p>
        </p:txBody>
      </p:sp>
    </p:spTree>
    <p:extLst>
      <p:ext uri="{BB962C8B-B14F-4D97-AF65-F5344CB8AC3E}">
        <p14:creationId xmlns:p14="http://schemas.microsoft.com/office/powerpoint/2010/main" val="364334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Reset Style Sheet</a:t>
            </a:r>
          </a:p>
        </p:txBody>
      </p:sp>
      <p:sp>
        <p:nvSpPr>
          <p:cNvPr id="3" name="Content Placeholder 2"/>
          <p:cNvSpPr>
            <a:spLocks noGrp="1"/>
          </p:cNvSpPr>
          <p:nvPr>
            <p:ph idx="1"/>
          </p:nvPr>
        </p:nvSpPr>
        <p:spPr/>
        <p:txBody>
          <a:bodyPr/>
          <a:lstStyle/>
          <a:p>
            <a:r>
              <a:rPr lang="en-US" dirty="0"/>
              <a:t>Many designers create a </a:t>
            </a:r>
            <a:r>
              <a:rPr lang="en-US" b="1" dirty="0"/>
              <a:t>reset style sheet</a:t>
            </a:r>
            <a:r>
              <a:rPr lang="en-US" dirty="0"/>
              <a:t> to define their own default styles</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6</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1410" y="2590800"/>
            <a:ext cx="7128049" cy="3298781"/>
          </a:xfrm>
          <a:prstGeom prst="rect">
            <a:avLst/>
          </a:prstGeom>
        </p:spPr>
      </p:pic>
    </p:spTree>
    <p:extLst>
      <p:ext uri="{BB962C8B-B14F-4D97-AF65-F5344CB8AC3E}">
        <p14:creationId xmlns:p14="http://schemas.microsoft.com/office/powerpoint/2010/main" val="2911969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the Background</a:t>
            </a:r>
          </a:p>
        </p:txBody>
      </p:sp>
      <p:sp>
        <p:nvSpPr>
          <p:cNvPr id="3" name="Content Placeholder 2"/>
          <p:cNvSpPr>
            <a:spLocks noGrp="1"/>
          </p:cNvSpPr>
          <p:nvPr>
            <p:ph idx="1"/>
          </p:nvPr>
        </p:nvSpPr>
        <p:spPr/>
        <p:txBody>
          <a:bodyPr/>
          <a:lstStyle/>
          <a:p>
            <a:r>
              <a:rPr lang="en-US" dirty="0"/>
              <a:t>CSS also supports background images using</a:t>
            </a:r>
          </a:p>
          <a:p>
            <a:pPr marL="0" indent="0">
              <a:buNone/>
            </a:pPr>
            <a:r>
              <a:rPr lang="en-US" dirty="0"/>
              <a:t>	</a:t>
            </a:r>
            <a:r>
              <a:rPr lang="en-US" dirty="0">
                <a:latin typeface="Courier New" pitchFamily="49" charset="0"/>
                <a:cs typeface="Courier New" pitchFamily="49" charset="0"/>
              </a:rPr>
              <a:t>background-image: </a:t>
            </a:r>
            <a:r>
              <a:rPr lang="en-US" dirty="0" err="1">
                <a:latin typeface="Courier New" pitchFamily="49" charset="0"/>
                <a:cs typeface="Courier New" pitchFamily="49" charset="0"/>
              </a:rPr>
              <a:t>url</a:t>
            </a:r>
            <a:r>
              <a:rPr lang="en-US" dirty="0">
                <a:latin typeface="Courier New" pitchFamily="49" charset="0"/>
                <a:cs typeface="Courier New" pitchFamily="49" charset="0"/>
              </a:rPr>
              <a:t>(</a:t>
            </a:r>
            <a:r>
              <a:rPr lang="en-US" i="1" dirty="0" err="1">
                <a:latin typeface="Courier New" pitchFamily="49" charset="0"/>
                <a:cs typeface="Courier New" pitchFamily="49" charset="0"/>
              </a:rPr>
              <a:t>url</a:t>
            </a:r>
            <a:r>
              <a:rPr lang="en-US" dirty="0">
                <a:latin typeface="Courier New" pitchFamily="49" charset="0"/>
                <a:cs typeface="Courier New" pitchFamily="49" charset="0"/>
              </a:rPr>
              <a:t>);</a:t>
            </a:r>
          </a:p>
          <a:p>
            <a:r>
              <a:rPr lang="en-US" dirty="0">
                <a:cs typeface="Courier New" pitchFamily="49" charset="0"/>
              </a:rPr>
              <a:t>Background Image Options:</a:t>
            </a:r>
          </a:p>
          <a:p>
            <a:pPr lvl="1"/>
            <a:r>
              <a:rPr lang="en-US" sz="3200" dirty="0">
                <a:cs typeface="Courier New" pitchFamily="49" charset="0"/>
              </a:rPr>
              <a:t>background-repeat</a:t>
            </a:r>
          </a:p>
          <a:p>
            <a:pPr lvl="1"/>
            <a:r>
              <a:rPr lang="en-US" sz="3200" dirty="0">
                <a:cs typeface="Courier New" pitchFamily="49" charset="0"/>
              </a:rPr>
              <a:t>background-position</a:t>
            </a:r>
          </a:p>
          <a:p>
            <a:pPr lvl="1"/>
            <a:r>
              <a:rPr lang="en-US" sz="3200" dirty="0">
                <a:cs typeface="Courier New" pitchFamily="49" charset="0"/>
              </a:rPr>
              <a:t>background-attachment</a:t>
            </a:r>
          </a:p>
          <a:p>
            <a:pPr lvl="1"/>
            <a:r>
              <a:rPr lang="en-US" sz="3200" dirty="0">
                <a:cs typeface="Courier New" pitchFamily="49" charset="0"/>
              </a:rPr>
              <a:t>background-size</a:t>
            </a:r>
          </a:p>
          <a:p>
            <a:pPr lvl="1"/>
            <a:r>
              <a:rPr lang="en-US" sz="3200" dirty="0">
                <a:cs typeface="Courier New" pitchFamily="49" charset="0"/>
              </a:rPr>
              <a:t>background-clip</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7</a:t>
            </a:fld>
            <a:endParaRPr lang="en-US"/>
          </a:p>
        </p:txBody>
      </p:sp>
    </p:spTree>
    <p:extLst>
      <p:ext uri="{BB962C8B-B14F-4D97-AF65-F5344CB8AC3E}">
        <p14:creationId xmlns:p14="http://schemas.microsoft.com/office/powerpoint/2010/main" val="898860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the Background</a:t>
            </a:r>
          </a:p>
        </p:txBody>
      </p:sp>
      <p:sp>
        <p:nvSpPr>
          <p:cNvPr id="3" name="Content Placeholder 2"/>
          <p:cNvSpPr>
            <a:spLocks noGrp="1"/>
          </p:cNvSpPr>
          <p:nvPr>
            <p:ph idx="1"/>
          </p:nvPr>
        </p:nvSpPr>
        <p:spPr/>
        <p:txBody>
          <a:bodyPr/>
          <a:lstStyle/>
          <a:p>
            <a:r>
              <a:rPr lang="en-US" dirty="0"/>
              <a:t>You can combine the various background properties into the shorthand property</a:t>
            </a:r>
          </a:p>
          <a:p>
            <a:pPr lvl="1"/>
            <a:r>
              <a:rPr lang="en-US" dirty="0">
                <a:latin typeface="Courier New" pitchFamily="49" charset="0"/>
                <a:cs typeface="Courier New" pitchFamily="49" charset="0"/>
              </a:rPr>
              <a:t>background: </a:t>
            </a:r>
            <a:r>
              <a:rPr lang="en-US" i="1" dirty="0">
                <a:latin typeface="Courier New" pitchFamily="49" charset="0"/>
                <a:cs typeface="Courier New" pitchFamily="49" charset="0"/>
              </a:rPr>
              <a:t>color </a:t>
            </a:r>
            <a:r>
              <a:rPr lang="en-US" dirty="0" err="1">
                <a:latin typeface="Courier New" pitchFamily="49" charset="0"/>
                <a:cs typeface="Courier New" pitchFamily="49" charset="0"/>
              </a:rPr>
              <a:t>url</a:t>
            </a:r>
            <a:r>
              <a:rPr lang="en-US" dirty="0">
                <a:latin typeface="Courier New" pitchFamily="49" charset="0"/>
                <a:cs typeface="Courier New" pitchFamily="49" charset="0"/>
              </a:rPr>
              <a:t>(</a:t>
            </a:r>
            <a:r>
              <a:rPr lang="en-US" i="1" dirty="0" err="1">
                <a:latin typeface="Courier New" pitchFamily="49" charset="0"/>
                <a:cs typeface="Courier New" pitchFamily="49" charset="0"/>
              </a:rPr>
              <a:t>url</a:t>
            </a:r>
            <a:r>
              <a:rPr lang="en-US" dirty="0">
                <a:latin typeface="Courier New" pitchFamily="49" charset="0"/>
                <a:cs typeface="Courier New" pitchFamily="49" charset="0"/>
              </a:rPr>
              <a:t>) </a:t>
            </a:r>
            <a:r>
              <a:rPr lang="en-US" i="1" dirty="0">
                <a:latin typeface="Courier New" pitchFamily="49" charset="0"/>
                <a:cs typeface="Courier New" pitchFamily="49" charset="0"/>
              </a:rPr>
              <a:t>attachment position repeat</a:t>
            </a:r>
            <a:r>
              <a:rPr lang="en-US" dirty="0">
                <a:latin typeface="Courier New" pitchFamily="49" charset="0"/>
                <a:cs typeface="Courier New" pitchFamily="49" charset="0"/>
              </a:rPr>
              <a:t>;</a:t>
            </a:r>
          </a:p>
          <a:p>
            <a:r>
              <a:rPr lang="en-US" dirty="0"/>
              <a:t>CSS allows you to specify multiple images and their properties in a comma-separated list</a:t>
            </a:r>
          </a:p>
          <a:p>
            <a:pPr lvl="1"/>
            <a:r>
              <a:rPr lang="en-US" i="1" dirty="0">
                <a:latin typeface="Courier New" pitchFamily="49" charset="0"/>
                <a:cs typeface="Courier New" pitchFamily="49" charset="0"/>
              </a:rPr>
              <a:t>background-property</a:t>
            </a:r>
            <a:r>
              <a:rPr lang="en-US" dirty="0">
                <a:latin typeface="Courier New" pitchFamily="49" charset="0"/>
                <a:cs typeface="Courier New" pitchFamily="49" charset="0"/>
              </a:rPr>
              <a:t>: </a:t>
            </a:r>
            <a:r>
              <a:rPr lang="en-US" i="1" dirty="0">
                <a:latin typeface="Courier New" pitchFamily="49" charset="0"/>
                <a:cs typeface="Courier New" pitchFamily="49" charset="0"/>
              </a:rPr>
              <a:t>value1</a:t>
            </a:r>
            <a:r>
              <a:rPr lang="en-US" dirty="0">
                <a:latin typeface="Courier New" pitchFamily="49" charset="0"/>
                <a:cs typeface="Courier New" pitchFamily="49" charset="0"/>
              </a:rPr>
              <a:t>, </a:t>
            </a:r>
            <a:r>
              <a:rPr lang="en-US" i="1" dirty="0">
                <a:latin typeface="Courier New" pitchFamily="49" charset="0"/>
                <a:cs typeface="Courier New" pitchFamily="49" charset="0"/>
              </a:rPr>
              <a:t>value2</a:t>
            </a:r>
            <a:r>
              <a:rPr lang="en-US" dirty="0">
                <a:latin typeface="Courier New" pitchFamily="49" charset="0"/>
                <a:cs typeface="Courier New" pitchFamily="49" charset="0"/>
              </a:rPr>
              <a:t>, … ;</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8</a:t>
            </a:fld>
            <a:endParaRPr lang="en-US"/>
          </a:p>
        </p:txBody>
      </p:sp>
    </p:spTree>
    <p:extLst>
      <p:ext uri="{BB962C8B-B14F-4D97-AF65-F5344CB8AC3E}">
        <p14:creationId xmlns:p14="http://schemas.microsoft.com/office/powerpoint/2010/main" val="2188754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Page Background</a:t>
            </a:r>
          </a:p>
        </p:txBody>
      </p:sp>
      <p:sp>
        <p:nvSpPr>
          <p:cNvPr id="4" name="Footer Placeholder 3"/>
          <p:cNvSpPr>
            <a:spLocks noGrp="1"/>
          </p:cNvSpPr>
          <p:nvPr>
            <p:ph type="ftr" sz="quarter" idx="10"/>
          </p:nvPr>
        </p:nvSpPr>
        <p:spPr/>
        <p:txBody>
          <a:bodyPr/>
          <a:lstStyle/>
          <a:p>
            <a:pPr>
              <a:defRPr/>
            </a:pPr>
            <a:r>
              <a:rPr lang="en-US" dirty="0"/>
              <a:t>Website Development</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9</a:t>
            </a:fld>
            <a:endParaRPr lang="en-US"/>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0" y="1676400"/>
            <a:ext cx="7128049" cy="920732"/>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4843" y="2819400"/>
            <a:ext cx="7128049" cy="3146342"/>
          </a:xfrm>
          <a:prstGeom prst="rect">
            <a:avLst/>
          </a:prstGeom>
        </p:spPr>
      </p:pic>
    </p:spTree>
    <p:extLst>
      <p:ext uri="{BB962C8B-B14F-4D97-AF65-F5344CB8AC3E}">
        <p14:creationId xmlns:p14="http://schemas.microsoft.com/office/powerpoint/2010/main" val="4189370808"/>
      </p:ext>
    </p:extLst>
  </p:cSld>
  <p:clrMapOvr>
    <a:masterClrMapping/>
  </p:clrMapOvr>
</p:sld>
</file>

<file path=ppt/theme/theme1.xml><?xml version="1.0" encoding="utf-8"?>
<a:theme xmlns:a="http://schemas.openxmlformats.org/drawingml/2006/main" name="2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Tutorial.01</Template>
  <TotalTime>5558</TotalTime>
  <Words>786</Words>
  <Application>Microsoft Office PowerPoint</Application>
  <PresentationFormat>On-screen Show (4:3)</PresentationFormat>
  <Paragraphs>202</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Century</vt:lpstr>
      <vt:lpstr>Courier New</vt:lpstr>
      <vt:lpstr>Times New Roman</vt:lpstr>
      <vt:lpstr>2_Office Theme</vt:lpstr>
      <vt:lpstr>Objectives</vt:lpstr>
      <vt:lpstr>Objectives</vt:lpstr>
      <vt:lpstr>Backgrounds and Floating Objects</vt:lpstr>
      <vt:lpstr>The display style</vt:lpstr>
      <vt:lpstr>The Box Model</vt:lpstr>
      <vt:lpstr>Creating a Reset Style Sheet</vt:lpstr>
      <vt:lpstr>Designing the Background</vt:lpstr>
      <vt:lpstr>Designing the Background</vt:lpstr>
      <vt:lpstr>Adding a Page Background</vt:lpstr>
      <vt:lpstr>Exploring Browser Extensions</vt:lpstr>
      <vt:lpstr>Fixed and Fluid Layouts</vt:lpstr>
      <vt:lpstr>Elastic Layouts</vt:lpstr>
      <vt:lpstr>Floating Elements</vt:lpstr>
      <vt:lpstr>Floating Elements</vt:lpstr>
      <vt:lpstr>Margins, Padding, and Borders</vt:lpstr>
      <vt:lpstr>Setting Margin and Padding Space in the Box Model</vt:lpstr>
      <vt:lpstr>Setting Margin and Padding Space in the Box Model</vt:lpstr>
      <vt:lpstr>Working with Borders</vt:lpstr>
      <vt:lpstr>Working with Borders</vt:lpstr>
      <vt:lpstr>Creating Rounded Corners</vt:lpstr>
      <vt:lpstr>Creating Rounded Corners</vt:lpstr>
      <vt:lpstr>Creating Rounded Corners</vt:lpstr>
      <vt:lpstr>Managing Your Layout</vt:lpstr>
      <vt:lpstr>Managing Your Layout</vt:lpstr>
      <vt:lpstr>Positioning Elements</vt:lpstr>
      <vt:lpstr>Positioning Objects</vt:lpstr>
      <vt:lpstr>Positioning Objects</vt:lpstr>
      <vt:lpstr>Working with Overflow and Clipping</vt:lpstr>
      <vt:lpstr>Working with Overflow and Clipping</vt:lpstr>
      <vt:lpstr>Working with Overflow and Clipping</vt:lpstr>
      <vt:lpstr>Clipping an Element</vt:lpstr>
      <vt:lpstr>Stacking Elements</vt:lpstr>
      <vt:lpstr>Stacking Elements</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Course Technology</dc:creator>
  <cp:lastModifiedBy>Dennis Hunchuck</cp:lastModifiedBy>
  <cp:revision>523</cp:revision>
  <dcterms:created xsi:type="dcterms:W3CDTF">2001-08-29T21:35:42Z</dcterms:created>
  <dcterms:modified xsi:type="dcterms:W3CDTF">2018-03-30T19:00:18Z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DocumentId">
    <vt:lpwstr>1-msZHeavFpns7XDBLQhy7D2HHxp6WyIPfkYnZeLjR4o</vt:lpwstr>
  </property>
  <property fmtid="{D5CDD505-2E9C-101B-9397-08002B2CF9AE}" pid="3" name="Google.Documents.RevisionId">
    <vt:lpwstr>08247036519663079581</vt:lpwstr>
  </property>
  <property fmtid="{D5CDD505-2E9C-101B-9397-08002B2CF9AE}" pid="4" name="Google.Documents.PluginVersion">
    <vt:lpwstr>2.0.2026.3768</vt:lpwstr>
  </property>
  <property fmtid="{D5CDD505-2E9C-101B-9397-08002B2CF9AE}" pid="5" name="Google.Documents.MergeIncapabilityFlags">
    <vt:i4>0</vt:i4>
  </property>
</Properties>
</file>