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6" r:id="rId4"/>
    <p:sldId id="264" r:id="rId5"/>
    <p:sldId id="258" r:id="rId6"/>
    <p:sldId id="263" r:id="rId7"/>
    <p:sldId id="267" r:id="rId8"/>
    <p:sldId id="259" r:id="rId9"/>
    <p:sldId id="281" r:id="rId10"/>
    <p:sldId id="262" r:id="rId11"/>
    <p:sldId id="270" r:id="rId12"/>
    <p:sldId id="268" r:id="rId13"/>
    <p:sldId id="260" r:id="rId14"/>
    <p:sldId id="271" r:id="rId15"/>
    <p:sldId id="261" r:id="rId16"/>
    <p:sldId id="269" r:id="rId17"/>
    <p:sldId id="279" r:id="rId18"/>
    <p:sldId id="280" r:id="rId19"/>
    <p:sldId id="272" r:id="rId20"/>
    <p:sldId id="273" r:id="rId21"/>
    <p:sldId id="282" r:id="rId22"/>
    <p:sldId id="274" r:id="rId23"/>
    <p:sldId id="276" r:id="rId24"/>
    <p:sldId id="278" r:id="rId25"/>
    <p:sldId id="277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4A9E44-E8C3-7C41-AEAE-BD22107E8EE0}">
          <p14:sldIdLst>
            <p14:sldId id="256"/>
            <p14:sldId id="257"/>
          </p14:sldIdLst>
        </p14:section>
        <p14:section name="norchain.io" id="{690367F5-A0CA-604D-8096-D761540DE51B}">
          <p14:sldIdLst>
            <p14:sldId id="266"/>
            <p14:sldId id="264"/>
            <p14:sldId id="258"/>
            <p14:sldId id="263"/>
          </p14:sldIdLst>
        </p14:section>
        <p14:section name="NEOT&amp;PROV" id="{85F2E4B0-6393-0E4E-BA1C-A5272209B2EC}">
          <p14:sldIdLst>
            <p14:sldId id="267"/>
            <p14:sldId id="259"/>
            <p14:sldId id="281"/>
            <p14:sldId id="262"/>
            <p14:sldId id="270"/>
            <p14:sldId id="268"/>
            <p14:sldId id="260"/>
            <p14:sldId id="271"/>
            <p14:sldId id="261"/>
            <p14:sldId id="269"/>
            <p14:sldId id="279"/>
            <p14:sldId id="280"/>
          </p14:sldIdLst>
        </p14:section>
        <p14:section name="cooperation" id="{F5E0D9D0-E2C7-6741-A442-0CDE43C17329}">
          <p14:sldIdLst>
            <p14:sldId id="272"/>
            <p14:sldId id="273"/>
            <p14:sldId id="282"/>
            <p14:sldId id="274"/>
            <p14:sldId id="276"/>
            <p14:sldId id="278"/>
            <p14:sldId id="277"/>
          </p14:sldIdLst>
        </p14:section>
        <p14:section name="submission" id="{551C5BFF-5A62-714B-9EBD-59E3008482E0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6"/>
    <p:restoredTop sz="94719"/>
  </p:normalViewPr>
  <p:slideViewPr>
    <p:cSldViewPr snapToGrid="0" snapToObjects="1">
      <p:cViewPr varScale="1">
        <p:scale>
          <a:sx n="125" d="100"/>
          <a:sy n="125" d="100"/>
        </p:scale>
        <p:origin x="16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F71289-5002-624C-9374-FC161843B9EA}" type="doc">
      <dgm:prSet loTypeId="urn:microsoft.com/office/officeart/2005/8/layout/cycle3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4A3FDF-CA5D-D14C-B31A-3377EC96D255}">
      <dgm:prSet/>
      <dgm:spPr/>
      <dgm:t>
        <a:bodyPr/>
        <a:lstStyle/>
        <a:p>
          <a:r>
            <a:rPr lang="en-US" dirty="0"/>
            <a:t>Provision</a:t>
          </a:r>
        </a:p>
      </dgm:t>
    </dgm:pt>
    <dgm:pt modelId="{95A6CEA7-8147-DF4F-9C3B-9CACCF8709D7}" type="parTrans" cxnId="{2BF3FCCB-AE34-C547-ABC8-75E2D03190D8}">
      <dgm:prSet/>
      <dgm:spPr/>
      <dgm:t>
        <a:bodyPr/>
        <a:lstStyle/>
        <a:p>
          <a:endParaRPr lang="en-US"/>
        </a:p>
      </dgm:t>
    </dgm:pt>
    <dgm:pt modelId="{74A22E7D-FC29-DD44-86DA-FDD557433CD3}" type="sibTrans" cxnId="{2BF3FCCB-AE34-C547-ABC8-75E2D03190D8}">
      <dgm:prSet/>
      <dgm:spPr/>
      <dgm:t>
        <a:bodyPr/>
        <a:lstStyle/>
        <a:p>
          <a:endParaRPr lang="en-US"/>
        </a:p>
      </dgm:t>
    </dgm:pt>
    <dgm:pt modelId="{00B34D49-05DB-5141-8660-C94B8DF2DC8F}">
      <dgm:prSet/>
      <dgm:spPr/>
      <dgm:t>
        <a:bodyPr/>
        <a:lstStyle/>
        <a:p>
          <a:r>
            <a:rPr lang="en-US" dirty="0"/>
            <a:t>Representation</a:t>
          </a:r>
        </a:p>
      </dgm:t>
    </dgm:pt>
    <dgm:pt modelId="{8EB60A2F-0ADD-5F41-BF0F-7AB173B69F8A}" type="parTrans" cxnId="{0B3995FE-4DD8-E140-9872-E7009547E068}">
      <dgm:prSet/>
      <dgm:spPr/>
      <dgm:t>
        <a:bodyPr/>
        <a:lstStyle/>
        <a:p>
          <a:endParaRPr lang="en-US"/>
        </a:p>
      </dgm:t>
    </dgm:pt>
    <dgm:pt modelId="{E4CA7B1D-1523-5F47-8E3A-03BE60188F60}" type="sibTrans" cxnId="{0B3995FE-4DD8-E140-9872-E7009547E068}">
      <dgm:prSet/>
      <dgm:spPr/>
      <dgm:t>
        <a:bodyPr/>
        <a:lstStyle/>
        <a:p>
          <a:endParaRPr lang="en-US"/>
        </a:p>
      </dgm:t>
    </dgm:pt>
    <dgm:pt modelId="{11EE1170-8982-7F4E-BB30-02CEDB950FC9}">
      <dgm:prSet/>
      <dgm:spPr/>
      <dgm:t>
        <a:bodyPr/>
        <a:lstStyle/>
        <a:p>
          <a:r>
            <a:rPr lang="en-US"/>
            <a:t>Orientation</a:t>
          </a:r>
          <a:endParaRPr lang="en-US" dirty="0"/>
        </a:p>
      </dgm:t>
    </dgm:pt>
    <dgm:pt modelId="{A6C8AA36-2306-2F4F-A5E3-8E2F464677B9}" type="parTrans" cxnId="{1EBA248F-ECCC-2E4E-AB75-C3E118D652C4}">
      <dgm:prSet/>
      <dgm:spPr/>
      <dgm:t>
        <a:bodyPr/>
        <a:lstStyle/>
        <a:p>
          <a:endParaRPr lang="en-US"/>
        </a:p>
      </dgm:t>
    </dgm:pt>
    <dgm:pt modelId="{A2A02BBF-4AD1-5F45-B8FC-E7114A96A438}" type="sibTrans" cxnId="{1EBA248F-ECCC-2E4E-AB75-C3E118D652C4}">
      <dgm:prSet/>
      <dgm:spPr/>
      <dgm:t>
        <a:bodyPr/>
        <a:lstStyle/>
        <a:p>
          <a:endParaRPr lang="en-US"/>
        </a:p>
      </dgm:t>
    </dgm:pt>
    <dgm:pt modelId="{50DC5A54-249D-334E-B025-FA21F83F0006}">
      <dgm:prSet/>
      <dgm:spPr/>
      <dgm:t>
        <a:bodyPr/>
        <a:lstStyle/>
        <a:p>
          <a:r>
            <a:rPr lang="en-US" dirty="0"/>
            <a:t>Verification</a:t>
          </a:r>
        </a:p>
      </dgm:t>
    </dgm:pt>
    <dgm:pt modelId="{6867CD67-1734-1F4F-8EEE-D9F8E0AF49B9}" type="parTrans" cxnId="{55E4260D-50A1-1E4B-8C64-34261523F6DE}">
      <dgm:prSet/>
      <dgm:spPr/>
      <dgm:t>
        <a:bodyPr/>
        <a:lstStyle/>
        <a:p>
          <a:endParaRPr lang="en-US"/>
        </a:p>
      </dgm:t>
    </dgm:pt>
    <dgm:pt modelId="{B7E9B282-BDAE-6249-B869-4C8C19B58A55}" type="sibTrans" cxnId="{55E4260D-50A1-1E4B-8C64-34261523F6DE}">
      <dgm:prSet/>
      <dgm:spPr/>
      <dgm:t>
        <a:bodyPr/>
        <a:lstStyle/>
        <a:p>
          <a:endParaRPr lang="en-US"/>
        </a:p>
      </dgm:t>
    </dgm:pt>
    <dgm:pt modelId="{EDA7015D-5F4B-3B46-90E4-65CA88AD2C39}" type="pres">
      <dgm:prSet presAssocID="{46F71289-5002-624C-9374-FC161843B9EA}" presName="Name0" presStyleCnt="0">
        <dgm:presLayoutVars>
          <dgm:dir/>
          <dgm:resizeHandles val="exact"/>
        </dgm:presLayoutVars>
      </dgm:prSet>
      <dgm:spPr/>
    </dgm:pt>
    <dgm:pt modelId="{465B645A-D19C-5147-B03D-2A444EA9BE40}" type="pres">
      <dgm:prSet presAssocID="{46F71289-5002-624C-9374-FC161843B9EA}" presName="cycle" presStyleCnt="0"/>
      <dgm:spPr/>
    </dgm:pt>
    <dgm:pt modelId="{078920B2-9A37-314A-8814-B70E0FA17FDF}" type="pres">
      <dgm:prSet presAssocID="{224A3FDF-CA5D-D14C-B31A-3377EC96D255}" presName="nodeFirstNode" presStyleLbl="node1" presStyleIdx="0" presStyleCnt="4">
        <dgm:presLayoutVars>
          <dgm:bulletEnabled val="1"/>
        </dgm:presLayoutVars>
      </dgm:prSet>
      <dgm:spPr/>
    </dgm:pt>
    <dgm:pt modelId="{FDD2F30C-A244-634C-967A-9C4809369414}" type="pres">
      <dgm:prSet presAssocID="{74A22E7D-FC29-DD44-86DA-FDD557433CD3}" presName="sibTransFirstNode" presStyleLbl="bgShp" presStyleIdx="0" presStyleCnt="1"/>
      <dgm:spPr/>
    </dgm:pt>
    <dgm:pt modelId="{8042F03A-C744-1D46-B8E6-58C08709BB12}" type="pres">
      <dgm:prSet presAssocID="{00B34D49-05DB-5141-8660-C94B8DF2DC8F}" presName="nodeFollowingNodes" presStyleLbl="node1" presStyleIdx="1" presStyleCnt="4">
        <dgm:presLayoutVars>
          <dgm:bulletEnabled val="1"/>
        </dgm:presLayoutVars>
      </dgm:prSet>
      <dgm:spPr/>
    </dgm:pt>
    <dgm:pt modelId="{E1537372-58B7-C34D-BA2A-CEBC89BD6455}" type="pres">
      <dgm:prSet presAssocID="{11EE1170-8982-7F4E-BB30-02CEDB950FC9}" presName="nodeFollowingNodes" presStyleLbl="node1" presStyleIdx="2" presStyleCnt="4">
        <dgm:presLayoutVars>
          <dgm:bulletEnabled val="1"/>
        </dgm:presLayoutVars>
      </dgm:prSet>
      <dgm:spPr/>
    </dgm:pt>
    <dgm:pt modelId="{6AD4729C-0742-244F-92D3-5E6B117C6529}" type="pres">
      <dgm:prSet presAssocID="{50DC5A54-249D-334E-B025-FA21F83F0006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55E4260D-50A1-1E4B-8C64-34261523F6DE}" srcId="{46F71289-5002-624C-9374-FC161843B9EA}" destId="{50DC5A54-249D-334E-B025-FA21F83F0006}" srcOrd="3" destOrd="0" parTransId="{6867CD67-1734-1F4F-8EEE-D9F8E0AF49B9}" sibTransId="{B7E9B282-BDAE-6249-B869-4C8C19B58A55}"/>
    <dgm:cxn modelId="{6FE2572F-3986-E742-AD49-EB5F656A2D5A}" type="presOf" srcId="{00B34D49-05DB-5141-8660-C94B8DF2DC8F}" destId="{8042F03A-C744-1D46-B8E6-58C08709BB12}" srcOrd="0" destOrd="0" presId="urn:microsoft.com/office/officeart/2005/8/layout/cycle3"/>
    <dgm:cxn modelId="{A1488655-5502-0041-8E0A-29CD559C0B66}" type="presOf" srcId="{224A3FDF-CA5D-D14C-B31A-3377EC96D255}" destId="{078920B2-9A37-314A-8814-B70E0FA17FDF}" srcOrd="0" destOrd="0" presId="urn:microsoft.com/office/officeart/2005/8/layout/cycle3"/>
    <dgm:cxn modelId="{1EBA248F-ECCC-2E4E-AB75-C3E118D652C4}" srcId="{46F71289-5002-624C-9374-FC161843B9EA}" destId="{11EE1170-8982-7F4E-BB30-02CEDB950FC9}" srcOrd="2" destOrd="0" parTransId="{A6C8AA36-2306-2F4F-A5E3-8E2F464677B9}" sibTransId="{A2A02BBF-4AD1-5F45-B8FC-E7114A96A438}"/>
    <dgm:cxn modelId="{2BF3FCCB-AE34-C547-ABC8-75E2D03190D8}" srcId="{46F71289-5002-624C-9374-FC161843B9EA}" destId="{224A3FDF-CA5D-D14C-B31A-3377EC96D255}" srcOrd="0" destOrd="0" parTransId="{95A6CEA7-8147-DF4F-9C3B-9CACCF8709D7}" sibTransId="{74A22E7D-FC29-DD44-86DA-FDD557433CD3}"/>
    <dgm:cxn modelId="{D9D637D2-610D-9E46-938E-28EEA1B879F6}" type="presOf" srcId="{50DC5A54-249D-334E-B025-FA21F83F0006}" destId="{6AD4729C-0742-244F-92D3-5E6B117C6529}" srcOrd="0" destOrd="0" presId="urn:microsoft.com/office/officeart/2005/8/layout/cycle3"/>
    <dgm:cxn modelId="{A19D2AE1-0294-264B-8556-E5185FA40EE7}" type="presOf" srcId="{11EE1170-8982-7F4E-BB30-02CEDB950FC9}" destId="{E1537372-58B7-C34D-BA2A-CEBC89BD6455}" srcOrd="0" destOrd="0" presId="urn:microsoft.com/office/officeart/2005/8/layout/cycle3"/>
    <dgm:cxn modelId="{C68E0DE7-08E7-1148-9B28-142492664DEA}" type="presOf" srcId="{46F71289-5002-624C-9374-FC161843B9EA}" destId="{EDA7015D-5F4B-3B46-90E4-65CA88AD2C39}" srcOrd="0" destOrd="0" presId="urn:microsoft.com/office/officeart/2005/8/layout/cycle3"/>
    <dgm:cxn modelId="{9C185DED-B5F3-EF47-85F2-E2410EF4C369}" type="presOf" srcId="{74A22E7D-FC29-DD44-86DA-FDD557433CD3}" destId="{FDD2F30C-A244-634C-967A-9C4809369414}" srcOrd="0" destOrd="0" presId="urn:microsoft.com/office/officeart/2005/8/layout/cycle3"/>
    <dgm:cxn modelId="{0B3995FE-4DD8-E140-9872-E7009547E068}" srcId="{46F71289-5002-624C-9374-FC161843B9EA}" destId="{00B34D49-05DB-5141-8660-C94B8DF2DC8F}" srcOrd="1" destOrd="0" parTransId="{8EB60A2F-0ADD-5F41-BF0F-7AB173B69F8A}" sibTransId="{E4CA7B1D-1523-5F47-8E3A-03BE60188F60}"/>
    <dgm:cxn modelId="{0A27B9AF-E014-2945-AC43-4A23B634902A}" type="presParOf" srcId="{EDA7015D-5F4B-3B46-90E4-65CA88AD2C39}" destId="{465B645A-D19C-5147-B03D-2A444EA9BE40}" srcOrd="0" destOrd="0" presId="urn:microsoft.com/office/officeart/2005/8/layout/cycle3"/>
    <dgm:cxn modelId="{26374BED-A127-EB44-83E2-8AFADF4D3164}" type="presParOf" srcId="{465B645A-D19C-5147-B03D-2A444EA9BE40}" destId="{078920B2-9A37-314A-8814-B70E0FA17FDF}" srcOrd="0" destOrd="0" presId="urn:microsoft.com/office/officeart/2005/8/layout/cycle3"/>
    <dgm:cxn modelId="{4851DD4B-54D6-5149-9AFB-C48668EB54AA}" type="presParOf" srcId="{465B645A-D19C-5147-B03D-2A444EA9BE40}" destId="{FDD2F30C-A244-634C-967A-9C4809369414}" srcOrd="1" destOrd="0" presId="urn:microsoft.com/office/officeart/2005/8/layout/cycle3"/>
    <dgm:cxn modelId="{B13E304E-3928-F74F-A6E1-2606D8BA66B5}" type="presParOf" srcId="{465B645A-D19C-5147-B03D-2A444EA9BE40}" destId="{8042F03A-C744-1D46-B8E6-58C08709BB12}" srcOrd="2" destOrd="0" presId="urn:microsoft.com/office/officeart/2005/8/layout/cycle3"/>
    <dgm:cxn modelId="{5350B260-C4AD-314F-86F7-3FC87DD777AB}" type="presParOf" srcId="{465B645A-D19C-5147-B03D-2A444EA9BE40}" destId="{E1537372-58B7-C34D-BA2A-CEBC89BD6455}" srcOrd="3" destOrd="0" presId="urn:microsoft.com/office/officeart/2005/8/layout/cycle3"/>
    <dgm:cxn modelId="{E738FCDA-82BC-2D44-985E-219F4A98A988}" type="presParOf" srcId="{465B645A-D19C-5147-B03D-2A444EA9BE40}" destId="{6AD4729C-0742-244F-92D3-5E6B117C6529}" srcOrd="4" destOrd="0" presId="urn:microsoft.com/office/officeart/2005/8/layout/cycle3"/>
  </dgm:cxnLst>
  <dgm:bg>
    <a:effectLst>
      <a:outerShdw blurRad="50800" dist="38100" dir="2700000" algn="tl" rotWithShape="0">
        <a:schemeClr val="accent5">
          <a:alpha val="40000"/>
        </a:schemeClr>
      </a:outerShd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2F30C-A244-634C-967A-9C4809369414}">
      <dsp:nvSpPr>
        <dsp:cNvPr id="0" name=""/>
        <dsp:cNvSpPr/>
      </dsp:nvSpPr>
      <dsp:spPr>
        <a:xfrm>
          <a:off x="798000" y="-41683"/>
          <a:ext cx="2961370" cy="2961370"/>
        </a:xfrm>
        <a:prstGeom prst="circularArrow">
          <a:avLst>
            <a:gd name="adj1" fmla="val 4668"/>
            <a:gd name="adj2" fmla="val 272909"/>
            <a:gd name="adj3" fmla="val 13126163"/>
            <a:gd name="adj4" fmla="val 17833275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8920B2-9A37-314A-8814-B70E0FA17FDF}">
      <dsp:nvSpPr>
        <dsp:cNvPr id="0" name=""/>
        <dsp:cNvSpPr/>
      </dsp:nvSpPr>
      <dsp:spPr>
        <a:xfrm>
          <a:off x="1368546" y="725"/>
          <a:ext cx="1820278" cy="9101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Provision</a:t>
          </a:r>
        </a:p>
      </dsp:txBody>
      <dsp:txXfrm>
        <a:off x="1412975" y="45154"/>
        <a:ext cx="1731420" cy="821281"/>
      </dsp:txXfrm>
    </dsp:sp>
    <dsp:sp modelId="{8042F03A-C744-1D46-B8E6-58C08709BB12}">
      <dsp:nvSpPr>
        <dsp:cNvPr id="0" name=""/>
        <dsp:cNvSpPr/>
      </dsp:nvSpPr>
      <dsp:spPr>
        <a:xfrm>
          <a:off x="2431875" y="1064054"/>
          <a:ext cx="1820278" cy="9101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Representation</a:t>
          </a:r>
        </a:p>
      </dsp:txBody>
      <dsp:txXfrm>
        <a:off x="2476304" y="1108483"/>
        <a:ext cx="1731420" cy="821281"/>
      </dsp:txXfrm>
    </dsp:sp>
    <dsp:sp modelId="{E1537372-58B7-C34D-BA2A-CEBC89BD6455}">
      <dsp:nvSpPr>
        <dsp:cNvPr id="0" name=""/>
        <dsp:cNvSpPr/>
      </dsp:nvSpPr>
      <dsp:spPr>
        <a:xfrm>
          <a:off x="1368546" y="2127383"/>
          <a:ext cx="1820278" cy="9101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Orientation</a:t>
          </a:r>
          <a:endParaRPr lang="en-US" sz="2000" kern="1200" dirty="0"/>
        </a:p>
      </dsp:txBody>
      <dsp:txXfrm>
        <a:off x="1412975" y="2171812"/>
        <a:ext cx="1731420" cy="821281"/>
      </dsp:txXfrm>
    </dsp:sp>
    <dsp:sp modelId="{6AD4729C-0742-244F-92D3-5E6B117C6529}">
      <dsp:nvSpPr>
        <dsp:cNvPr id="0" name=""/>
        <dsp:cNvSpPr/>
      </dsp:nvSpPr>
      <dsp:spPr>
        <a:xfrm>
          <a:off x="305218" y="1064054"/>
          <a:ext cx="1820278" cy="9101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Verification</a:t>
          </a:r>
        </a:p>
      </dsp:txBody>
      <dsp:txXfrm>
        <a:off x="349647" y="1108483"/>
        <a:ext cx="1731420" cy="821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25963-1C30-9548-900B-B2256480C7F5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64174-80C7-5443-8606-AFB6DDB9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72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4174-80C7-5443-8606-AFB6DDB972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0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4174-80C7-5443-8606-AFB6DDB972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11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4174-80C7-5443-8606-AFB6DDB972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39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4174-80C7-5443-8606-AFB6DDB972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0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4174-80C7-5443-8606-AFB6DDB972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1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7A36-4DDB-1B4E-917E-54D83E4DB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B6EE5-3334-B947-A551-5DB68B8BB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AEDE6-542A-BF44-8DA9-2D7D8F81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27BF-7824-F949-87BA-25FFD783A404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1E88C-7ED9-EF4E-8E49-7C17F8B4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023DD-5592-AA4B-AE7A-1B28B7F4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12E3-4868-A54A-949F-F0866A23B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01A-7AF3-A744-9AA5-403CD1B4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70332-C2CD-DF4B-9A2E-38095ECD0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04AFD-8D57-D049-9B7C-53FF8E27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27BF-7824-F949-87BA-25FFD783A404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8EC21-4A48-2446-9D94-1963D0D2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EE082-C49B-F540-938B-40BC0766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12E3-4868-A54A-949F-F0866A23B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0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E24ED-6E3B-2C41-8C9F-6546E7158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185DE-3E8A-FD4A-A462-8E8BEECFD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DFF7D-1A15-624D-8D84-B50A6387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27BF-7824-F949-87BA-25FFD783A404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C2763-8F96-5D49-8783-6A790BBB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91F9-C9BD-0E47-9120-7FA733B3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12E3-4868-A54A-949F-F0866A23B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4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2F35-705F-4544-8389-E8F90FDE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D928-C28A-0C46-84D8-794317B80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1B0DD-18E5-234D-9D47-BBA85A55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27BF-7824-F949-87BA-25FFD783A404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F9B15-DB6A-664A-9EEB-507F4543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74AC4-061F-864F-9851-DE193D6C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12E3-4868-A54A-949F-F0866A23B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8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CCB4-2950-C24F-8519-7BB4033C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42B4A-EA57-4A4B-9624-736CFCFB3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D591C-8BCA-694D-8481-C23764C6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27BF-7824-F949-87BA-25FFD783A404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7D7AE-862A-BF40-96A7-AE4762B8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41B5F-B664-D84B-963B-A3425B00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12E3-4868-A54A-949F-F0866A23B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0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66C9-7F02-B849-9D00-716E8DC9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CD598-4F05-F041-9FA9-902A7D9F8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1E527-5BA4-BB40-9E27-3E9761C43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C6197-7A2C-0145-8F94-EEC9B204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27BF-7824-F949-87BA-25FFD783A404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20AC9-6ECA-974A-AAE4-638534F7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1B76C-1596-684B-8317-685BCBA9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12E3-4868-A54A-949F-F0866A23B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7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85A7-49EA-F149-AAEE-0144305D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49F9A-AF8C-9A45-85CC-AC886813A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293F7-4A69-0F4E-A608-53AE8F8F6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EDD8D-7E57-2649-90FF-FB16D9B6E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F1A57-7804-A546-A704-23D543A34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00F77-EFE5-0745-9A10-F67FE93C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27BF-7824-F949-87BA-25FFD783A404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D8A93-6FB7-FB4C-855A-25BD2E65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B4030-C151-744D-91D6-D6EE1C91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12E3-4868-A54A-949F-F0866A23B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4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6CC6-ECA4-AC48-B524-9260740E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B15D2-BD66-6848-991F-80B499A5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27BF-7824-F949-87BA-25FFD783A404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D13A8-6AFC-E04D-854A-B79670F9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53973-3DDE-2341-9DB6-21CEE450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12E3-4868-A54A-949F-F0866A23B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980BD-D143-7E41-9ED0-82D31F82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27BF-7824-F949-87BA-25FFD783A404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FD188-590F-1E49-9B0F-83645949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67130-57C1-8A46-84FF-E989C14F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12E3-4868-A54A-949F-F0866A23B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8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D2A3-003B-5346-A628-1C0D7D54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C6767-F6DF-BE45-875F-46294309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1FBFE-40DB-9541-929B-1C138E8FF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E35F4-32D4-304F-9A56-0149E0FB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27BF-7824-F949-87BA-25FFD783A404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3AA32-5391-0145-BF12-1F15A58D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FE26C-6C13-184C-B221-DFCD85ED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12E3-4868-A54A-949F-F0866A23B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9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2B33-40AF-AA4F-ADC9-1E4977DF0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81C6F-9436-424B-9BB2-AF1C07C72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1C8BF-D412-824A-8D71-4E98B71E4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2C61C-9545-BA4C-8643-42CC8886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27BF-7824-F949-87BA-25FFD783A404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16BC9-0D53-3F44-B596-CC3DA848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6DD92-E564-064D-9092-4D4F45F5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12E3-4868-A54A-949F-F0866A23B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9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DE867-F730-8F42-8ACE-9E51F4F2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DC7CB-CFDD-9A4E-8519-6A2E2AA10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A5CE8-3C01-0940-8DA6-27517203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527BF-7824-F949-87BA-25FFD783A404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C6A56-777F-C043-8CD8-E30A7AE58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11F46-2CED-0C4D-AFDC-7A9DE6D75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512E3-4868-A54A-949F-F0866A23B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6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github.com/NEOCompToronto/NEOCompetition/blob/master/PROV.ipynb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EOCompToronto/NEOCompetition/blob/master/README.m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gif"/><Relationship Id="rId4" Type="http://schemas.openxmlformats.org/officeDocument/2006/relationships/hyperlink" Target="http://www.infrastructure.gc.ca/plan/cities-villes-eng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jpg"/><Relationship Id="rId4" Type="http://schemas.openxmlformats.org/officeDocument/2006/relationships/image" Target="../media/image36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EOCompToronto/NEOCompetition/blob/master/NEOT%20-%20White%20Paper.md" TargetMode="External"/><Relationship Id="rId4" Type="http://schemas.openxmlformats.org/officeDocument/2006/relationships/image" Target="../media/image3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B6F2B14-04EB-8E46-BB8A-2BD19B2F8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968" y="2319514"/>
            <a:ext cx="1378323" cy="16161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9DEDCB-D264-9B4E-9503-58DC4F4FBF5E}"/>
              </a:ext>
            </a:extLst>
          </p:cNvPr>
          <p:cNvSpPr txBox="1"/>
          <p:nvPr/>
        </p:nvSpPr>
        <p:spPr>
          <a:xfrm>
            <a:off x="4012146" y="2430995"/>
            <a:ext cx="677777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solidFill>
                  <a:schemeClr val="accent5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NEO of THINGS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DD1F3E-6402-C74B-B3A1-2F1124704F8D}"/>
              </a:ext>
            </a:extLst>
          </p:cNvPr>
          <p:cNvSpPr txBox="1"/>
          <p:nvPr/>
        </p:nvSpPr>
        <p:spPr>
          <a:xfrm>
            <a:off x="4025593" y="3315290"/>
            <a:ext cx="5447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The 1</a:t>
            </a:r>
            <a:r>
              <a:rPr lang="en-US" sz="2000" baseline="30000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st</a:t>
            </a:r>
            <a:r>
              <a:rPr lang="en-US" sz="2000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Practical IoT Distributed Ledger Solution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92695-DD2D-2A4A-91F1-3CA8288B0216}"/>
              </a:ext>
            </a:extLst>
          </p:cNvPr>
          <p:cNvSpPr txBox="1"/>
          <p:nvPr/>
        </p:nvSpPr>
        <p:spPr>
          <a:xfrm>
            <a:off x="5226417" y="4046498"/>
            <a:ext cx="19955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norchain.io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F9948A-53CB-9548-8BC7-46B34E268283}"/>
              </a:ext>
            </a:extLst>
          </p:cNvPr>
          <p:cNvCxnSpPr>
            <a:cxnSpLocks/>
          </p:cNvCxnSpPr>
          <p:nvPr/>
        </p:nvCxnSpPr>
        <p:spPr>
          <a:xfrm flipV="1">
            <a:off x="484094" y="3927812"/>
            <a:ext cx="11139090" cy="7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29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ED80-EF50-E94B-B151-195E0B68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51" y="20170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PROV</a:t>
            </a:r>
            <a:r>
              <a:rPr lang="en-US" dirty="0">
                <a:solidFill>
                  <a:schemeClr val="accent5"/>
                </a:solidFill>
              </a:rPr>
              <a:t>: Service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AFD18-495A-184C-9272-21E0261C0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851" y="201707"/>
            <a:ext cx="6485221" cy="66562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ADECC6-1DAD-9D43-8D38-4E092D4C3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3553" y="6130981"/>
            <a:ext cx="1977004" cy="772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A2D29D-761C-8C4C-B687-FFB9CB51A547}"/>
              </a:ext>
            </a:extLst>
          </p:cNvPr>
          <p:cNvSpPr txBox="1"/>
          <p:nvPr/>
        </p:nvSpPr>
        <p:spPr>
          <a:xfrm>
            <a:off x="645883" y="1289969"/>
            <a:ext cx="49464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The model of PROV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introduces a new role: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Service Developer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decouples Manufacturers and Providers from designing and implementing services;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brings in a competitive mechanism between service developers, with which the services with reasonable logic and better tradeoff of consumer-provider interest would win more support nodes from providers and consumers;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rewards service developers by taking royalties from every running instance of the service they wrote.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63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0497E5-74DE-A44F-BD0C-37CA51380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209" y="6233639"/>
            <a:ext cx="1634850" cy="638613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AE08B69-1707-4540-A086-12106DFDC935}"/>
              </a:ext>
            </a:extLst>
          </p:cNvPr>
          <p:cNvGraphicFramePr/>
          <p:nvPr/>
        </p:nvGraphicFramePr>
        <p:xfrm>
          <a:off x="7205557" y="1946031"/>
          <a:ext cx="4557372" cy="3038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2769606-B2F9-DB44-A7B4-68A84E233769}"/>
              </a:ext>
            </a:extLst>
          </p:cNvPr>
          <p:cNvSpPr txBox="1">
            <a:spLocks/>
          </p:cNvSpPr>
          <p:nvPr/>
        </p:nvSpPr>
        <p:spPr>
          <a:xfrm>
            <a:off x="591670" y="-58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PROV</a:t>
            </a:r>
            <a:r>
              <a:rPr lang="en-US" sz="4400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: How to implement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651F63-9EA8-B84F-BAB3-814041BF4D3C}"/>
              </a:ext>
            </a:extLst>
          </p:cNvPr>
          <p:cNvCxnSpPr>
            <a:cxnSpLocks/>
          </p:cNvCxnSpPr>
          <p:nvPr/>
        </p:nvCxnSpPr>
        <p:spPr>
          <a:xfrm>
            <a:off x="6827065" y="1671306"/>
            <a:ext cx="0" cy="4434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AB6C84-4FA1-1747-9F20-F99B07A1B067}"/>
              </a:ext>
            </a:extLst>
          </p:cNvPr>
          <p:cNvSpPr txBox="1"/>
          <p:nvPr/>
        </p:nvSpPr>
        <p:spPr>
          <a:xfrm>
            <a:off x="1011107" y="1946031"/>
            <a:ext cx="5815958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To write a PROV service, developers only need to write 4 functions: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Provision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Representation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Orientation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Verification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Only 3 types of messages are recorded on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blockchain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, after being verified by bookkeepers.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Large files are transferred off-chain.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For more details, please refer to our yellow paper: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hlinkClick r:id="rId9"/>
              </a:rPr>
              <a:t>PROV Service and Share Economy</a:t>
            </a:r>
            <a:r>
              <a:rPr lang="en-US" baseline="300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[beta]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423995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0497E5-74DE-A44F-BD0C-37CA51380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209" y="6233639"/>
            <a:ext cx="1634850" cy="63861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2769606-B2F9-DB44-A7B4-68A84E233769}"/>
              </a:ext>
            </a:extLst>
          </p:cNvPr>
          <p:cNvSpPr txBox="1">
            <a:spLocks/>
          </p:cNvSpPr>
          <p:nvPr/>
        </p:nvSpPr>
        <p:spPr>
          <a:xfrm>
            <a:off x="591670" y="-58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PROV</a:t>
            </a:r>
            <a:r>
              <a:rPr lang="en-US" sz="4400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  <a:r>
              <a:rPr lang="en-US" sz="4400" b="1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Vision</a:t>
            </a:r>
            <a:r>
              <a:rPr lang="en-US" sz="4400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: Combined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B6C84-4FA1-1747-9F20-F99B07A1B067}"/>
              </a:ext>
            </a:extLst>
          </p:cNvPr>
          <p:cNvSpPr txBox="1"/>
          <p:nvPr/>
        </p:nvSpPr>
        <p:spPr>
          <a:xfrm>
            <a:off x="949167" y="1966114"/>
            <a:ext cx="58159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In the future, PROV will also support combined services.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eg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a PROV service captures the images and voices via cameras and microphones around some place, passes the data to a remote GPU to train a Recurrent Neural Network (RNN), then stores the parameters to anther SSD node.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We’ll make it happen!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CE7110D-4853-7549-B9CF-C22EADA4C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376" y="1966113"/>
            <a:ext cx="4027894" cy="356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79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ED80-EF50-E94B-B151-195E0B68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NEOT = PROV + NEO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634FA-DE72-AF48-8BF1-A32BD04A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209" y="6233639"/>
            <a:ext cx="1634850" cy="6386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959B0B-3204-6149-8CBA-E6EE723820EC}"/>
              </a:ext>
            </a:extLst>
          </p:cNvPr>
          <p:cNvSpPr txBox="1"/>
          <p:nvPr/>
        </p:nvSpPr>
        <p:spPr>
          <a:xfrm>
            <a:off x="410308" y="1776021"/>
            <a:ext cx="1085556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We need a distributed ledger infrastructure which</a:t>
            </a:r>
          </a:p>
          <a:p>
            <a:pPr lvl="1"/>
            <a:endParaRPr lang="en-US" sz="2500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provides </a:t>
            </a: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FAST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enough transaction speed,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supports </a:t>
            </a: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LIGHT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nodes to reduce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IoT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devices’ cost,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supports </a:t>
            </a: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DAPPs,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so we can deploy PROV’s logic.</a:t>
            </a:r>
            <a:endParaRPr lang="en-US" sz="2500" b="1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67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ED80-EF50-E94B-B151-195E0B68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Why NEO?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3DEF57-F4C8-4F43-8620-FFEF1B492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586277"/>
              </p:ext>
            </p:extLst>
          </p:nvPr>
        </p:nvGraphicFramePr>
        <p:xfrm>
          <a:off x="602876" y="1441802"/>
          <a:ext cx="10986247" cy="4661548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554300">
                  <a:extLst>
                    <a:ext uri="{9D8B030D-6E8A-4147-A177-3AD203B41FA5}">
                      <a16:colId xmlns:a16="http://schemas.microsoft.com/office/drawing/2014/main" val="117184003"/>
                    </a:ext>
                  </a:extLst>
                </a:gridCol>
                <a:gridCol w="2005464">
                  <a:extLst>
                    <a:ext uri="{9D8B030D-6E8A-4147-A177-3AD203B41FA5}">
                      <a16:colId xmlns:a16="http://schemas.microsoft.com/office/drawing/2014/main" val="3373438087"/>
                    </a:ext>
                  </a:extLst>
                </a:gridCol>
                <a:gridCol w="1524096">
                  <a:extLst>
                    <a:ext uri="{9D8B030D-6E8A-4147-A177-3AD203B41FA5}">
                      <a16:colId xmlns:a16="http://schemas.microsoft.com/office/drawing/2014/main" val="765220406"/>
                    </a:ext>
                  </a:extLst>
                </a:gridCol>
                <a:gridCol w="2049412">
                  <a:extLst>
                    <a:ext uri="{9D8B030D-6E8A-4147-A177-3AD203B41FA5}">
                      <a16:colId xmlns:a16="http://schemas.microsoft.com/office/drawing/2014/main" val="2568611062"/>
                    </a:ext>
                  </a:extLst>
                </a:gridCol>
                <a:gridCol w="3852975">
                  <a:extLst>
                    <a:ext uri="{9D8B030D-6E8A-4147-A177-3AD203B41FA5}">
                      <a16:colId xmlns:a16="http://schemas.microsoft.com/office/drawing/2014/main" val="4188923083"/>
                    </a:ext>
                  </a:extLst>
                </a:gridCol>
              </a:tblGrid>
              <a:tr h="552624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Ethereum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7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Consensus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Little POW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 is eco-unfriendly. Concerns of </a:t>
                      </a:r>
                      <a:r>
                        <a:rPr lang="en-US" dirty="0" err="1"/>
                        <a:t>IoT</a:t>
                      </a:r>
                      <a:r>
                        <a:rPr lang="en-US" dirty="0"/>
                        <a:t> device’s battery life and computational overhead.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dirty="0">
                          <a:effectLst/>
                        </a:rPr>
                        <a:t>Light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Developing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IoT</a:t>
                      </a:r>
                      <a:r>
                        <a:rPr lang="en-US" dirty="0"/>
                        <a:t> Device has limited capacity.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15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Solicity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C#/Java/Python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Dapp</a:t>
                      </a:r>
                      <a:r>
                        <a:rPr lang="en-US" dirty="0"/>
                        <a:t> support is mandatory.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13661"/>
                  </a:ext>
                </a:extLst>
              </a:tr>
              <a:tr h="440068"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IoT</a:t>
                      </a:r>
                      <a:r>
                        <a:rPr lang="en-US" dirty="0"/>
                        <a:t> needs frequent transactions.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97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IoT</a:t>
                      </a:r>
                      <a:r>
                        <a:rPr lang="en-US" dirty="0"/>
                        <a:t> has massive nodes.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64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offers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compatibility and reduces overhead</a:t>
                      </a:r>
                      <a:r>
                        <a:rPr lang="en-US" dirty="0"/>
                        <a:t> for almost all devices.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24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Ledger Incentive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Stockholders’ 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Rational NEO stockholders maintain the value of ecosystem and are rewarded by GAS.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50745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EE634FA-DE72-AF48-8BF1-A32BD04A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209" y="6233639"/>
            <a:ext cx="1634850" cy="6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3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ED80-EF50-E94B-B151-195E0B68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0" y="-589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NEOT</a:t>
            </a:r>
            <a:r>
              <a:rPr lang="en-US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: The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A3574-4164-DB45-9D93-B1562FDC76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11"/>
          <a:stretch/>
        </p:blipFill>
        <p:spPr>
          <a:xfrm>
            <a:off x="5607727" y="1186625"/>
            <a:ext cx="6265383" cy="5020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chemeClr val="accent5">
                <a:lumMod val="60000"/>
                <a:lumOff val="40000"/>
                <a:alpha val="65000"/>
              </a:scheme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9CFA56-130A-A94D-B646-FF168996D8BA}"/>
              </a:ext>
            </a:extLst>
          </p:cNvPr>
          <p:cNvSpPr txBox="1"/>
          <p:nvPr/>
        </p:nvSpPr>
        <p:spPr>
          <a:xfrm>
            <a:off x="653192" y="1781233"/>
            <a:ext cx="4893013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Existing sensor/host systems access PROV</a:t>
            </a:r>
            <a:r>
              <a:rPr lang="en-US" sz="2000" baseline="300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services via standardized data/signal interfaces brought by Adapters.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PROV enables NEOT with both off-chain P2P network and NEP5 smart contract.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User nodes subscribe the service from sensor/host nodes via PROV.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aseline="30000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4CC54-1E85-BF4A-87C9-940373053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0209" y="6233639"/>
            <a:ext cx="1634850" cy="6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8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0497E5-74DE-A44F-BD0C-37CA51380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209" y="6233639"/>
            <a:ext cx="1634850" cy="63861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2769606-B2F9-DB44-A7B4-68A84E233769}"/>
              </a:ext>
            </a:extLst>
          </p:cNvPr>
          <p:cNvSpPr txBox="1">
            <a:spLocks/>
          </p:cNvSpPr>
          <p:nvPr/>
        </p:nvSpPr>
        <p:spPr>
          <a:xfrm>
            <a:off x="591670" y="-58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Hans" sz="4400" b="1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NEOT</a:t>
            </a:r>
            <a:r>
              <a:rPr lang="en-US" sz="4400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: Leveraging NEO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B6C84-4FA1-1747-9F20-F99B07A1B067}"/>
              </a:ext>
            </a:extLst>
          </p:cNvPr>
          <p:cNvSpPr txBox="1"/>
          <p:nvPr/>
        </p:nvSpPr>
        <p:spPr>
          <a:xfrm>
            <a:off x="410308" y="1776021"/>
            <a:ext cx="10855569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PROV is designed to be independent from particular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blockchain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infrastructure. Developers can even design cross-chain services.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On-chain records of services, providers and users are retrievable in PROV logic to improve services’ quality.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Transactions can be made via unified token globally. Payment will never be a problem.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For more details, please read NEOT’s 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hlinkClick r:id="rId4"/>
              </a:rPr>
              <a:t>white paper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330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0497E5-74DE-A44F-BD0C-37CA51380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209" y="6233639"/>
            <a:ext cx="1634850" cy="63861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2769606-B2F9-DB44-A7B4-68A84E233769}"/>
              </a:ext>
            </a:extLst>
          </p:cNvPr>
          <p:cNvSpPr txBox="1">
            <a:spLocks/>
          </p:cNvSpPr>
          <p:nvPr/>
        </p:nvSpPr>
        <p:spPr>
          <a:xfrm>
            <a:off x="591670" y="-58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Hans" sz="4400" b="1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NEOT</a:t>
            </a:r>
            <a:r>
              <a:rPr lang="en-US" sz="4400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: Overcome </a:t>
            </a:r>
            <a:r>
              <a:rPr lang="en-US" sz="4400" dirty="0" err="1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IoT</a:t>
            </a:r>
            <a:r>
              <a:rPr lang="en-US" sz="4400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Challenges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DDADE49-01E0-1345-A4F8-235C475ACE2B}"/>
              </a:ext>
            </a:extLst>
          </p:cNvPr>
          <p:cNvGrpSpPr/>
          <p:nvPr/>
        </p:nvGrpSpPr>
        <p:grpSpPr>
          <a:xfrm>
            <a:off x="1143636" y="2119745"/>
            <a:ext cx="1297150" cy="1380510"/>
            <a:chOff x="3462081" y="2029288"/>
            <a:chExt cx="1639264" cy="1744609"/>
          </a:xfrm>
          <a:effectLst>
            <a:outerShdw blurRad="50800" dist="38100" dir="2700000" algn="tl" rotWithShape="0">
              <a:schemeClr val="accent5">
                <a:alpha val="31000"/>
              </a:schemeClr>
            </a:outerShdw>
          </a:effectLst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53CDC8-9CC7-9F4F-898D-E100FC9856CD}"/>
                </a:ext>
              </a:extLst>
            </p:cNvPr>
            <p:cNvSpPr txBox="1"/>
            <p:nvPr/>
          </p:nvSpPr>
          <p:spPr>
            <a:xfrm>
              <a:off x="3462081" y="3171024"/>
              <a:ext cx="1639264" cy="602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Security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033411-8BF5-114D-AC57-4CE58A167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2490" y="2029288"/>
              <a:ext cx="989093" cy="98909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FF58DC-CB0E-B748-BA28-8E6EA0502DDC}"/>
              </a:ext>
            </a:extLst>
          </p:cNvPr>
          <p:cNvGrpSpPr/>
          <p:nvPr/>
        </p:nvGrpSpPr>
        <p:grpSpPr>
          <a:xfrm>
            <a:off x="1362640" y="4147034"/>
            <a:ext cx="797449" cy="1123600"/>
            <a:chOff x="7381550" y="2029288"/>
            <a:chExt cx="1178529" cy="1660540"/>
          </a:xfrm>
          <a:effectLst>
            <a:outerShdw blurRad="50800" dist="38100" dir="2700000" algn="tl" rotWithShape="0">
              <a:schemeClr val="accent5">
                <a:alpha val="31000"/>
              </a:schemeClr>
            </a:outerShdw>
          </a:effectLst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A90F0DD-3A14-8147-BBDA-A87969EB5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07118" y="2029288"/>
              <a:ext cx="1127394" cy="11273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2A35E8-2152-364B-8175-34B8A51AEAC1}"/>
                </a:ext>
              </a:extLst>
            </p:cNvPr>
            <p:cNvSpPr txBox="1"/>
            <p:nvPr/>
          </p:nvSpPr>
          <p:spPr>
            <a:xfrm>
              <a:off x="7381550" y="3212774"/>
              <a:ext cx="117852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Privacy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31AEB98-C120-EA44-A6C7-8E5ACCDBA6F9}"/>
              </a:ext>
            </a:extLst>
          </p:cNvPr>
          <p:cNvSpPr/>
          <p:nvPr/>
        </p:nvSpPr>
        <p:spPr>
          <a:xfrm>
            <a:off x="2341418" y="2119745"/>
            <a:ext cx="904701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Decentralized ledger is DDoS-</a:t>
            </a:r>
            <a:r>
              <a:rPr lang="en-US" altLang="zh-Hans" sz="25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roof in nature.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In PROV, the service request beyond provider’s provision will be ignored by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blockchain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46B25C-E5B1-524C-BA22-C215407CABCF}"/>
              </a:ext>
            </a:extLst>
          </p:cNvPr>
          <p:cNvSpPr/>
          <p:nvPr/>
        </p:nvSpPr>
        <p:spPr>
          <a:xfrm>
            <a:off x="2341418" y="4038826"/>
            <a:ext cx="9047018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In PROV, consumers and providers are free to select the type of service which protects their privacies most.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Standardized data input through Adapters also helps prevent privacy leakage before data streams to network.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22166-A2A1-0B49-B175-790566EA4E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61087">
            <a:off x="1988157" y="2590634"/>
            <a:ext cx="609600" cy="609600"/>
          </a:xfrm>
          <a:prstGeom prst="rect">
            <a:avLst/>
          </a:prstGeom>
          <a:effectLst>
            <a:outerShdw blurRad="50800" dist="38100" dir="2700000" algn="tl" rotWithShape="0">
              <a:schemeClr val="accent5">
                <a:alpha val="40000"/>
              </a:scheme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D108707-E7E7-924F-B512-C682E65CEA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61087">
            <a:off x="1954603" y="4526776"/>
            <a:ext cx="609600" cy="609600"/>
          </a:xfrm>
          <a:prstGeom prst="rect">
            <a:avLst/>
          </a:prstGeom>
          <a:effectLst>
            <a:outerShdw blurRad="50800" dist="38100" dir="2700000" algn="tl" rotWithShape="0">
              <a:schemeClr val="accent5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5200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0497E5-74DE-A44F-BD0C-37CA51380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209" y="6233639"/>
            <a:ext cx="1634850" cy="63861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2769606-B2F9-DB44-A7B4-68A84E233769}"/>
              </a:ext>
            </a:extLst>
          </p:cNvPr>
          <p:cNvSpPr txBox="1">
            <a:spLocks/>
          </p:cNvSpPr>
          <p:nvPr/>
        </p:nvSpPr>
        <p:spPr>
          <a:xfrm>
            <a:off x="591670" y="-58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Hans" sz="4400" b="1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NEOT</a:t>
            </a:r>
            <a:r>
              <a:rPr lang="en-US" sz="4400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: Overcome </a:t>
            </a:r>
            <a:r>
              <a:rPr lang="en-US" sz="4400" dirty="0" err="1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IoT</a:t>
            </a:r>
            <a:r>
              <a:rPr lang="en-US" sz="4400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Challenges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653A78-831F-2845-BDBE-721AECB1D14D}"/>
              </a:ext>
            </a:extLst>
          </p:cNvPr>
          <p:cNvGrpSpPr/>
          <p:nvPr/>
        </p:nvGrpSpPr>
        <p:grpSpPr>
          <a:xfrm>
            <a:off x="1260378" y="4411493"/>
            <a:ext cx="1241914" cy="1011160"/>
            <a:chOff x="7137881" y="4340386"/>
            <a:chExt cx="1874232" cy="1525990"/>
          </a:xfrm>
          <a:effectLst>
            <a:outerShdw blurRad="50800" dist="38100" dir="2700000" algn="tl" rotWithShape="0">
              <a:schemeClr val="accent5">
                <a:alpha val="31000"/>
              </a:schemeClr>
            </a:outerShdw>
          </a:effectLst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861E859-11B5-0B40-A6E6-C464DA745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8780" y="4340386"/>
              <a:ext cx="904068" cy="90406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694C95-C4F0-4942-83D2-EFE3F4AA9344}"/>
                </a:ext>
              </a:extLst>
            </p:cNvPr>
            <p:cNvSpPr txBox="1"/>
            <p:nvPr/>
          </p:nvSpPr>
          <p:spPr>
            <a:xfrm>
              <a:off x="7137881" y="5389322"/>
              <a:ext cx="187423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Connectivity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91B5CA-2F32-EF45-8A65-D589816C2469}"/>
              </a:ext>
            </a:extLst>
          </p:cNvPr>
          <p:cNvGrpSpPr/>
          <p:nvPr/>
        </p:nvGrpSpPr>
        <p:grpSpPr>
          <a:xfrm>
            <a:off x="1168819" y="2318186"/>
            <a:ext cx="1455460" cy="1094785"/>
            <a:chOff x="3506471" y="4369858"/>
            <a:chExt cx="1967206" cy="1479717"/>
          </a:xfrm>
          <a:effectLst>
            <a:outerShdw blurRad="50800" dist="38100" dir="2700000" algn="tl" rotWithShape="0">
              <a:schemeClr val="accent5">
                <a:alpha val="31000"/>
              </a:schemeClr>
            </a:outerShdw>
          </a:effectLst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ED43667-AC77-F448-9038-732362282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54798" y="4369858"/>
              <a:ext cx="916785" cy="91678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CBDB0A-F41F-944D-A334-FBA153A24579}"/>
                </a:ext>
              </a:extLst>
            </p:cNvPr>
            <p:cNvSpPr txBox="1"/>
            <p:nvPr/>
          </p:nvSpPr>
          <p:spPr>
            <a:xfrm>
              <a:off x="3506471" y="5372521"/>
              <a:ext cx="196720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Compatibility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2DBFBBF8-D509-1640-81B3-5380AE249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61087">
            <a:off x="2022959" y="2581661"/>
            <a:ext cx="609600" cy="609600"/>
          </a:xfrm>
          <a:prstGeom prst="rect">
            <a:avLst/>
          </a:prstGeom>
          <a:effectLst>
            <a:outerShdw blurRad="50800" dist="38100" dir="2700000" algn="tl" rotWithShape="0">
              <a:schemeClr val="accent5">
                <a:alpha val="40000"/>
              </a:scheme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2BB58A-BA45-4341-8BBA-29D6ED2EC6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61087">
            <a:off x="2059141" y="4618057"/>
            <a:ext cx="609600" cy="609600"/>
          </a:xfrm>
          <a:prstGeom prst="rect">
            <a:avLst/>
          </a:prstGeom>
          <a:effectLst>
            <a:outerShdw blurRad="50800" dist="38100" dir="2700000" algn="tl" rotWithShape="0">
              <a:schemeClr val="accent5">
                <a:alpha val="40000"/>
              </a:scheme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B51792A-A192-074D-A43B-B1DE60E5F70A}"/>
              </a:ext>
            </a:extLst>
          </p:cNvPr>
          <p:cNvSpPr/>
          <p:nvPr/>
        </p:nvSpPr>
        <p:spPr>
          <a:xfrm>
            <a:off x="2502292" y="2166476"/>
            <a:ext cx="904701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PROV and cryptocurrency incentive will motivate manufacturers to develop the Adapters to join NEOT network.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FC72A0-2142-0B4C-9128-EC2AE28DDBD0}"/>
              </a:ext>
            </a:extLst>
          </p:cNvPr>
          <p:cNvSpPr/>
          <p:nvPr/>
        </p:nvSpPr>
        <p:spPr>
          <a:xfrm>
            <a:off x="2502292" y="4346388"/>
            <a:ext cx="904701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With P2P connection, nodes can post the message to chain through all possible connections to minimize the chance of losing signal.  </a:t>
            </a:r>
          </a:p>
        </p:txBody>
      </p:sp>
    </p:spTree>
    <p:extLst>
      <p:ext uri="{BB962C8B-B14F-4D97-AF65-F5344CB8AC3E}">
        <p14:creationId xmlns:p14="http://schemas.microsoft.com/office/powerpoint/2010/main" val="2306761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39DEDCB-D264-9B4E-9503-58DC4F4FBF5E}"/>
              </a:ext>
            </a:extLst>
          </p:cNvPr>
          <p:cNvSpPr txBox="1"/>
          <p:nvPr/>
        </p:nvSpPr>
        <p:spPr>
          <a:xfrm>
            <a:off x="2108907" y="2609512"/>
            <a:ext cx="788946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chemeClr val="accent5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ongoing cooperation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F9948A-53CB-9548-8BC7-46B34E268283}"/>
              </a:ext>
            </a:extLst>
          </p:cNvPr>
          <p:cNvCxnSpPr>
            <a:cxnSpLocks/>
          </p:cNvCxnSpPr>
          <p:nvPr/>
        </p:nvCxnSpPr>
        <p:spPr>
          <a:xfrm flipV="1">
            <a:off x="484094" y="3540354"/>
            <a:ext cx="11139090" cy="7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E0497E5-74DE-A44F-BD0C-37CA51380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209" y="6233639"/>
            <a:ext cx="1634850" cy="6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5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ED80-EF50-E94B-B151-195E0B68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0B750-CD0F-A54D-8E8E-A993DD971CBC}"/>
              </a:ext>
            </a:extLst>
          </p:cNvPr>
          <p:cNvSpPr txBox="1"/>
          <p:nvPr/>
        </p:nvSpPr>
        <p:spPr>
          <a:xfrm>
            <a:off x="2553629" y="-301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7767AC-9001-AD48-8346-A99321600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0209" y="6233639"/>
            <a:ext cx="1634850" cy="6386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3CB93A-F835-8240-A5A5-EEC402012149}"/>
              </a:ext>
            </a:extLst>
          </p:cNvPr>
          <p:cNvSpPr txBox="1"/>
          <p:nvPr/>
        </p:nvSpPr>
        <p:spPr>
          <a:xfrm>
            <a:off x="1137188" y="2276088"/>
            <a:ext cx="9917624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Hans" sz="2500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Team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norchain.io</a:t>
            </a:r>
          </a:p>
          <a:p>
            <a:endParaRPr lang="en-US" sz="2500" dirty="0">
              <a:solidFill>
                <a:schemeClr val="accent1">
                  <a:lumMod val="7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Practical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IoT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Solution: NEOT: PROV + NEO</a:t>
            </a:r>
          </a:p>
          <a:p>
            <a:endParaRPr lang="en-US" sz="2500" dirty="0">
              <a:solidFill>
                <a:schemeClr val="accent1">
                  <a:lumMod val="7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Ongoing Cooperation</a:t>
            </a:r>
          </a:p>
          <a:p>
            <a:pPr lvl="0"/>
            <a:endParaRPr lang="en-US" sz="3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1558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0497E5-74DE-A44F-BD0C-37CA51380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209" y="6233639"/>
            <a:ext cx="1634850" cy="63861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2769606-B2F9-DB44-A7B4-68A84E233769}"/>
              </a:ext>
            </a:extLst>
          </p:cNvPr>
          <p:cNvSpPr txBox="1">
            <a:spLocks/>
          </p:cNvSpPr>
          <p:nvPr/>
        </p:nvSpPr>
        <p:spPr>
          <a:xfrm>
            <a:off x="669728" y="-157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City of Markham</a:t>
            </a:r>
            <a:r>
              <a:rPr lang="en-US" sz="4400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: Smart 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B6C84-4FA1-1747-9F20-F99B07A1B067}"/>
              </a:ext>
            </a:extLst>
          </p:cNvPr>
          <p:cNvSpPr txBox="1"/>
          <p:nvPr/>
        </p:nvSpPr>
        <p:spPr>
          <a:xfrm>
            <a:off x="499743" y="1818102"/>
            <a:ext cx="1085556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PROV + NEO, as a part of the proposal of Markham City’s “Smart Transportation”, will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reward drivers with safe driving habits by crypto tokens,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allow citizens to check on-chain records to insure the privacies collected by sensors are not leaked or meddled,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enable 3</a:t>
            </a:r>
            <a:r>
              <a:rPr lang="en-US" sz="2200" baseline="300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rd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party big data experts to utilize on-chain records for analysis,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provide a new credit checking reference when citizens prove the ownership of their on-chain accounts.</a:t>
            </a:r>
          </a:p>
          <a:p>
            <a:pPr lvl="1"/>
            <a:endParaRPr lang="en-US" sz="2200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This proposal is also possible to run for federal government’s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hlinkClick r:id="rId4"/>
              </a:rPr>
              <a:t>“Smart City” Challenge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  <a:p>
            <a:pPr lvl="1"/>
            <a:endParaRPr lang="en-US" sz="2200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sz="2200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2"/>
            <a:endParaRPr lang="en-US" sz="2200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DE18F-05B3-A44B-920E-5352D97A1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4290" y="619818"/>
            <a:ext cx="1866240" cy="5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7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0497E5-74DE-A44F-BD0C-37CA51380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209" y="6233639"/>
            <a:ext cx="1634850" cy="63861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2769606-B2F9-DB44-A7B4-68A84E233769}"/>
              </a:ext>
            </a:extLst>
          </p:cNvPr>
          <p:cNvSpPr txBox="1">
            <a:spLocks/>
          </p:cNvSpPr>
          <p:nvPr/>
        </p:nvSpPr>
        <p:spPr>
          <a:xfrm>
            <a:off x="669728" y="-157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City of Markham</a:t>
            </a:r>
            <a:r>
              <a:rPr lang="en-US" sz="4400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: Smart 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DE18F-05B3-A44B-920E-5352D97A1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4290" y="619818"/>
            <a:ext cx="1866240" cy="582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D56567-5956-3445-98B7-12074023A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243" y="1201863"/>
            <a:ext cx="7989678" cy="548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66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0497E5-74DE-A44F-BD0C-37CA51380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209" y="6233639"/>
            <a:ext cx="1634850" cy="63861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2769606-B2F9-DB44-A7B4-68A84E233769}"/>
              </a:ext>
            </a:extLst>
          </p:cNvPr>
          <p:cNvSpPr txBox="1">
            <a:spLocks/>
          </p:cNvSpPr>
          <p:nvPr/>
        </p:nvSpPr>
        <p:spPr>
          <a:xfrm>
            <a:off x="669728" y="-157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CGI</a:t>
            </a:r>
            <a:r>
              <a:rPr lang="en-US" sz="4400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: Bravo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B6C84-4FA1-1747-9F20-F99B07A1B067}"/>
              </a:ext>
            </a:extLst>
          </p:cNvPr>
          <p:cNvSpPr txBox="1"/>
          <p:nvPr/>
        </p:nvSpPr>
        <p:spPr>
          <a:xfrm>
            <a:off x="499743" y="2091196"/>
            <a:ext cx="108555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200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CGI plans to use tokens instead of dollars as a gift to the colleagues whose contribution to the company’s value is recognized. The project is named ”Bravo”.</a:t>
            </a:r>
          </a:p>
          <a:p>
            <a:pPr lvl="2"/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Norchain’s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core member is the principle developer of this project and responsible to design the smart contract with elaborated requirements.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E7C8A3-EAFF-D14C-B926-D2A401EAD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2895" y="597483"/>
            <a:ext cx="1562324" cy="9686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90302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0497E5-74DE-A44F-BD0C-37CA51380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209" y="6233639"/>
            <a:ext cx="1634850" cy="63861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2769606-B2F9-DB44-A7B4-68A84E233769}"/>
              </a:ext>
            </a:extLst>
          </p:cNvPr>
          <p:cNvSpPr txBox="1">
            <a:spLocks/>
          </p:cNvSpPr>
          <p:nvPr/>
        </p:nvSpPr>
        <p:spPr>
          <a:xfrm>
            <a:off x="669728" y="-157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Hans" sz="4400" b="1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China Mobile</a:t>
            </a:r>
            <a:endParaRPr lang="en-US" sz="4400" dirty="0">
              <a:solidFill>
                <a:schemeClr val="accent5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B6C84-4FA1-1747-9F20-F99B07A1B067}"/>
              </a:ext>
            </a:extLst>
          </p:cNvPr>
          <p:cNvSpPr txBox="1"/>
          <p:nvPr/>
        </p:nvSpPr>
        <p:spPr>
          <a:xfrm>
            <a:off x="329759" y="2299014"/>
            <a:ext cx="1085556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200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China Mobile plans to utilize 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blockchain</a:t>
            </a: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technology to assist its NB-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IoT</a:t>
            </a: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project and data leakage prevention system. </a:t>
            </a:r>
            <a:endParaRPr lang="en-US" sz="2200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2"/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Norchain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is in conversation with China Mobile for the potential cooperation.</a:t>
            </a:r>
          </a:p>
        </p:txBody>
      </p:sp>
      <p:pic>
        <p:nvPicPr>
          <p:cNvPr id="12" name="Picture 2" descr="http://www.10086.cn/bj_head/uploadBaseDir/content/png/20171109/20171109134540000Yax.png">
            <a:extLst>
              <a:ext uri="{FF2B5EF4-FFF2-40B4-BE49-F238E27FC236}">
                <a16:creationId xmlns:a16="http://schemas.microsoft.com/office/drawing/2014/main" id="{ECF64237-0870-3C4E-9891-E9A197A8F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458" y="824204"/>
            <a:ext cx="21907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035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0497E5-74DE-A44F-BD0C-37CA51380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209" y="6233639"/>
            <a:ext cx="1634850" cy="63861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2769606-B2F9-DB44-A7B4-68A84E233769}"/>
              </a:ext>
            </a:extLst>
          </p:cNvPr>
          <p:cNvSpPr txBox="1">
            <a:spLocks/>
          </p:cNvSpPr>
          <p:nvPr/>
        </p:nvSpPr>
        <p:spPr>
          <a:xfrm>
            <a:off x="669728" y="-157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Hans" sz="4400" b="1" dirty="0" err="1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MiGu</a:t>
            </a:r>
            <a:endParaRPr lang="en-US" sz="4400" dirty="0">
              <a:solidFill>
                <a:schemeClr val="accent5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B6C84-4FA1-1747-9F20-F99B07A1B067}"/>
              </a:ext>
            </a:extLst>
          </p:cNvPr>
          <p:cNvSpPr txBox="1"/>
          <p:nvPr/>
        </p:nvSpPr>
        <p:spPr>
          <a:xfrm>
            <a:off x="562065" y="2354433"/>
            <a:ext cx="1085556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200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MiGu</a:t>
            </a: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is planning a mobile app to enable users to mine by steps.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Users can redeem the “Proof of Steps” coins for the official offered prizes.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Norchain’s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core member is bidding for the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blockchain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consultant role.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CF64237-0870-3C4E-9891-E9A197A8F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917473" y="666275"/>
            <a:ext cx="2869802" cy="72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13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0497E5-74DE-A44F-BD0C-37CA51380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209" y="6233639"/>
            <a:ext cx="1634850" cy="63861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2769606-B2F9-DB44-A7B4-68A84E233769}"/>
              </a:ext>
            </a:extLst>
          </p:cNvPr>
          <p:cNvSpPr txBox="1">
            <a:spLocks/>
          </p:cNvSpPr>
          <p:nvPr/>
        </p:nvSpPr>
        <p:spPr>
          <a:xfrm>
            <a:off x="669728" y="-157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Self-driving</a:t>
            </a:r>
            <a:r>
              <a:rPr lang="en-US" altLang="zh-Hans" sz="4400" b="1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vehicles and UBI</a:t>
            </a:r>
            <a:endParaRPr lang="en-US" sz="4400" dirty="0">
              <a:solidFill>
                <a:schemeClr val="accent5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B6C84-4FA1-1747-9F20-F99B07A1B067}"/>
              </a:ext>
            </a:extLst>
          </p:cNvPr>
          <p:cNvSpPr txBox="1"/>
          <p:nvPr/>
        </p:nvSpPr>
        <p:spPr>
          <a:xfrm>
            <a:off x="499743" y="1369687"/>
            <a:ext cx="108555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200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2"/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Norchain</a:t>
            </a: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is also proactively connecting with self-driving startups and insurance companies in Toronto and Silicon Valley.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5CC312-FF94-0F42-A023-B9B4D5F2D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594" y="2477683"/>
            <a:ext cx="6775605" cy="3845778"/>
          </a:xfrm>
          <a:prstGeom prst="rect">
            <a:avLst/>
          </a:prstGeom>
          <a:effectLst>
            <a:outerShdw blurRad="50800" dist="38100" dir="2700000" algn="tl" rotWithShape="0">
              <a:schemeClr val="accent5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8421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36F9A9-DE1C-CB4D-BA2F-3B501358D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887" y="2251876"/>
            <a:ext cx="1378323" cy="1616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AF0841-5725-D446-823B-AF22F6B055EB}"/>
              </a:ext>
            </a:extLst>
          </p:cNvPr>
          <p:cNvSpPr txBox="1"/>
          <p:nvPr/>
        </p:nvSpPr>
        <p:spPr>
          <a:xfrm>
            <a:off x="5414549" y="3868051"/>
            <a:ext cx="1582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Mar. 8, 2018</a:t>
            </a:r>
          </a:p>
        </p:txBody>
      </p:sp>
    </p:spTree>
    <p:extLst>
      <p:ext uri="{BB962C8B-B14F-4D97-AF65-F5344CB8AC3E}">
        <p14:creationId xmlns:p14="http://schemas.microsoft.com/office/powerpoint/2010/main" val="268089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39DEDCB-D264-9B4E-9503-58DC4F4FBF5E}"/>
              </a:ext>
            </a:extLst>
          </p:cNvPr>
          <p:cNvSpPr txBox="1"/>
          <p:nvPr/>
        </p:nvSpPr>
        <p:spPr>
          <a:xfrm>
            <a:off x="3483814" y="2601635"/>
            <a:ext cx="526092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dirty="0">
                <a:solidFill>
                  <a:schemeClr val="accent5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about norchain.io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F9948A-53CB-9548-8BC7-46B34E268283}"/>
              </a:ext>
            </a:extLst>
          </p:cNvPr>
          <p:cNvCxnSpPr>
            <a:cxnSpLocks/>
          </p:cNvCxnSpPr>
          <p:nvPr/>
        </p:nvCxnSpPr>
        <p:spPr>
          <a:xfrm flipV="1">
            <a:off x="484094" y="3540354"/>
            <a:ext cx="11139090" cy="7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E0497E5-74DE-A44F-BD0C-37CA51380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209" y="6233639"/>
            <a:ext cx="1634850" cy="6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0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ED80-EF50-E94B-B151-195E0B68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norchain.io </a:t>
            </a:r>
            <a:r>
              <a:rPr lang="en-US" dirty="0">
                <a:solidFill>
                  <a:schemeClr val="accent5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- Education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FAD39A-4E28-3B46-9A3C-FA49ACC99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537" y="2155028"/>
            <a:ext cx="1649051" cy="1649051"/>
          </a:xfrm>
          <a:prstGeom prst="rect">
            <a:avLst/>
          </a:prstGeom>
          <a:effectLst>
            <a:outerShdw blurRad="50800" dist="152400" dir="2700000" algn="ctr" rotWithShape="0">
              <a:schemeClr val="accent1">
                <a:lumMod val="75000"/>
                <a:alpha val="22000"/>
              </a:scheme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B8565C-1057-F74C-A6D6-50A67E539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345" y="2155028"/>
            <a:ext cx="1559655" cy="1559655"/>
          </a:xfrm>
          <a:prstGeom prst="rect">
            <a:avLst/>
          </a:prstGeom>
          <a:effectLst>
            <a:outerShdw blurRad="50800" dist="152400" dir="2700000" algn="ctr" rotWithShape="0">
              <a:schemeClr val="accent1">
                <a:lumMod val="75000"/>
                <a:alpha val="22000"/>
              </a:scheme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7E2985-23C4-A74B-B6F0-D5BD0FC8F1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6537" y="4268419"/>
            <a:ext cx="1826222" cy="1386268"/>
          </a:xfrm>
          <a:prstGeom prst="rect">
            <a:avLst/>
          </a:prstGeom>
          <a:effectLst>
            <a:outerShdw blurRad="50800" dist="152400" dir="2700000" algn="ctr" rotWithShape="0">
              <a:schemeClr val="accent1">
                <a:lumMod val="75000"/>
                <a:alpha val="22000"/>
              </a:scheme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06A253-0B3B-3143-8A68-C11DFBA20A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2882" y="2155028"/>
            <a:ext cx="1565290" cy="1565290"/>
          </a:xfrm>
          <a:prstGeom prst="rect">
            <a:avLst/>
          </a:prstGeom>
          <a:effectLst>
            <a:outerShdw blurRad="50800" dist="152400" dir="2700000" algn="ctr" rotWithShape="0">
              <a:schemeClr val="accent1">
                <a:lumMod val="75000"/>
                <a:alpha val="22000"/>
              </a:scheme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8D8152-01FD-B642-BFF5-1F1680008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6054" y="2155028"/>
            <a:ext cx="1609422" cy="1609422"/>
          </a:xfrm>
          <a:prstGeom prst="rect">
            <a:avLst/>
          </a:prstGeom>
          <a:effectLst>
            <a:outerShdw blurRad="50800" dist="152400" dir="2700000" algn="ctr" rotWithShape="0">
              <a:schemeClr val="accent1">
                <a:lumMod val="75000"/>
                <a:alpha val="22000"/>
              </a:scheme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0F2E09-E6AD-004A-AD32-14A0AF19ED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6525" y="4268419"/>
            <a:ext cx="1205874" cy="1527440"/>
          </a:xfrm>
          <a:prstGeom prst="rect">
            <a:avLst/>
          </a:prstGeom>
          <a:effectLst>
            <a:outerShdw blurRad="50800" dist="152400" dir="2700000" algn="ctr" rotWithShape="0">
              <a:schemeClr val="accent1">
                <a:lumMod val="75000"/>
                <a:alpha val="22000"/>
              </a:scheme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7F3BB7-9004-DA41-8ED5-7437AF035B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2025" y="4268419"/>
            <a:ext cx="1225368" cy="1535794"/>
          </a:xfrm>
          <a:prstGeom prst="rect">
            <a:avLst/>
          </a:prstGeom>
          <a:effectLst>
            <a:outerShdw blurRad="50800" dist="152400" dir="2700000" algn="ctr" rotWithShape="0">
              <a:schemeClr val="accent1">
                <a:lumMod val="75000"/>
                <a:alpha val="22000"/>
              </a:scheme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A0B750-CD0F-A54D-8E8E-A993DD971CBC}"/>
              </a:ext>
            </a:extLst>
          </p:cNvPr>
          <p:cNvSpPr txBox="1"/>
          <p:nvPr/>
        </p:nvSpPr>
        <p:spPr>
          <a:xfrm>
            <a:off x="2553629" y="-301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7767AC-9001-AD48-8346-A993216003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0209" y="6233639"/>
            <a:ext cx="1634850" cy="6386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FD63F1-E4D8-FF44-80A7-C87FE9CB3B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36054" y="4075049"/>
            <a:ext cx="1608973" cy="1608973"/>
          </a:xfrm>
          <a:prstGeom prst="rect">
            <a:avLst/>
          </a:prstGeom>
          <a:effectLst>
            <a:outerShdw blurRad="50800" dist="152400" dir="2700000" algn="ctr" rotWithShape="0">
              <a:schemeClr val="accent1">
                <a:lumMod val="75000"/>
                <a:alpha val="22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780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ED80-EF50-E94B-B151-195E0B68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norchain.io</a:t>
            </a:r>
            <a:r>
              <a:rPr lang="en-US" dirty="0">
                <a:solidFill>
                  <a:schemeClr val="accent5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 - Expertise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25B9E-BE00-3044-8340-16581BB48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699" y="2263457"/>
            <a:ext cx="590445" cy="767580"/>
          </a:xfrm>
          <a:prstGeom prst="rect">
            <a:avLst/>
          </a:prstGeom>
          <a:effectLst>
            <a:outerShdw blurRad="50800" dist="76200" dir="3000000" sx="102000" sy="102000" algn="ctr" rotWithShape="0">
              <a:srgbClr val="000000">
                <a:alpha val="19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999E24-BE38-5B4B-9933-88F9B50A3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6784" y="3603806"/>
            <a:ext cx="768326" cy="437946"/>
          </a:xfrm>
          <a:prstGeom prst="rect">
            <a:avLst/>
          </a:prstGeom>
          <a:effectLst>
            <a:outerShdw blurRad="50800" dist="76200" dir="3000000" sx="102000" sy="102000" algn="ctr" rotWithShape="0">
              <a:srgbClr val="000000">
                <a:alpha val="19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54F00B-4ECE-FC4E-ACE6-5B651B20B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796" y="2182624"/>
            <a:ext cx="2238032" cy="617697"/>
          </a:xfrm>
          <a:prstGeom prst="rect">
            <a:avLst/>
          </a:prstGeom>
          <a:effectLst>
            <a:outerShdw blurRad="50800" dist="76200" dir="3000000" sx="102000" sy="102000" algn="ctr" rotWithShape="0">
              <a:srgbClr val="000000">
                <a:alpha val="19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869BEA-689A-CF4B-A2A4-02BA1503B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5276" y="4911934"/>
            <a:ext cx="1285646" cy="797101"/>
          </a:xfrm>
          <a:prstGeom prst="rect">
            <a:avLst/>
          </a:prstGeom>
          <a:effectLst>
            <a:outerShdw blurRad="50800" dist="76200" dir="3000000" sx="102000" sy="102000" algn="ctr" rotWithShape="0">
              <a:srgbClr val="000000">
                <a:alpha val="19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717F6B2-122C-F440-9CB6-666015725F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0498" y="4188559"/>
            <a:ext cx="4734328" cy="913689"/>
          </a:xfrm>
          <a:prstGeom prst="rect">
            <a:avLst/>
          </a:prstGeom>
          <a:effectLst>
            <a:outerShdw blurRad="50800" dist="76200" dir="3000000" sx="102000" sy="102000" algn="ctr" rotWithShape="0">
              <a:srgbClr val="000000">
                <a:alpha val="19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6AC529-8286-4942-B133-0E4938D22D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0634" y="4012996"/>
            <a:ext cx="2008834" cy="1130344"/>
          </a:xfrm>
          <a:prstGeom prst="rect">
            <a:avLst/>
          </a:prstGeom>
          <a:effectLst>
            <a:outerShdw blurRad="50800" dist="76200" dir="3000000" sx="102000" sy="102000" algn="ctr" rotWithShape="0">
              <a:srgbClr val="000000">
                <a:alpha val="19000"/>
              </a:srgb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C6F5713-787D-3F43-9326-1B13B3B4C1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22712" y="3212473"/>
            <a:ext cx="818725" cy="796893"/>
          </a:xfrm>
          <a:prstGeom prst="rect">
            <a:avLst/>
          </a:prstGeom>
          <a:effectLst>
            <a:outerShdw blurRad="50800" dist="76200" dir="3000000" sx="102000" sy="102000" algn="ctr" rotWithShape="0">
              <a:srgbClr val="000000">
                <a:alpha val="19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D49F63F-F4A0-1047-B8E2-E9D1EC02BD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64734" y="5143340"/>
            <a:ext cx="1357978" cy="1357978"/>
          </a:xfrm>
          <a:prstGeom prst="rect">
            <a:avLst/>
          </a:prstGeom>
          <a:effectLst>
            <a:outerShdw blurRad="50800" dist="76200" dir="3000000" sx="102000" sy="102000" algn="ctr" rotWithShape="0">
              <a:srgbClr val="000000">
                <a:alpha val="19000"/>
              </a:srgb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80AB0FA-1BBA-6D40-8752-6DE90F6C47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8454" y="3057168"/>
            <a:ext cx="850421" cy="850421"/>
          </a:xfrm>
          <a:prstGeom prst="rect">
            <a:avLst/>
          </a:prstGeom>
          <a:effectLst>
            <a:outerShdw blurRad="50800" dist="76200" dir="3000000" sx="102000" sy="102000" algn="ctr" rotWithShape="0">
              <a:srgbClr val="000000">
                <a:alpha val="19000"/>
              </a:srgbClr>
            </a:outerShdw>
          </a:effec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AB18C-8F2E-7D4C-A5A1-166CA60D5B85}"/>
              </a:ext>
            </a:extLst>
          </p:cNvPr>
          <p:cNvCxnSpPr>
            <a:cxnSpLocks/>
          </p:cNvCxnSpPr>
          <p:nvPr/>
        </p:nvCxnSpPr>
        <p:spPr>
          <a:xfrm>
            <a:off x="5159633" y="1923042"/>
            <a:ext cx="0" cy="441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B16C27-FE15-F340-999A-4E4FD39060D7}"/>
              </a:ext>
            </a:extLst>
          </p:cNvPr>
          <p:cNvSpPr txBox="1"/>
          <p:nvPr/>
        </p:nvSpPr>
        <p:spPr>
          <a:xfrm>
            <a:off x="1186604" y="2231160"/>
            <a:ext cx="49664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Software Engineers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IoT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Expert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&amp; Marketing Guru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Big Data Scientists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Security Expert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4F65AD-0EA4-2144-8011-B83CFF66DC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00209" y="6233639"/>
            <a:ext cx="1634850" cy="6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3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ED80-EF50-E94B-B151-195E0B68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90" y="34653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norchain.io</a:t>
            </a:r>
            <a:r>
              <a:rPr lang="en-US" dirty="0">
                <a:solidFill>
                  <a:schemeClr val="accent5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 - Diversity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B7DCF08-55EA-A74C-A6DA-D6A16534C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255" y="2188380"/>
            <a:ext cx="811760" cy="811760"/>
          </a:xfrm>
          <a:prstGeom prst="rect">
            <a:avLst/>
          </a:prstGeom>
          <a:effectLst>
            <a:outerShdw blurRad="50800" dist="38100" dir="2700000" algn="tl" rotWithShape="0">
              <a:schemeClr val="accent5">
                <a:lumMod val="75000"/>
                <a:alpha val="40000"/>
              </a:scheme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FA893B-5C8A-CF44-847F-19DCA180F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598" y="2949455"/>
            <a:ext cx="815103" cy="815103"/>
          </a:xfrm>
          <a:prstGeom prst="rect">
            <a:avLst/>
          </a:prstGeom>
          <a:effectLst>
            <a:outerShdw blurRad="50800" dist="38100" dir="2700000" algn="tl" rotWithShape="0">
              <a:schemeClr val="accent5">
                <a:lumMod val="75000"/>
                <a:alpha val="40000"/>
              </a:scheme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371FAC6-82E3-7A4B-BEF6-FE6B55445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1258" y="3977175"/>
            <a:ext cx="811760" cy="811760"/>
          </a:xfrm>
          <a:prstGeom prst="rect">
            <a:avLst/>
          </a:prstGeom>
          <a:effectLst>
            <a:outerShdw blurRad="50800" dist="38100" dir="2700000" algn="tl" rotWithShape="0">
              <a:schemeClr val="accent5">
                <a:lumMod val="75000"/>
                <a:alpha val="40000"/>
              </a:scheme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D904960-552B-F641-8A97-368219C906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7258" y="4759425"/>
            <a:ext cx="842257" cy="842257"/>
          </a:xfrm>
          <a:prstGeom prst="rect">
            <a:avLst/>
          </a:prstGeom>
          <a:effectLst>
            <a:outerShdw blurRad="50800" dist="38100" dir="2700000" algn="tl" rotWithShape="0">
              <a:schemeClr val="accent5">
                <a:lumMod val="75000"/>
                <a:alpha val="40000"/>
              </a:schemeClr>
            </a:outerShdw>
          </a:effec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D7381F-1D59-9C45-987C-6162DF5A7DF7}"/>
              </a:ext>
            </a:extLst>
          </p:cNvPr>
          <p:cNvCxnSpPr>
            <a:cxnSpLocks/>
          </p:cNvCxnSpPr>
          <p:nvPr/>
        </p:nvCxnSpPr>
        <p:spPr>
          <a:xfrm>
            <a:off x="6846110" y="1756534"/>
            <a:ext cx="0" cy="4434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A8C33DC9-0A46-0947-B2E6-05FFB10760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6973" y="3702606"/>
            <a:ext cx="1417861" cy="438976"/>
          </a:xfrm>
          <a:prstGeom prst="rect">
            <a:avLst/>
          </a:prstGeom>
          <a:effectLst>
            <a:outerShdw blurRad="50800" dist="38100" dir="2700000" algn="tl" rotWithShape="0">
              <a:schemeClr val="accent5">
                <a:alpha val="40000"/>
              </a:schemeClr>
            </a:outerShdw>
          </a:effectLst>
        </p:spPr>
      </p:pic>
      <p:sp>
        <p:nvSpPr>
          <p:cNvPr id="30" name="Right Arrow 29">
            <a:extLst>
              <a:ext uri="{FF2B5EF4-FFF2-40B4-BE49-F238E27FC236}">
                <a16:creationId xmlns:a16="http://schemas.microsoft.com/office/drawing/2014/main" id="{21EDCD11-8181-3440-9026-8B752283D84C}"/>
              </a:ext>
            </a:extLst>
          </p:cNvPr>
          <p:cNvSpPr/>
          <p:nvPr/>
        </p:nvSpPr>
        <p:spPr>
          <a:xfrm>
            <a:off x="8653738" y="3495217"/>
            <a:ext cx="1029551" cy="853754"/>
          </a:xfrm>
          <a:prstGeom prst="rightArrow">
            <a:avLst/>
          </a:prstGeom>
          <a:effectLst>
            <a:outerShdw blurRad="50800" dist="38100" dir="2700000" algn="tl" rotWithShape="0">
              <a:schemeClr val="accent5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864BAAF-13E4-6343-BD8E-A8A347747A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00209" y="6233639"/>
            <a:ext cx="1634850" cy="638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DAB08E7-0334-2940-9218-EF9FE23D1C0B}"/>
              </a:ext>
            </a:extLst>
          </p:cNvPr>
          <p:cNvSpPr txBox="1"/>
          <p:nvPr/>
        </p:nvSpPr>
        <p:spPr>
          <a:xfrm>
            <a:off x="710397" y="2117556"/>
            <a:ext cx="60898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International team: ideas from varied backgrounds.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@Toronto, high-tech center of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blockchain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AI. Passionate projects and funds.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@Canada, positive and stable policies to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blockchain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cryptocurrency, more open than US and China.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00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39DEDCB-D264-9B4E-9503-58DC4F4FBF5E}"/>
              </a:ext>
            </a:extLst>
          </p:cNvPr>
          <p:cNvSpPr txBox="1"/>
          <p:nvPr/>
        </p:nvSpPr>
        <p:spPr>
          <a:xfrm>
            <a:off x="1935112" y="2609512"/>
            <a:ext cx="831244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chemeClr val="accent5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NEOT: PROV + NEO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F9948A-53CB-9548-8BC7-46B34E268283}"/>
              </a:ext>
            </a:extLst>
          </p:cNvPr>
          <p:cNvCxnSpPr>
            <a:cxnSpLocks/>
          </p:cNvCxnSpPr>
          <p:nvPr/>
        </p:nvCxnSpPr>
        <p:spPr>
          <a:xfrm flipV="1">
            <a:off x="484094" y="3540354"/>
            <a:ext cx="11139090" cy="7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E0497E5-74DE-A44F-BD0C-37CA51380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209" y="6233639"/>
            <a:ext cx="1634850" cy="6386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9686F5-3F5A-0743-8809-76A5EA617F30}"/>
              </a:ext>
            </a:extLst>
          </p:cNvPr>
          <p:cNvSpPr txBox="1"/>
          <p:nvPr/>
        </p:nvSpPr>
        <p:spPr>
          <a:xfrm>
            <a:off x="3367673" y="3548231"/>
            <a:ext cx="5447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The 1</a:t>
            </a:r>
            <a:r>
              <a:rPr lang="en-US" sz="2000" baseline="30000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st</a:t>
            </a:r>
            <a:r>
              <a:rPr lang="en-US" sz="2000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Practical IoT Distributed Ledger Solution</a:t>
            </a:r>
          </a:p>
        </p:txBody>
      </p:sp>
    </p:spTree>
    <p:extLst>
      <p:ext uri="{BB962C8B-B14F-4D97-AF65-F5344CB8AC3E}">
        <p14:creationId xmlns:p14="http://schemas.microsoft.com/office/powerpoint/2010/main" val="252545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ED80-EF50-E94B-B151-195E0B68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IoT</a:t>
            </a:r>
            <a:r>
              <a:rPr lang="en-US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: The Challenges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EF2399-7B44-4044-A2C2-5FF43DA98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209" y="6233639"/>
            <a:ext cx="1634850" cy="63861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8EBDAFA5-0C5E-804D-B113-A26EF3F7B6C2}"/>
              </a:ext>
            </a:extLst>
          </p:cNvPr>
          <p:cNvGrpSpPr/>
          <p:nvPr/>
        </p:nvGrpSpPr>
        <p:grpSpPr>
          <a:xfrm>
            <a:off x="3176359" y="2096324"/>
            <a:ext cx="1295547" cy="1618790"/>
            <a:chOff x="3633939" y="2029288"/>
            <a:chExt cx="1295547" cy="1618790"/>
          </a:xfrm>
          <a:effectLst>
            <a:outerShdw blurRad="50800" dist="38100" dir="2700000" algn="tl" rotWithShape="0">
              <a:schemeClr val="accent5">
                <a:alpha val="31000"/>
              </a:schemeClr>
            </a:outerShdw>
          </a:effectLst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7E45729-1C6D-1441-AAC2-A10753FAF759}"/>
                </a:ext>
              </a:extLst>
            </p:cNvPr>
            <p:cNvSpPr txBox="1"/>
            <p:nvPr/>
          </p:nvSpPr>
          <p:spPr>
            <a:xfrm>
              <a:off x="3633939" y="3171024"/>
              <a:ext cx="129554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Security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B395E3-74D1-6B48-B6B0-9BBD5279D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2490" y="2029288"/>
              <a:ext cx="989093" cy="9890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D58C2C6-7831-7D42-9365-2E4CCAB2A030}"/>
              </a:ext>
            </a:extLst>
          </p:cNvPr>
          <p:cNvGrpSpPr/>
          <p:nvPr/>
        </p:nvGrpSpPr>
        <p:grpSpPr>
          <a:xfrm>
            <a:off x="7970814" y="2054574"/>
            <a:ext cx="1178529" cy="1660540"/>
            <a:chOff x="7381550" y="2029288"/>
            <a:chExt cx="1178529" cy="1660540"/>
          </a:xfrm>
          <a:effectLst>
            <a:outerShdw blurRad="50800" dist="38100" dir="2700000" algn="tl" rotWithShape="0">
              <a:schemeClr val="accent5">
                <a:alpha val="31000"/>
              </a:schemeClr>
            </a:outerShdw>
          </a:effectLst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79B2C7-6AA4-6448-A0E1-3E34FE705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07118" y="2029288"/>
              <a:ext cx="1127394" cy="112739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903B7C-DB5A-8D48-9635-E92C8BEBC334}"/>
                </a:ext>
              </a:extLst>
            </p:cNvPr>
            <p:cNvSpPr txBox="1"/>
            <p:nvPr/>
          </p:nvSpPr>
          <p:spPr>
            <a:xfrm>
              <a:off x="7381550" y="3212774"/>
              <a:ext cx="117852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Privacy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7F68D9F-37D1-DC4E-8C54-239D46EAA8D4}"/>
              </a:ext>
            </a:extLst>
          </p:cNvPr>
          <p:cNvGrpSpPr/>
          <p:nvPr/>
        </p:nvGrpSpPr>
        <p:grpSpPr>
          <a:xfrm>
            <a:off x="7622962" y="4366566"/>
            <a:ext cx="1874232" cy="1525990"/>
            <a:chOff x="7137881" y="4340386"/>
            <a:chExt cx="1874232" cy="1525990"/>
          </a:xfrm>
          <a:effectLst>
            <a:outerShdw blurRad="50800" dist="38100" dir="2700000" algn="tl" rotWithShape="0">
              <a:schemeClr val="accent5">
                <a:alpha val="31000"/>
              </a:schemeClr>
            </a:outerShdw>
          </a:effectLst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58F6D1-1C34-544D-8BD8-231EE56DD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18780" y="4340386"/>
              <a:ext cx="904068" cy="90406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4D661A-8CEA-7F45-8391-41B60C4C9746}"/>
                </a:ext>
              </a:extLst>
            </p:cNvPr>
            <p:cNvSpPr txBox="1"/>
            <p:nvPr/>
          </p:nvSpPr>
          <p:spPr>
            <a:xfrm>
              <a:off x="7137881" y="5389322"/>
              <a:ext cx="187423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Connectivity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BA9E8D-5F63-B845-8243-77227A7FC752}"/>
              </a:ext>
            </a:extLst>
          </p:cNvPr>
          <p:cNvGrpSpPr/>
          <p:nvPr/>
        </p:nvGrpSpPr>
        <p:grpSpPr>
          <a:xfrm>
            <a:off x="3017414" y="4498717"/>
            <a:ext cx="1967206" cy="1479717"/>
            <a:chOff x="3506471" y="4369858"/>
            <a:chExt cx="1967206" cy="1479717"/>
          </a:xfrm>
          <a:effectLst>
            <a:outerShdw blurRad="50800" dist="38100" dir="2700000" algn="tl" rotWithShape="0">
              <a:schemeClr val="accent5">
                <a:alpha val="31000"/>
              </a:schemeClr>
            </a:outerShdw>
          </a:effectLst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49E348-0DC9-F24F-AC78-AFFBC9028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54798" y="4369858"/>
              <a:ext cx="916785" cy="91678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DBA7CB-6642-3E4D-8B92-40912E9BC098}"/>
                </a:ext>
              </a:extLst>
            </p:cNvPr>
            <p:cNvSpPr txBox="1"/>
            <p:nvPr/>
          </p:nvSpPr>
          <p:spPr>
            <a:xfrm>
              <a:off x="3506471" y="5372521"/>
              <a:ext cx="196720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Compatibility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2068D73-C07A-8B4C-8319-3FAD6D78BF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84634">
            <a:off x="3919800" y="2315532"/>
            <a:ext cx="1104212" cy="1104212"/>
          </a:xfrm>
          <a:prstGeom prst="rect">
            <a:avLst/>
          </a:prstGeom>
          <a:effectLst>
            <a:outerShdw blurRad="50800" dist="38100" dir="2700000" algn="tl" rotWithShape="0">
              <a:schemeClr val="accent5">
                <a:lumMod val="75000"/>
                <a:alpha val="40000"/>
              </a:scheme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D323F0A-7453-AF49-9859-A891579A89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84634">
            <a:off x="8662392" y="4498717"/>
            <a:ext cx="1104212" cy="1104212"/>
          </a:xfrm>
          <a:prstGeom prst="rect">
            <a:avLst/>
          </a:prstGeom>
          <a:effectLst>
            <a:outerShdw blurRad="50800" dist="38100" dir="2700000" algn="tl" rotWithShape="0">
              <a:schemeClr val="accent5">
                <a:lumMod val="75000"/>
                <a:alpha val="40000"/>
              </a:scheme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9C53003-2CDA-F04A-8785-89F5E4AF33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84634">
            <a:off x="3840414" y="4498717"/>
            <a:ext cx="1104212" cy="1104212"/>
          </a:xfrm>
          <a:prstGeom prst="rect">
            <a:avLst/>
          </a:prstGeom>
          <a:effectLst>
            <a:outerShdw blurRad="50800" dist="38100" dir="2700000" algn="tl" rotWithShape="0">
              <a:schemeClr val="accent5">
                <a:lumMod val="75000"/>
                <a:alpha val="40000"/>
              </a:scheme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DBDF9C-8E52-A447-8531-A6D6761F4C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84634">
            <a:off x="8703131" y="2319346"/>
            <a:ext cx="1104212" cy="1104212"/>
          </a:xfrm>
          <a:prstGeom prst="rect">
            <a:avLst/>
          </a:prstGeom>
          <a:effectLst>
            <a:outerShdw blurRad="50800" dist="38100" dir="2700000" algn="tl" rotWithShape="0">
              <a:schemeClr val="accent5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707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ED80-EF50-E94B-B151-195E0B68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IoT</a:t>
            </a:r>
            <a:r>
              <a:rPr lang="en-US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: The Challenges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EF2399-7B44-4044-A2C2-5FF43DA98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209" y="6233639"/>
            <a:ext cx="1634850" cy="638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FC17D-669A-0D4D-A98F-93C5AC60B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280" y="1690688"/>
            <a:ext cx="5760720" cy="41970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EE7690-C592-DB43-BCDB-C1C9A34E1854}"/>
              </a:ext>
            </a:extLst>
          </p:cNvPr>
          <p:cNvSpPr/>
          <p:nvPr/>
        </p:nvSpPr>
        <p:spPr>
          <a:xfrm>
            <a:off x="416560" y="1815922"/>
            <a:ext cx="58724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Conventional Service Model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Redundant works and barriers in many places. Waste of resource and accelerates monopoly.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For more details, please read our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hlinkClick r:id="rId5"/>
              </a:rPr>
              <a:t>whitepaper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session 2.1.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err="1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71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3927</TotalTime>
  <Words>1012</Words>
  <Application>Microsoft Macintosh PowerPoint</Application>
  <PresentationFormat>Widescreen</PresentationFormat>
  <Paragraphs>182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Helvetica Neue</vt:lpstr>
      <vt:lpstr>Helvetica Neue Light</vt:lpstr>
      <vt:lpstr>Helvetica Neue Thin</vt:lpstr>
      <vt:lpstr>Office Theme</vt:lpstr>
      <vt:lpstr>PowerPoint Presentation</vt:lpstr>
      <vt:lpstr>Content</vt:lpstr>
      <vt:lpstr>PowerPoint Presentation</vt:lpstr>
      <vt:lpstr>norchain.io - Education</vt:lpstr>
      <vt:lpstr>norchain.io - Expertise</vt:lpstr>
      <vt:lpstr>norchain.io - Diversity</vt:lpstr>
      <vt:lpstr>PowerPoint Presentation</vt:lpstr>
      <vt:lpstr>IoT: The Challenges</vt:lpstr>
      <vt:lpstr>IoT: The Challenges</vt:lpstr>
      <vt:lpstr>PROV: Service Model</vt:lpstr>
      <vt:lpstr>PowerPoint Presentation</vt:lpstr>
      <vt:lpstr>PowerPoint Presentation</vt:lpstr>
      <vt:lpstr>NEOT = PROV + NEO</vt:lpstr>
      <vt:lpstr>Why NEO?</vt:lpstr>
      <vt:lpstr>NEOT: The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Pan</dc:creator>
  <cp:lastModifiedBy>Daniel Pan</cp:lastModifiedBy>
  <cp:revision>1071</cp:revision>
  <cp:lastPrinted>2018-03-09T17:55:32Z</cp:lastPrinted>
  <dcterms:created xsi:type="dcterms:W3CDTF">2018-03-07T03:24:56Z</dcterms:created>
  <dcterms:modified xsi:type="dcterms:W3CDTF">2018-03-15T07:11:50Z</dcterms:modified>
</cp:coreProperties>
</file>