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Helvetica Neue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05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76350" y="4100604"/>
            <a:ext cx="3070200" cy="1212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489375" y="-162075"/>
            <a:ext cx="3070200" cy="93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119100" y="-245475"/>
            <a:ext cx="3070200" cy="93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901450" y="-15087"/>
            <a:ext cx="3070200" cy="93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1875"/>
            <a:ext cx="2893320" cy="5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7808" y="3"/>
            <a:ext cx="2893331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1" y="4625164"/>
            <a:ext cx="1905000" cy="518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000" y="4134042"/>
            <a:ext cx="1905000" cy="49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6">
            <a:alphaModFix/>
          </a:blip>
          <a:srcRect b="19958" l="9726" r="9534" t="18650"/>
          <a:stretch/>
        </p:blipFill>
        <p:spPr>
          <a:xfrm>
            <a:off x="6992225" y="0"/>
            <a:ext cx="2151775" cy="9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66225" y="-178100"/>
            <a:ext cx="1944600" cy="86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2450" y="4511373"/>
            <a:ext cx="671551" cy="63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 b="28423" l="0" r="76197" t="22382"/>
          <a:stretch/>
        </p:blipFill>
        <p:spPr>
          <a:xfrm>
            <a:off x="8372100" y="55625"/>
            <a:ext cx="749400" cy="5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 rotWithShape="1">
          <a:blip r:embed="rId4">
            <a:alphaModFix/>
          </a:blip>
          <a:srcRect b="26404" l="11029" r="75442" t="25675"/>
          <a:stretch/>
        </p:blipFill>
        <p:spPr>
          <a:xfrm>
            <a:off x="7343910" y="38075"/>
            <a:ext cx="396015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 rotWithShape="1">
          <a:blip r:embed="rId5">
            <a:alphaModFix/>
          </a:blip>
          <a:srcRect b="34427" l="10897" r="66173" t="20708"/>
          <a:stretch/>
        </p:blipFill>
        <p:spPr>
          <a:xfrm>
            <a:off x="7781662" y="28035"/>
            <a:ext cx="548700" cy="59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2450" y="4511373"/>
            <a:ext cx="671551" cy="63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37.png"/><Relationship Id="rId6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4.png"/><Relationship Id="rId4" Type="http://schemas.openxmlformats.org/officeDocument/2006/relationships/image" Target="../media/image33.png"/><Relationship Id="rId5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7.png"/><Relationship Id="rId8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0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9.png"/><Relationship Id="rId4" Type="http://schemas.openxmlformats.org/officeDocument/2006/relationships/image" Target="../media/image46.png"/><Relationship Id="rId5" Type="http://schemas.openxmlformats.org/officeDocument/2006/relationships/image" Target="../media/image55.png"/><Relationship Id="rId6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5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3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eof.org.uk/training/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ctrTitle"/>
          </p:nvPr>
        </p:nvSpPr>
        <p:spPr>
          <a:xfrm>
            <a:off x="86525" y="1442275"/>
            <a:ext cx="8526000" cy="22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Python for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Bioinformatics</a:t>
            </a:r>
            <a:endParaRPr/>
          </a:p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238475" y="34546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Intro &amp; Foundations</a:t>
            </a:r>
            <a:endParaRPr sz="2400"/>
          </a:p>
        </p:txBody>
      </p:sp>
      <p:sp>
        <p:nvSpPr>
          <p:cNvPr id="84" name="Google Shape;84;p13"/>
          <p:cNvSpPr/>
          <p:nvPr/>
        </p:nvSpPr>
        <p:spPr>
          <a:xfrm>
            <a:off x="5828250" y="1156788"/>
            <a:ext cx="2842200" cy="26442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2313" y="1670555"/>
            <a:ext cx="2874081" cy="161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Foundations of Python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5323" y="1014550"/>
            <a:ext cx="3229749" cy="322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The Python Shell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241125" y="2135400"/>
            <a:ext cx="59607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www.python.org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Download &amp; install the latest Python interpreter    (</a:t>
            </a:r>
            <a:r>
              <a:rPr lang="en" sz="2200"/>
              <a:t>Free and open source)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Basic interaction - one command at a time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200"/>
          </a:p>
        </p:txBody>
      </p:sp>
      <p:sp>
        <p:nvSpPr>
          <p:cNvPr id="174" name="Google Shape;174;p23"/>
          <p:cNvSpPr/>
          <p:nvPr/>
        </p:nvSpPr>
        <p:spPr>
          <a:xfrm>
            <a:off x="8177675" y="4465500"/>
            <a:ext cx="9663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1200" y="1774838"/>
            <a:ext cx="58674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Running a Python script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471900" y="1919075"/>
            <a:ext cx="50520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Lots of commands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Complex programs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Any “plain-text” editor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183" name="Google Shape;183;p24"/>
          <p:cNvSpPr/>
          <p:nvPr/>
        </p:nvSpPr>
        <p:spPr>
          <a:xfrm>
            <a:off x="8177675" y="4465500"/>
            <a:ext cx="9663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9675" y="1727948"/>
            <a:ext cx="5558926" cy="1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500" y="3329273"/>
            <a:ext cx="1752600" cy="1704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8400" y="3199473"/>
            <a:ext cx="1600200" cy="1743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23900" y="3078900"/>
            <a:ext cx="17907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Python Foundations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471900" y="1919075"/>
            <a:ext cx="82221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Operators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Comments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Variables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Classes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Functions &amp; Methods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Indentation</a:t>
            </a:r>
            <a:endParaRPr sz="2200"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1172" y="1919075"/>
            <a:ext cx="2500726" cy="249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/>
          <p:nvPr/>
        </p:nvSpPr>
        <p:spPr>
          <a:xfrm>
            <a:off x="8177675" y="4465500"/>
            <a:ext cx="9663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4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Operators &amp; Comments</a:t>
            </a:r>
            <a:endParaRPr b="1" sz="3200"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0" y="1490100"/>
            <a:ext cx="28080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200"/>
              <a:t>Python supports all the usual mathematical operators and follows BODMAS.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2200"/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125" y="1427654"/>
            <a:ext cx="4572000" cy="11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4878" y="3464004"/>
            <a:ext cx="4762500" cy="819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p26"/>
          <p:cNvPicPr preferRelativeResize="0"/>
          <p:nvPr/>
        </p:nvPicPr>
        <p:blipFill rotWithShape="1">
          <a:blip r:embed="rId5">
            <a:alphaModFix/>
          </a:blip>
          <a:srcRect b="0" l="25806" r="26464" t="10007"/>
          <a:stretch/>
        </p:blipFill>
        <p:spPr>
          <a:xfrm>
            <a:off x="2653800" y="3126400"/>
            <a:ext cx="1442250" cy="1494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26"/>
          <p:cNvSpPr txBox="1"/>
          <p:nvPr/>
        </p:nvSpPr>
        <p:spPr>
          <a:xfrm>
            <a:off x="0" y="3636000"/>
            <a:ext cx="24231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Comments use the ‘#’ </a:t>
            </a:r>
            <a:endParaRPr b="0" i="0" sz="2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Variables &amp; 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Classes</a:t>
            </a:r>
            <a:endParaRPr b="1" sz="3200"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200"/>
              <a:t>Variables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200"/>
              <a:t>Class is the ‘type’ of variable: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Integer / Float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String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Logical</a:t>
            </a:r>
            <a:endParaRPr sz="2200"/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0000" y="251250"/>
            <a:ext cx="1601175" cy="20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5675" y="1078717"/>
            <a:ext cx="1670999" cy="161140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4283550" y="3519150"/>
            <a:ext cx="4125000" cy="75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“a_string_variable”</a:t>
            </a:r>
            <a:endParaRPr b="0" i="0" sz="3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Functions &amp; Methods</a:t>
            </a:r>
            <a:endParaRPr b="1" sz="3200"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200"/>
              <a:t>A function/method is used to run the same task repeatedly </a:t>
            </a:r>
            <a:endParaRPr sz="2200"/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 b="16261" l="16191" r="16508" t="15094"/>
          <a:stretch/>
        </p:blipFill>
        <p:spPr>
          <a:xfrm>
            <a:off x="5381225" y="1932625"/>
            <a:ext cx="1442275" cy="1471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3" name="Google Shape;2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9353" y="920350"/>
            <a:ext cx="923925" cy="3495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28"/>
          <p:cNvSpPr/>
          <p:nvPr/>
        </p:nvSpPr>
        <p:spPr>
          <a:xfrm>
            <a:off x="4600850" y="2668200"/>
            <a:ext cx="642600" cy="17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91450" y="963213"/>
            <a:ext cx="1352550" cy="3409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28"/>
          <p:cNvSpPr/>
          <p:nvPr/>
        </p:nvSpPr>
        <p:spPr>
          <a:xfrm>
            <a:off x="6986175" y="2668200"/>
            <a:ext cx="642600" cy="17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Indentation</a:t>
            </a:r>
            <a:endParaRPr b="1" sz="3200"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200"/>
              <a:t>Python is very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200"/>
              <a:t>particular about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200"/>
              <a:t>line indentations.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200"/>
              <a:t>This will make more sense in the practical!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2200"/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0726" y="1325625"/>
            <a:ext cx="1477575" cy="8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0714" y="2219575"/>
            <a:ext cx="1477575" cy="8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8289" y="2219575"/>
            <a:ext cx="1477575" cy="8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0714" y="3165225"/>
            <a:ext cx="1477575" cy="8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8289" y="3165225"/>
            <a:ext cx="1477575" cy="8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5864" y="3165225"/>
            <a:ext cx="1477575" cy="8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3330725" y="680650"/>
            <a:ext cx="347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Zero indentation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4925400" y="1488325"/>
            <a:ext cx="347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level of indentation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6362002" y="2326775"/>
            <a:ext cx="183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Two levels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7841277" y="3327925"/>
            <a:ext cx="183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Three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3330725" y="4110875"/>
            <a:ext cx="347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Zero indentation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Course info</a:t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752" y="690177"/>
            <a:ext cx="4045200" cy="40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Pace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Work at your own pace through the book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If you get stuck: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	1st check for typos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	2nd ask for help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200"/>
              <a:t>No such thing as a dumb question, just dumb answers by me</a:t>
            </a:r>
            <a:endParaRPr sz="2200"/>
          </a:p>
        </p:txBody>
      </p:sp>
      <p:pic>
        <p:nvPicPr>
          <p:cNvPr id="256" name="Google Shape;25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8168" y="1832350"/>
            <a:ext cx="1548050" cy="22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/>
          <p:nvPr/>
        </p:nvSpPr>
        <p:spPr>
          <a:xfrm>
            <a:off x="8177675" y="4465500"/>
            <a:ext cx="9663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1"/>
          <p:cNvPicPr preferRelativeResize="0"/>
          <p:nvPr/>
        </p:nvPicPr>
        <p:blipFill rotWithShape="1">
          <a:blip r:embed="rId4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0" y="2299850"/>
            <a:ext cx="6364200" cy="15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Websites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NEOF: https://neof.org.uk/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NERC: https://nerc.ukri.org/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CGR: 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https://www.liverpool.ac.uk/genomic-research/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5863400" y="3050225"/>
            <a:ext cx="31269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Twitter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NEOF: @NERC_EOF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NERC: @NERCscience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CGR: @CGR_UoL</a:t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5333" y="133503"/>
            <a:ext cx="2893331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350" y="1144513"/>
            <a:ext cx="2893320" cy="5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4200" y="841728"/>
            <a:ext cx="2370293" cy="6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3350" y="196803"/>
            <a:ext cx="2501567" cy="6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74350" y="2035970"/>
            <a:ext cx="1905005" cy="1071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8">
            <a:alphaModFix/>
          </a:blip>
          <a:srcRect b="19958" l="9726" r="9534" t="18650"/>
          <a:stretch/>
        </p:blipFill>
        <p:spPr>
          <a:xfrm>
            <a:off x="3754550" y="905025"/>
            <a:ext cx="2151775" cy="9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Book</a:t>
            </a:r>
            <a:endParaRPr/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HTML book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Theory and practical code</a:t>
            </a:r>
            <a:endParaRPr sz="2400"/>
          </a:p>
        </p:txBody>
      </p:sp>
      <p:pic>
        <p:nvPicPr>
          <p:cNvPr id="265" name="Google Shape;2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6900" y="3234700"/>
            <a:ext cx="2287125" cy="180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/>
          <p:nvPr/>
        </p:nvSpPr>
        <p:spPr>
          <a:xfrm>
            <a:off x="8177675" y="4465500"/>
            <a:ext cx="9663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2"/>
          <p:cNvPicPr preferRelativeResize="0"/>
          <p:nvPr/>
        </p:nvPicPr>
        <p:blipFill rotWithShape="1">
          <a:blip r:embed="rId4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8177675" y="4465500"/>
            <a:ext cx="9663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3"/>
          <p:cNvPicPr preferRelativeResize="0"/>
          <p:nvPr/>
        </p:nvPicPr>
        <p:blipFill rotWithShape="1">
          <a:blip r:embed="rId3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Experiment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Different commands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Combining functions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You will not break anything</a:t>
            </a:r>
            <a:endParaRPr sz="2400"/>
          </a:p>
        </p:txBody>
      </p:sp>
      <p:pic>
        <p:nvPicPr>
          <p:cNvPr id="276" name="Google Shape;27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8471" y="1779900"/>
            <a:ext cx="2983876" cy="31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Ask questions!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471900" y="1919075"/>
            <a:ext cx="50517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Here to help!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Don’t understand a concept?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Don’t understand the objective of an exercise?</a:t>
            </a:r>
            <a:endParaRPr sz="2400"/>
          </a:p>
        </p:txBody>
      </p: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0750" y="2076450"/>
            <a:ext cx="3244370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4"/>
          <p:cNvSpPr/>
          <p:nvPr/>
        </p:nvSpPr>
        <p:spPr>
          <a:xfrm>
            <a:off x="8177675" y="4465500"/>
            <a:ext cx="9663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34"/>
          <p:cNvPicPr preferRelativeResize="0"/>
          <p:nvPr/>
        </p:nvPicPr>
        <p:blipFill rotWithShape="1">
          <a:blip r:embed="rId4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Reminders and Tips</a:t>
            </a:r>
            <a:endParaRPr/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Work at your own pace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Typos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Ask questions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Breaks are important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92" name="Google Shape;2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1" y="3365508"/>
            <a:ext cx="2023349" cy="164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8843" y="1713675"/>
            <a:ext cx="1092811" cy="1418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2261" y="2031010"/>
            <a:ext cx="1301690" cy="1989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5"/>
          <p:cNvSpPr/>
          <p:nvPr/>
        </p:nvSpPr>
        <p:spPr>
          <a:xfrm>
            <a:off x="8177675" y="4465500"/>
            <a:ext cx="9663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5"/>
          <p:cNvPicPr preferRelativeResize="0"/>
          <p:nvPr/>
        </p:nvPicPr>
        <p:blipFill rotWithShape="1">
          <a:blip r:embed="rId6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Workshop sessions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471900" y="1919075"/>
            <a:ext cx="64953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Zoom - Ask via microphone if no question currently being asked/answered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Slack - Ask questions via the channel or ask to go into a zoom breakout room with one of us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Breakout rooms upon request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3" name="Google Shape;3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7182" y="1919075"/>
            <a:ext cx="1525368" cy="146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7200" y="3453118"/>
            <a:ext cx="1414624" cy="136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6"/>
          <p:cNvSpPr/>
          <p:nvPr/>
        </p:nvSpPr>
        <p:spPr>
          <a:xfrm>
            <a:off x="8177675" y="4465500"/>
            <a:ext cx="9663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 rotWithShape="1">
          <a:blip r:embed="rId5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312" name="Google Shape;312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Plans and goals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What is Python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Python Foundations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Course Information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313" name="Google Shape;313;p37"/>
          <p:cNvSpPr/>
          <p:nvPr/>
        </p:nvSpPr>
        <p:spPr>
          <a:xfrm>
            <a:off x="8264225" y="4465500"/>
            <a:ext cx="879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37"/>
          <p:cNvPicPr preferRelativeResize="0"/>
          <p:nvPr/>
        </p:nvPicPr>
        <p:blipFill rotWithShape="1">
          <a:blip r:embed="rId3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700" y="1766750"/>
            <a:ext cx="3595700" cy="34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Questions?</a:t>
            </a:r>
            <a:endParaRPr sz="2400"/>
          </a:p>
        </p:txBody>
      </p:sp>
      <p:pic>
        <p:nvPicPr>
          <p:cNvPr id="322" name="Google Shape;322;p38"/>
          <p:cNvPicPr preferRelativeResize="0"/>
          <p:nvPr/>
        </p:nvPicPr>
        <p:blipFill rotWithShape="1">
          <a:blip r:embed="rId3">
            <a:alphaModFix/>
          </a:blip>
          <a:srcRect b="13471" l="18838" r="18987" t="0"/>
          <a:stretch/>
        </p:blipFill>
        <p:spPr>
          <a:xfrm>
            <a:off x="3679900" y="1565975"/>
            <a:ext cx="2521255" cy="35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8"/>
          <p:cNvSpPr/>
          <p:nvPr/>
        </p:nvSpPr>
        <p:spPr>
          <a:xfrm>
            <a:off x="8177675" y="4465500"/>
            <a:ext cx="9663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8"/>
          <p:cNvPicPr preferRelativeResize="0"/>
          <p:nvPr/>
        </p:nvPicPr>
        <p:blipFill rotWithShape="1">
          <a:blip r:embed="rId4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Upcoming workshops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71900" y="1919075"/>
            <a:ext cx="57873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https://neof.org.uk/training/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Population genomics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17th &amp; 19th January 2023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Bacterial 16S metabarcoding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7th &amp; 9th February 2023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Metabarcoding for diet analysis and environmental DNA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28th February &amp; 2nd March 2023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Microbial shotgun metagenomics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21st &amp; 23rd March 2023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5526" y="1870750"/>
            <a:ext cx="2497375" cy="241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8393988" y="4465500"/>
            <a:ext cx="7500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b="0" l="23442" r="18226" t="0"/>
          <a:stretch/>
        </p:blipFill>
        <p:spPr>
          <a:xfrm>
            <a:off x="842285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Format &amp; Schedule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71900" y="1919075"/>
            <a:ext cx="40605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This intro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Bookdown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Theory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Practice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Supplementary materials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2994000" y="1919075"/>
            <a:ext cx="2994000" cy="3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at your own pace</a:t>
            </a:r>
            <a:endParaRPr b="0" i="0" sz="2400" u="none" cap="none" strike="noStrike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700" y="1919075"/>
            <a:ext cx="2131074" cy="28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8393988" y="4465500"/>
            <a:ext cx="7500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23442" r="18226" t="0"/>
          <a:stretch/>
        </p:blipFill>
        <p:spPr>
          <a:xfrm>
            <a:off x="842285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Plans and goals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What is Python?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The Python Shell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Python foundations</a:t>
            </a:r>
            <a:endParaRPr sz="2400"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9374" y="2133025"/>
            <a:ext cx="2628645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8393988" y="4465500"/>
            <a:ext cx="7500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23442" r="18226" t="0"/>
          <a:stretch/>
        </p:blipFill>
        <p:spPr>
          <a:xfrm>
            <a:off x="842285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0" y="1919075"/>
            <a:ext cx="86940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Morning 1: </a:t>
            </a:r>
            <a:r>
              <a:rPr b="1" lang="en" sz="2400"/>
              <a:t>Foundations of Python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Afternoon 1: Data Structures, Conditions, &amp; Loops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Morning 2: Reading &amp; Manipulating DNA Data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Afternoon 2: Reading and Writing Files</a:t>
            </a:r>
            <a:endParaRPr sz="2400"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8500" y="2994050"/>
            <a:ext cx="1750100" cy="15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471900" y="1919075"/>
            <a:ext cx="82221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Understand Python Code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Know what the next steps are to improve further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Write &amp; run Python scripts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 data flow and conditions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 in DNA data files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Manipulate DNA sequence data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Write out data files</a:t>
            </a:r>
            <a:endParaRPr sz="2400"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4950" y="2898925"/>
            <a:ext cx="2354849" cy="21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8393988" y="4465500"/>
            <a:ext cx="7500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0" l="23442" r="18226" t="0"/>
          <a:stretch/>
        </p:blipFill>
        <p:spPr>
          <a:xfrm>
            <a:off x="842285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Latest: Python (v 3.11.1 - released Oct 2022)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471900" y="1919075"/>
            <a:ext cx="39999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/>
              <a:t>https://www.python.org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2200"/>
              <a:t>Clear syntax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2200"/>
              <a:t>File and Data manipulation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2200"/>
              <a:t>Popular in bioinformatics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2000"/>
          </a:p>
        </p:txBody>
      </p:sp>
      <p:sp>
        <p:nvSpPr>
          <p:cNvPr id="151" name="Google Shape;151;p20"/>
          <p:cNvSpPr txBox="1"/>
          <p:nvPr>
            <p:ph idx="2" type="body"/>
          </p:nvPr>
        </p:nvSpPr>
        <p:spPr>
          <a:xfrm>
            <a:off x="4694250" y="1919075"/>
            <a:ext cx="39999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/>
              <a:t>February 1991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2200"/>
              <a:t>Most used language on TIOBE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2200"/>
              <a:t>Well maintained and updated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 sz="2200"/>
              <a:t>Lots of resources, libraries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23442" r="18226" t="0"/>
          <a:stretch/>
        </p:blipFill>
        <p:spPr>
          <a:xfrm>
            <a:off x="7845949" y="3914340"/>
            <a:ext cx="1269202" cy="122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Why use Python?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Powerful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Flexible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Clear syntax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Widely used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Many Packages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500"/>
          </a:p>
        </p:txBody>
      </p:sp>
      <p:sp>
        <p:nvSpPr>
          <p:cNvPr id="159" name="Google Shape;159;p21"/>
          <p:cNvSpPr/>
          <p:nvPr/>
        </p:nvSpPr>
        <p:spPr>
          <a:xfrm>
            <a:off x="8177675" y="4465500"/>
            <a:ext cx="9663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8900" y="2072100"/>
            <a:ext cx="271020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