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ce72509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4ce72509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76a059a2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76a059a2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76a059a20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76a059a2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6a059a20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76a059a20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76a059a20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176a059a20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ce72509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4ce72509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80767c0be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80767c0be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0767c0be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80767c0be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80767c0be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180767c0be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0767c0be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180767c0be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80767c0be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180767c0be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0767c0be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180767c0be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0767c0be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180767c0be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23772d94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b23772d94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0767c0b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80767c0b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ce72509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4ce72509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ce725099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4ce725099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05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76350" y="4100604"/>
            <a:ext cx="3070200" cy="1212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489375" y="-162075"/>
            <a:ext cx="3070200" cy="933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-119100" y="-245475"/>
            <a:ext cx="3070200" cy="933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6901450" y="-15087"/>
            <a:ext cx="3070200" cy="933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1875"/>
            <a:ext cx="2893320" cy="5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7808" y="3"/>
            <a:ext cx="2893331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9001" y="4625164"/>
            <a:ext cx="1905000" cy="518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39000" y="4134042"/>
            <a:ext cx="1905000" cy="49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7">
            <a:alphaModFix/>
          </a:blip>
          <a:srcRect b="19958" l="9726" r="9534" t="18650"/>
          <a:stretch/>
        </p:blipFill>
        <p:spPr>
          <a:xfrm>
            <a:off x="6992225" y="0"/>
            <a:ext cx="2151775" cy="9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72450" y="4511373"/>
            <a:ext cx="671551" cy="63212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/>
          <p:nvPr/>
        </p:nvSpPr>
        <p:spPr>
          <a:xfrm>
            <a:off x="7262800" y="-266137"/>
            <a:ext cx="3070200" cy="933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3">
            <a:alphaModFix/>
          </a:blip>
          <a:srcRect b="28423" l="0" r="76197" t="22382"/>
          <a:stretch/>
        </p:blipFill>
        <p:spPr>
          <a:xfrm>
            <a:off x="8372100" y="55625"/>
            <a:ext cx="749400" cy="5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4">
            <a:alphaModFix/>
          </a:blip>
          <a:srcRect b="26404" l="11029" r="75442" t="25675"/>
          <a:stretch/>
        </p:blipFill>
        <p:spPr>
          <a:xfrm>
            <a:off x="7343910" y="38075"/>
            <a:ext cx="396015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5">
            <a:alphaModFix/>
          </a:blip>
          <a:srcRect b="34427" l="10897" r="66173" t="20708"/>
          <a:stretch/>
        </p:blipFill>
        <p:spPr>
          <a:xfrm>
            <a:off x="7781662" y="28035"/>
            <a:ext cx="548700" cy="592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72450" y="4511373"/>
            <a:ext cx="671551" cy="63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jp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jp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jp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jpg"/><Relationship Id="rId4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jp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jp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22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22.png"/><Relationship Id="rId8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22.png"/><Relationship Id="rId8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5904450" y="1156788"/>
            <a:ext cx="2842200" cy="26442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2313" y="1670555"/>
            <a:ext cx="2874081" cy="161667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86525" y="1442275"/>
            <a:ext cx="8526000" cy="22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Python for </a:t>
            </a:r>
            <a:endParaRPr b="0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Bioinformatics</a:t>
            </a:r>
            <a:endParaRPr b="0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38475" y="34546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Structures</a:t>
            </a: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0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</a:t>
            </a: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ditions &amp; Loops</a:t>
            </a:r>
            <a:endParaRPr b="0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/>
        </p:nvSpPr>
        <p:spPr>
          <a:xfrm>
            <a:off x="3396025" y="376388"/>
            <a:ext cx="69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endParaRPr b="0" i="0" sz="5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4122975" y="446688"/>
            <a:ext cx="4437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0" i="0" lang="en" sz="4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3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,      ,      ,     ,  </a:t>
            </a:r>
            <a:r>
              <a:rPr b="0" i="0" lang="en" sz="4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3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,</a:t>
            </a:r>
            <a:endParaRPr b="0" i="0" sz="3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2"/>
          <p:cNvSpPr txBox="1"/>
          <p:nvPr>
            <p:ph type="title"/>
          </p:nvPr>
        </p:nvSpPr>
        <p:spPr>
          <a:xfrm>
            <a:off x="164303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Index Positions</a:t>
            </a:r>
            <a:endParaRPr b="1" sz="3200"/>
          </a:p>
        </p:txBody>
      </p:sp>
      <p:pic>
        <p:nvPicPr>
          <p:cNvPr id="232" name="Google Shape;232;p22"/>
          <p:cNvPicPr preferRelativeResize="0"/>
          <p:nvPr/>
        </p:nvPicPr>
        <p:blipFill rotWithShape="1">
          <a:blip r:embed="rId3">
            <a:alphaModFix/>
          </a:blip>
          <a:srcRect b="0" l="0" r="35616" t="0"/>
          <a:stretch/>
        </p:blipFill>
        <p:spPr>
          <a:xfrm>
            <a:off x="5896025" y="440787"/>
            <a:ext cx="1480875" cy="8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6000" y="440787"/>
            <a:ext cx="2300024" cy="8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 rotWithShape="1">
          <a:blip r:embed="rId4">
            <a:alphaModFix/>
          </a:blip>
          <a:srcRect b="32487" l="0" r="35174" t="33727"/>
          <a:stretch/>
        </p:blipFill>
        <p:spPr>
          <a:xfrm>
            <a:off x="7406350" y="440775"/>
            <a:ext cx="1480875" cy="7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 txBox="1"/>
          <p:nvPr/>
        </p:nvSpPr>
        <p:spPr>
          <a:xfrm>
            <a:off x="8691575" y="338300"/>
            <a:ext cx="625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b="0" i="0" sz="5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0" y="1311200"/>
            <a:ext cx="2913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Every item in the list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has an index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b="1" lang="en" sz="2400"/>
              <a:t>(start from zero!)</a:t>
            </a:r>
            <a:endParaRPr b="1" sz="2400"/>
          </a:p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/>
          </a:blip>
          <a:srcRect b="0" l="0" r="67326" t="0"/>
          <a:stretch/>
        </p:blipFill>
        <p:spPr>
          <a:xfrm>
            <a:off x="6492950" y="1804725"/>
            <a:ext cx="751499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/>
          </a:blip>
          <a:srcRect b="0" l="67326" r="0" t="0"/>
          <a:stretch/>
        </p:blipFill>
        <p:spPr>
          <a:xfrm>
            <a:off x="6529762" y="2773200"/>
            <a:ext cx="751499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2"/>
          <p:cNvPicPr preferRelativeResize="0"/>
          <p:nvPr/>
        </p:nvPicPr>
        <p:blipFill rotWithShape="1">
          <a:blip r:embed="rId4">
            <a:alphaModFix/>
          </a:blip>
          <a:srcRect b="32487" l="0" r="67103" t="33727"/>
          <a:stretch/>
        </p:blipFill>
        <p:spPr>
          <a:xfrm>
            <a:off x="6492950" y="3741675"/>
            <a:ext cx="751499" cy="7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2"/>
          <p:cNvSpPr txBox="1"/>
          <p:nvPr/>
        </p:nvSpPr>
        <p:spPr>
          <a:xfrm>
            <a:off x="4928172" y="1804725"/>
            <a:ext cx="1841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List[0] = </a:t>
            </a:r>
            <a:endParaRPr b="0" i="0" sz="3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List[2] = </a:t>
            </a:r>
            <a:endParaRPr b="0" i="0" sz="3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List[5] = </a:t>
            </a:r>
            <a:endParaRPr b="0" i="0" sz="32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Conditions</a:t>
            </a:r>
            <a:endParaRPr/>
          </a:p>
        </p:txBody>
      </p:sp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5025" y="671874"/>
            <a:ext cx="3865875" cy="37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type="title"/>
          </p:nvPr>
        </p:nvSpPr>
        <p:spPr>
          <a:xfrm>
            <a:off x="164303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Conditions</a:t>
            </a:r>
            <a:endParaRPr b="1" sz="3200"/>
          </a:p>
        </p:txBody>
      </p:sp>
      <p:sp>
        <p:nvSpPr>
          <p:cNvPr id="252" name="Google Shape;252;p24"/>
          <p:cNvSpPr txBox="1"/>
          <p:nvPr>
            <p:ph idx="1" type="body"/>
          </p:nvPr>
        </p:nvSpPr>
        <p:spPr>
          <a:xfrm>
            <a:off x="0" y="1465800"/>
            <a:ext cx="3075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TRUE or FALSE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sz="2400"/>
          </a:p>
        </p:txBody>
      </p:sp>
      <p:sp>
        <p:nvSpPr>
          <p:cNvPr id="253" name="Google Shape;253;p24"/>
          <p:cNvSpPr txBox="1"/>
          <p:nvPr/>
        </p:nvSpPr>
        <p:spPr>
          <a:xfrm>
            <a:off x="1237100" y="1874950"/>
            <a:ext cx="6624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== 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!=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0"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3310400" y="472850"/>
            <a:ext cx="4359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0" i="0" lang="en" sz="3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0" i="0" lang="en" sz="35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" sz="35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35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  ==  “</a:t>
            </a:r>
            <a:r>
              <a:rPr b="0" i="0" lang="en" sz="3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0" i="0" lang="en" sz="35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" sz="35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35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b="0" i="0" sz="35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3376250" y="1522950"/>
            <a:ext cx="4359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0" i="0" lang="en" sz="3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0" i="0" lang="en" sz="35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" sz="35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35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  !=  “</a:t>
            </a:r>
            <a:r>
              <a:rPr b="0" i="0" lang="en" sz="3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0" i="0" lang="en" sz="35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" sz="35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35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b="0" i="0" sz="35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4672850" y="2573050"/>
            <a:ext cx="1634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  &gt;  5</a:t>
            </a:r>
            <a:endParaRPr b="0" i="0" sz="35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4713050" y="3879275"/>
            <a:ext cx="1554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  &lt;  4</a:t>
            </a:r>
            <a:endParaRPr b="0" i="0" sz="35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>
            <p:ph type="title"/>
          </p:nvPr>
        </p:nvSpPr>
        <p:spPr>
          <a:xfrm>
            <a:off x="164303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Conditions</a:t>
            </a:r>
            <a:endParaRPr b="1" sz="3200"/>
          </a:p>
        </p:txBody>
      </p:sp>
      <p:sp>
        <p:nvSpPr>
          <p:cNvPr id="263" name="Google Shape;263;p25"/>
          <p:cNvSpPr txBox="1"/>
          <p:nvPr>
            <p:ph idx="1" type="body"/>
          </p:nvPr>
        </p:nvSpPr>
        <p:spPr>
          <a:xfrm>
            <a:off x="0" y="1465800"/>
            <a:ext cx="3075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TRUE or FALSE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sz="2400"/>
          </a:p>
        </p:txBody>
      </p:sp>
      <p:sp>
        <p:nvSpPr>
          <p:cNvPr id="264" name="Google Shape;264;p25"/>
          <p:cNvSpPr txBox="1"/>
          <p:nvPr/>
        </p:nvSpPr>
        <p:spPr>
          <a:xfrm>
            <a:off x="1237100" y="1874950"/>
            <a:ext cx="6624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== 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!=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0"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3310400" y="472850"/>
            <a:ext cx="4359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0" i="0" lang="en" sz="3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0" i="0" lang="en" sz="35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" sz="35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35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  ==  “</a:t>
            </a:r>
            <a:r>
              <a:rPr b="0" i="0" lang="en" sz="3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0" i="0" lang="en" sz="35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" sz="35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35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b="0" i="0" sz="35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6" name="Google Shape;266;p25"/>
          <p:cNvPicPr preferRelativeResize="0"/>
          <p:nvPr/>
        </p:nvPicPr>
        <p:blipFill rotWithShape="1">
          <a:blip r:embed="rId3">
            <a:alphaModFix/>
          </a:blip>
          <a:srcRect b="48737" l="0" r="0" t="6573"/>
          <a:stretch/>
        </p:blipFill>
        <p:spPr>
          <a:xfrm>
            <a:off x="7670000" y="519000"/>
            <a:ext cx="1412090" cy="6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 txBox="1"/>
          <p:nvPr/>
        </p:nvSpPr>
        <p:spPr>
          <a:xfrm>
            <a:off x="3376250" y="1522950"/>
            <a:ext cx="4359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0" i="0" lang="en" sz="3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0" i="0" lang="en" sz="35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" sz="35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35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  !=  “</a:t>
            </a:r>
            <a:r>
              <a:rPr b="0" i="0" lang="en" sz="3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0" i="0" lang="en" sz="35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" sz="35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35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b="0" i="0" sz="35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4672850" y="2573050"/>
            <a:ext cx="1634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  &gt;  5</a:t>
            </a:r>
            <a:endParaRPr b="0" i="0" sz="35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4713050" y="3879275"/>
            <a:ext cx="1554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  &lt;  4</a:t>
            </a:r>
            <a:endParaRPr b="0" i="0" sz="35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/>
          <p:nvPr>
            <p:ph type="title"/>
          </p:nvPr>
        </p:nvSpPr>
        <p:spPr>
          <a:xfrm>
            <a:off x="164303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Conditions</a:t>
            </a:r>
            <a:endParaRPr b="1" sz="3200"/>
          </a:p>
        </p:txBody>
      </p:sp>
      <p:sp>
        <p:nvSpPr>
          <p:cNvPr id="275" name="Google Shape;275;p26"/>
          <p:cNvSpPr txBox="1"/>
          <p:nvPr>
            <p:ph idx="1" type="body"/>
          </p:nvPr>
        </p:nvSpPr>
        <p:spPr>
          <a:xfrm>
            <a:off x="0" y="1465800"/>
            <a:ext cx="3075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TRUE or FALSE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sz="2400"/>
          </a:p>
        </p:txBody>
      </p:sp>
      <p:sp>
        <p:nvSpPr>
          <p:cNvPr id="276" name="Google Shape;276;p26"/>
          <p:cNvSpPr txBox="1"/>
          <p:nvPr/>
        </p:nvSpPr>
        <p:spPr>
          <a:xfrm>
            <a:off x="1237100" y="1874950"/>
            <a:ext cx="6624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== 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!=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0"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3310400" y="472850"/>
            <a:ext cx="4359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0" i="0" lang="en" sz="3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0" i="0" lang="en" sz="35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" sz="35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35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  ==  “</a:t>
            </a:r>
            <a:r>
              <a:rPr b="0" i="0" lang="en" sz="3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0" i="0" lang="en" sz="35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" sz="35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35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b="0" i="0" sz="35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p26"/>
          <p:cNvPicPr preferRelativeResize="0"/>
          <p:nvPr/>
        </p:nvPicPr>
        <p:blipFill rotWithShape="1">
          <a:blip r:embed="rId3">
            <a:alphaModFix/>
          </a:blip>
          <a:srcRect b="48737" l="0" r="0" t="6573"/>
          <a:stretch/>
        </p:blipFill>
        <p:spPr>
          <a:xfrm>
            <a:off x="7670000" y="519000"/>
            <a:ext cx="1412090" cy="6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6"/>
          <p:cNvPicPr preferRelativeResize="0"/>
          <p:nvPr/>
        </p:nvPicPr>
        <p:blipFill rotWithShape="1">
          <a:blip r:embed="rId3">
            <a:alphaModFix/>
          </a:blip>
          <a:srcRect b="5081" l="0" r="0" t="52287"/>
          <a:stretch/>
        </p:blipFill>
        <p:spPr>
          <a:xfrm>
            <a:off x="7670000" y="1583598"/>
            <a:ext cx="1412100" cy="60200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6"/>
          <p:cNvSpPr txBox="1"/>
          <p:nvPr/>
        </p:nvSpPr>
        <p:spPr>
          <a:xfrm>
            <a:off x="3376250" y="1522950"/>
            <a:ext cx="4359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0" i="0" lang="en" sz="3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0" i="0" lang="en" sz="35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" sz="35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35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  !=  “</a:t>
            </a:r>
            <a:r>
              <a:rPr b="0" i="0" lang="en" sz="3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0" i="0" lang="en" sz="35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" sz="35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35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b="0" i="0" sz="35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4672850" y="2573050"/>
            <a:ext cx="1634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  &gt;  5</a:t>
            </a:r>
            <a:endParaRPr b="0" i="0" sz="35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4713050" y="3879275"/>
            <a:ext cx="1554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  &lt;  4</a:t>
            </a:r>
            <a:endParaRPr b="0" i="0" sz="35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title"/>
          </p:nvPr>
        </p:nvSpPr>
        <p:spPr>
          <a:xfrm>
            <a:off x="164303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Conditions</a:t>
            </a:r>
            <a:endParaRPr b="1" sz="3200"/>
          </a:p>
        </p:txBody>
      </p:sp>
      <p:sp>
        <p:nvSpPr>
          <p:cNvPr id="288" name="Google Shape;288;p27"/>
          <p:cNvSpPr txBox="1"/>
          <p:nvPr>
            <p:ph idx="1" type="body"/>
          </p:nvPr>
        </p:nvSpPr>
        <p:spPr>
          <a:xfrm>
            <a:off x="0" y="1465800"/>
            <a:ext cx="3075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TRUE or FALSE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sz="2400"/>
          </a:p>
        </p:txBody>
      </p:sp>
      <p:sp>
        <p:nvSpPr>
          <p:cNvPr id="289" name="Google Shape;289;p27"/>
          <p:cNvSpPr txBox="1"/>
          <p:nvPr/>
        </p:nvSpPr>
        <p:spPr>
          <a:xfrm>
            <a:off x="1237100" y="1874950"/>
            <a:ext cx="6624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== 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!=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0"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3310400" y="472850"/>
            <a:ext cx="4359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0" i="0" lang="en" sz="3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0" i="0" lang="en" sz="35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" sz="35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35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  ==  “</a:t>
            </a:r>
            <a:r>
              <a:rPr b="0" i="0" lang="en" sz="3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0" i="0" lang="en" sz="35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" sz="35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35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b="0" i="0" sz="35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1" name="Google Shape;291;p27"/>
          <p:cNvPicPr preferRelativeResize="0"/>
          <p:nvPr/>
        </p:nvPicPr>
        <p:blipFill rotWithShape="1">
          <a:blip r:embed="rId3">
            <a:alphaModFix/>
          </a:blip>
          <a:srcRect b="48737" l="0" r="0" t="6573"/>
          <a:stretch/>
        </p:blipFill>
        <p:spPr>
          <a:xfrm>
            <a:off x="7670000" y="519000"/>
            <a:ext cx="1412090" cy="6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7"/>
          <p:cNvPicPr preferRelativeResize="0"/>
          <p:nvPr/>
        </p:nvPicPr>
        <p:blipFill rotWithShape="1">
          <a:blip r:embed="rId3">
            <a:alphaModFix/>
          </a:blip>
          <a:srcRect b="5081" l="0" r="0" t="52287"/>
          <a:stretch/>
        </p:blipFill>
        <p:spPr>
          <a:xfrm>
            <a:off x="7670000" y="1583598"/>
            <a:ext cx="1412100" cy="60200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7"/>
          <p:cNvSpPr txBox="1"/>
          <p:nvPr/>
        </p:nvSpPr>
        <p:spPr>
          <a:xfrm>
            <a:off x="3376250" y="1522950"/>
            <a:ext cx="4359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0" i="0" lang="en" sz="3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0" i="0" lang="en" sz="35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" sz="35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35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  !=  “</a:t>
            </a:r>
            <a:r>
              <a:rPr b="0" i="0" lang="en" sz="3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0" i="0" lang="en" sz="35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" sz="35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35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b="0" i="0" sz="35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4672850" y="2573050"/>
            <a:ext cx="1634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  &gt;  5</a:t>
            </a:r>
            <a:endParaRPr b="0" i="0" sz="35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4713050" y="3879275"/>
            <a:ext cx="1554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  &lt;  4</a:t>
            </a:r>
            <a:endParaRPr b="0" i="0" sz="35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27"/>
          <p:cNvPicPr preferRelativeResize="0"/>
          <p:nvPr/>
        </p:nvPicPr>
        <p:blipFill rotWithShape="1">
          <a:blip r:embed="rId3">
            <a:alphaModFix/>
          </a:blip>
          <a:srcRect b="48737" l="0" r="0" t="6573"/>
          <a:stretch/>
        </p:blipFill>
        <p:spPr>
          <a:xfrm>
            <a:off x="6267350" y="2647300"/>
            <a:ext cx="1412090" cy="6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title"/>
          </p:nvPr>
        </p:nvSpPr>
        <p:spPr>
          <a:xfrm>
            <a:off x="164303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Conditions</a:t>
            </a:r>
            <a:endParaRPr b="1" sz="3200"/>
          </a:p>
        </p:txBody>
      </p:sp>
      <p:sp>
        <p:nvSpPr>
          <p:cNvPr id="302" name="Google Shape;302;p28"/>
          <p:cNvSpPr txBox="1"/>
          <p:nvPr>
            <p:ph idx="1" type="body"/>
          </p:nvPr>
        </p:nvSpPr>
        <p:spPr>
          <a:xfrm>
            <a:off x="0" y="1465800"/>
            <a:ext cx="3075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TRUE or FALSE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sz="2400"/>
          </a:p>
        </p:txBody>
      </p:sp>
      <p:sp>
        <p:nvSpPr>
          <p:cNvPr id="303" name="Google Shape;303;p28"/>
          <p:cNvSpPr txBox="1"/>
          <p:nvPr/>
        </p:nvSpPr>
        <p:spPr>
          <a:xfrm>
            <a:off x="1237100" y="1874950"/>
            <a:ext cx="6624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== 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!=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0"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3310400" y="472850"/>
            <a:ext cx="4359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0" i="0" lang="en" sz="3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0" i="0" lang="en" sz="35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" sz="35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35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  ==  “</a:t>
            </a:r>
            <a:r>
              <a:rPr b="0" i="0" lang="en" sz="3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0" i="0" lang="en" sz="35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" sz="35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35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b="0" i="0" sz="35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5" name="Google Shape;305;p28"/>
          <p:cNvPicPr preferRelativeResize="0"/>
          <p:nvPr/>
        </p:nvPicPr>
        <p:blipFill rotWithShape="1">
          <a:blip r:embed="rId3">
            <a:alphaModFix/>
          </a:blip>
          <a:srcRect b="48737" l="0" r="0" t="6573"/>
          <a:stretch/>
        </p:blipFill>
        <p:spPr>
          <a:xfrm>
            <a:off x="7670000" y="519000"/>
            <a:ext cx="1412090" cy="6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8"/>
          <p:cNvPicPr preferRelativeResize="0"/>
          <p:nvPr/>
        </p:nvPicPr>
        <p:blipFill rotWithShape="1">
          <a:blip r:embed="rId3">
            <a:alphaModFix/>
          </a:blip>
          <a:srcRect b="5081" l="0" r="0" t="52287"/>
          <a:stretch/>
        </p:blipFill>
        <p:spPr>
          <a:xfrm>
            <a:off x="7670000" y="1583598"/>
            <a:ext cx="1412100" cy="60200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8"/>
          <p:cNvSpPr txBox="1"/>
          <p:nvPr/>
        </p:nvSpPr>
        <p:spPr>
          <a:xfrm>
            <a:off x="3376250" y="1522950"/>
            <a:ext cx="4359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0" i="0" lang="en" sz="3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0" i="0" lang="en" sz="35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" sz="35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35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  !=  “</a:t>
            </a:r>
            <a:r>
              <a:rPr b="0" i="0" lang="en" sz="3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0" i="0" lang="en" sz="35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" sz="35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35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b="0" i="0" sz="35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4672850" y="2573050"/>
            <a:ext cx="1634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  &gt;  5</a:t>
            </a:r>
            <a:endParaRPr b="0" i="0" sz="35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4713050" y="3879275"/>
            <a:ext cx="1554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  &lt;  4</a:t>
            </a:r>
            <a:endParaRPr b="0" i="0" sz="35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0" name="Google Shape;310;p28"/>
          <p:cNvPicPr preferRelativeResize="0"/>
          <p:nvPr/>
        </p:nvPicPr>
        <p:blipFill rotWithShape="1">
          <a:blip r:embed="rId3">
            <a:alphaModFix/>
          </a:blip>
          <a:srcRect b="48737" l="0" r="0" t="6573"/>
          <a:stretch/>
        </p:blipFill>
        <p:spPr>
          <a:xfrm>
            <a:off x="6267350" y="2647300"/>
            <a:ext cx="1412090" cy="6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8"/>
          <p:cNvPicPr preferRelativeResize="0"/>
          <p:nvPr/>
        </p:nvPicPr>
        <p:blipFill rotWithShape="1">
          <a:blip r:embed="rId3">
            <a:alphaModFix/>
          </a:blip>
          <a:srcRect b="5081" l="0" r="0" t="52287"/>
          <a:stretch/>
        </p:blipFill>
        <p:spPr>
          <a:xfrm>
            <a:off x="6267350" y="3939923"/>
            <a:ext cx="1412100" cy="602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Loops</a:t>
            </a:r>
            <a:endParaRPr/>
          </a:p>
        </p:txBody>
      </p:sp>
      <p:pic>
        <p:nvPicPr>
          <p:cNvPr id="317" name="Google Shape;31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5025" y="671874"/>
            <a:ext cx="3865875" cy="37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/>
          <p:nvPr>
            <p:ph type="title"/>
          </p:nvPr>
        </p:nvSpPr>
        <p:spPr>
          <a:xfrm>
            <a:off x="208453" y="335725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Loops</a:t>
            </a:r>
            <a:endParaRPr b="1" sz="3200"/>
          </a:p>
        </p:txBody>
      </p:sp>
      <p:pic>
        <p:nvPicPr>
          <p:cNvPr id="323" name="Google Shape;3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1550" y="1741450"/>
            <a:ext cx="1660600" cy="16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0"/>
          <p:cNvSpPr txBox="1"/>
          <p:nvPr/>
        </p:nvSpPr>
        <p:spPr>
          <a:xfrm>
            <a:off x="418250" y="1788425"/>
            <a:ext cx="21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0"/>
          <p:cNvSpPr txBox="1"/>
          <p:nvPr>
            <p:ph idx="1" type="body"/>
          </p:nvPr>
        </p:nvSpPr>
        <p:spPr>
          <a:xfrm>
            <a:off x="418250" y="1389075"/>
            <a:ext cx="3024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Recycle code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Apply a process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2400"/>
              <a:t>over-and-over</a:t>
            </a:r>
            <a:endParaRPr sz="2400"/>
          </a:p>
        </p:txBody>
      </p:sp>
      <p:sp>
        <p:nvSpPr>
          <p:cNvPr id="326" name="Google Shape;326;p30"/>
          <p:cNvSpPr txBox="1"/>
          <p:nvPr/>
        </p:nvSpPr>
        <p:spPr>
          <a:xfrm>
            <a:off x="3605675" y="1002550"/>
            <a:ext cx="441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Repeat until…..</a:t>
            </a:r>
            <a:endParaRPr b="0" i="0" sz="3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208453" y="335725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Loops</a:t>
            </a:r>
            <a:endParaRPr b="1" sz="3200"/>
          </a:p>
        </p:txBody>
      </p:sp>
      <p:pic>
        <p:nvPicPr>
          <p:cNvPr id="332" name="Google Shape;3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4150" y="63300"/>
            <a:ext cx="1660600" cy="16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1"/>
          <p:cNvSpPr txBox="1"/>
          <p:nvPr/>
        </p:nvSpPr>
        <p:spPr>
          <a:xfrm>
            <a:off x="418250" y="1788425"/>
            <a:ext cx="21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1"/>
          <p:cNvSpPr txBox="1"/>
          <p:nvPr>
            <p:ph idx="1" type="body"/>
          </p:nvPr>
        </p:nvSpPr>
        <p:spPr>
          <a:xfrm>
            <a:off x="418250" y="1389075"/>
            <a:ext cx="3024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Recycle code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Apply a process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2400"/>
              <a:t>over-and-over</a:t>
            </a:r>
            <a:endParaRPr sz="2400"/>
          </a:p>
        </p:txBody>
      </p:sp>
      <p:pic>
        <p:nvPicPr>
          <p:cNvPr id="335" name="Google Shape;33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875" y="1510500"/>
            <a:ext cx="3050275" cy="3050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6" name="Google Shape;336;p31"/>
          <p:cNvSpPr txBox="1"/>
          <p:nvPr/>
        </p:nvSpPr>
        <p:spPr>
          <a:xfrm>
            <a:off x="4679575" y="1626875"/>
            <a:ext cx="2937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℃           ℉</a:t>
            </a:r>
            <a:endParaRPr sz="3500"/>
          </a:p>
        </p:txBody>
      </p:sp>
      <p:sp>
        <p:nvSpPr>
          <p:cNvPr id="337" name="Google Shape;337;p31"/>
          <p:cNvSpPr txBox="1"/>
          <p:nvPr/>
        </p:nvSpPr>
        <p:spPr>
          <a:xfrm>
            <a:off x="3571550" y="355000"/>
            <a:ext cx="328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…an example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7745011" y="4465500"/>
            <a:ext cx="13989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71900" y="1696275"/>
            <a:ext cx="8222100" cy="29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Lists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Set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Dictionary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Index positions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Loops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9374" y="2133025"/>
            <a:ext cx="2628645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0" l="23442" r="18227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/>
          <p:nvPr>
            <p:ph type="title"/>
          </p:nvPr>
        </p:nvSpPr>
        <p:spPr>
          <a:xfrm>
            <a:off x="208453" y="335725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Loops</a:t>
            </a:r>
            <a:endParaRPr b="1" sz="3200"/>
          </a:p>
        </p:txBody>
      </p:sp>
      <p:pic>
        <p:nvPicPr>
          <p:cNvPr id="343" name="Google Shape;3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4150" y="63300"/>
            <a:ext cx="1660600" cy="16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2"/>
          <p:cNvSpPr txBox="1"/>
          <p:nvPr/>
        </p:nvSpPr>
        <p:spPr>
          <a:xfrm>
            <a:off x="418250" y="1788425"/>
            <a:ext cx="21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32"/>
          <p:cNvSpPr txBox="1"/>
          <p:nvPr>
            <p:ph idx="1" type="body"/>
          </p:nvPr>
        </p:nvSpPr>
        <p:spPr>
          <a:xfrm>
            <a:off x="418250" y="1389075"/>
            <a:ext cx="3024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Recycle code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Apply a process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2400"/>
              <a:t>over-and-over</a:t>
            </a:r>
            <a:endParaRPr sz="2400"/>
          </a:p>
        </p:txBody>
      </p:sp>
      <p:sp>
        <p:nvSpPr>
          <p:cNvPr id="346" name="Google Shape;346;p32"/>
          <p:cNvSpPr txBox="1"/>
          <p:nvPr/>
        </p:nvSpPr>
        <p:spPr>
          <a:xfrm>
            <a:off x="3679125" y="957550"/>
            <a:ext cx="2946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℉</a:t>
            </a:r>
            <a:endParaRPr/>
          </a:p>
        </p:txBody>
      </p:sp>
      <p:cxnSp>
        <p:nvCxnSpPr>
          <p:cNvPr id="347" name="Google Shape;347;p32"/>
          <p:cNvCxnSpPr/>
          <p:nvPr/>
        </p:nvCxnSpPr>
        <p:spPr>
          <a:xfrm>
            <a:off x="3442450" y="1624400"/>
            <a:ext cx="38835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32"/>
          <p:cNvSpPr txBox="1"/>
          <p:nvPr/>
        </p:nvSpPr>
        <p:spPr>
          <a:xfrm>
            <a:off x="3582300" y="1559850"/>
            <a:ext cx="2334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67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58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54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66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70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59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9" name="Google Shape;3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1575" y="3334875"/>
            <a:ext cx="1720750" cy="1720750"/>
          </a:xfrm>
          <a:prstGeom prst="rect">
            <a:avLst/>
          </a:prstGeom>
          <a:noFill/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title"/>
          </p:nvPr>
        </p:nvSpPr>
        <p:spPr>
          <a:xfrm>
            <a:off x="208453" y="335725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Loops</a:t>
            </a:r>
            <a:endParaRPr b="1" sz="3200"/>
          </a:p>
        </p:txBody>
      </p:sp>
      <p:pic>
        <p:nvPicPr>
          <p:cNvPr id="355" name="Google Shape;35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925" y="63300"/>
            <a:ext cx="1225825" cy="12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3"/>
          <p:cNvSpPr txBox="1"/>
          <p:nvPr/>
        </p:nvSpPr>
        <p:spPr>
          <a:xfrm>
            <a:off x="418250" y="1788425"/>
            <a:ext cx="21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33"/>
          <p:cNvSpPr txBox="1"/>
          <p:nvPr>
            <p:ph idx="1" type="body"/>
          </p:nvPr>
        </p:nvSpPr>
        <p:spPr>
          <a:xfrm>
            <a:off x="418250" y="1389075"/>
            <a:ext cx="3024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Recycle code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Apply a process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2400"/>
              <a:t>over-and-over</a:t>
            </a:r>
            <a:endParaRPr sz="2400"/>
          </a:p>
        </p:txBody>
      </p:sp>
      <p:sp>
        <p:nvSpPr>
          <p:cNvPr id="358" name="Google Shape;358;p33"/>
          <p:cNvSpPr txBox="1"/>
          <p:nvPr/>
        </p:nvSpPr>
        <p:spPr>
          <a:xfrm>
            <a:off x="3582300" y="1559850"/>
            <a:ext cx="4109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67 </a:t>
            </a: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- 32) * 5/9 =  </a:t>
            </a:r>
            <a:r>
              <a:rPr lang="en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19.4</a:t>
            </a:r>
            <a:endParaRPr sz="3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58 </a:t>
            </a: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- 32) * 5/9 =  </a:t>
            </a:r>
            <a:r>
              <a:rPr lang="en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14.4</a:t>
            </a:r>
            <a:endParaRPr sz="3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54 </a:t>
            </a: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- 32) * 5/9 =  </a:t>
            </a:r>
            <a:r>
              <a:rPr lang="en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12.2</a:t>
            </a:r>
            <a:endParaRPr sz="3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66 </a:t>
            </a: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- 32) * 5/9 =  </a:t>
            </a:r>
            <a:r>
              <a:rPr lang="en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18.9</a:t>
            </a:r>
            <a:endParaRPr sz="3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70 </a:t>
            </a: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- 32) * 5/9 =  </a:t>
            </a:r>
            <a:r>
              <a:rPr lang="en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21.1</a:t>
            </a:r>
            <a:endParaRPr sz="3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59 </a:t>
            </a: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- 32) * 5/9 =  </a:t>
            </a:r>
            <a:r>
              <a:rPr lang="en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59.0</a:t>
            </a:r>
            <a:endParaRPr sz="3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3"/>
          <p:cNvSpPr txBox="1"/>
          <p:nvPr/>
        </p:nvSpPr>
        <p:spPr>
          <a:xfrm>
            <a:off x="3625350" y="957550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℉</a:t>
            </a:r>
            <a:endParaRPr/>
          </a:p>
        </p:txBody>
      </p:sp>
      <p:cxnSp>
        <p:nvCxnSpPr>
          <p:cNvPr id="360" name="Google Shape;360;p33"/>
          <p:cNvCxnSpPr/>
          <p:nvPr/>
        </p:nvCxnSpPr>
        <p:spPr>
          <a:xfrm>
            <a:off x="3442450" y="1624400"/>
            <a:ext cx="5142300" cy="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33"/>
          <p:cNvSpPr txBox="1"/>
          <p:nvPr/>
        </p:nvSpPr>
        <p:spPr>
          <a:xfrm>
            <a:off x="6625350" y="1011350"/>
            <a:ext cx="1000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℃</a:t>
            </a:r>
            <a:endParaRPr/>
          </a:p>
        </p:txBody>
      </p:sp>
      <p:pic>
        <p:nvPicPr>
          <p:cNvPr id="362" name="Google Shape;3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1575" y="3334875"/>
            <a:ext cx="1720750" cy="1720750"/>
          </a:xfrm>
          <a:prstGeom prst="rect">
            <a:avLst/>
          </a:prstGeom>
          <a:noFill/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>
            <p:ph type="title"/>
          </p:nvPr>
        </p:nvSpPr>
        <p:spPr>
          <a:xfrm>
            <a:off x="208453" y="335725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Loops</a:t>
            </a:r>
            <a:endParaRPr b="1" sz="3200"/>
          </a:p>
        </p:txBody>
      </p:sp>
      <p:pic>
        <p:nvPicPr>
          <p:cNvPr id="368" name="Google Shape;36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4150" y="63300"/>
            <a:ext cx="1660600" cy="16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4"/>
          <p:cNvSpPr txBox="1"/>
          <p:nvPr/>
        </p:nvSpPr>
        <p:spPr>
          <a:xfrm>
            <a:off x="418250" y="1788425"/>
            <a:ext cx="21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34"/>
          <p:cNvSpPr txBox="1"/>
          <p:nvPr>
            <p:ph idx="1" type="body"/>
          </p:nvPr>
        </p:nvSpPr>
        <p:spPr>
          <a:xfrm>
            <a:off x="418250" y="1389075"/>
            <a:ext cx="3024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Recycle code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Apply a process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2400"/>
              <a:t>over-and-over</a:t>
            </a:r>
            <a:endParaRPr sz="2400"/>
          </a:p>
        </p:txBody>
      </p:sp>
      <p:sp>
        <p:nvSpPr>
          <p:cNvPr id="371" name="Google Shape;371;p34"/>
          <p:cNvSpPr txBox="1"/>
          <p:nvPr/>
        </p:nvSpPr>
        <p:spPr>
          <a:xfrm>
            <a:off x="3246775" y="1954275"/>
            <a:ext cx="58179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each </a:t>
            </a:r>
            <a:r>
              <a:rPr lang="en" sz="3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lang="en" sz="3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in fahrenheit_list:</a:t>
            </a:r>
            <a:endParaRPr sz="3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	(</a:t>
            </a:r>
            <a:r>
              <a:rPr lang="en" sz="3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lang="en" sz="3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-32) * 5/9</a:t>
            </a:r>
            <a:endParaRPr sz="3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3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3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2" name="Google Shape;37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1575" y="3334875"/>
            <a:ext cx="1720750" cy="1720750"/>
          </a:xfrm>
          <a:prstGeom prst="rect">
            <a:avLst/>
          </a:prstGeom>
          <a:noFill/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/>
          <p:nvPr/>
        </p:nvSpPr>
        <p:spPr>
          <a:xfrm>
            <a:off x="5518675" y="2379500"/>
            <a:ext cx="3000000" cy="847800"/>
          </a:xfrm>
          <a:prstGeom prst="roundRect">
            <a:avLst>
              <a:gd fmla="val 16667" name="adj"/>
            </a:avLst>
          </a:prstGeom>
          <a:solidFill>
            <a:srgbClr val="F9F9F9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5"/>
          <p:cNvSpPr txBox="1"/>
          <p:nvPr>
            <p:ph type="title"/>
          </p:nvPr>
        </p:nvSpPr>
        <p:spPr>
          <a:xfrm>
            <a:off x="208453" y="335725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Loops</a:t>
            </a:r>
            <a:endParaRPr b="1" sz="3200"/>
          </a:p>
        </p:txBody>
      </p:sp>
      <p:pic>
        <p:nvPicPr>
          <p:cNvPr id="379" name="Google Shape;37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4150" y="63300"/>
            <a:ext cx="1660600" cy="16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5"/>
          <p:cNvSpPr txBox="1"/>
          <p:nvPr/>
        </p:nvSpPr>
        <p:spPr>
          <a:xfrm>
            <a:off x="418250" y="1788425"/>
            <a:ext cx="21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5"/>
          <p:cNvSpPr txBox="1"/>
          <p:nvPr>
            <p:ph idx="1" type="body"/>
          </p:nvPr>
        </p:nvSpPr>
        <p:spPr>
          <a:xfrm>
            <a:off x="418250" y="1389075"/>
            <a:ext cx="3024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Recycle code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Apply a process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2400"/>
              <a:t>over-and-over</a:t>
            </a:r>
            <a:endParaRPr sz="2400"/>
          </a:p>
        </p:txBody>
      </p:sp>
      <p:sp>
        <p:nvSpPr>
          <p:cNvPr id="382" name="Google Shape;382;p35"/>
          <p:cNvSpPr txBox="1"/>
          <p:nvPr/>
        </p:nvSpPr>
        <p:spPr>
          <a:xfrm>
            <a:off x="3679125" y="957550"/>
            <a:ext cx="2946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℉</a:t>
            </a:r>
            <a:endParaRPr/>
          </a:p>
        </p:txBody>
      </p:sp>
      <p:cxnSp>
        <p:nvCxnSpPr>
          <p:cNvPr id="383" name="Google Shape;383;p35"/>
          <p:cNvCxnSpPr/>
          <p:nvPr/>
        </p:nvCxnSpPr>
        <p:spPr>
          <a:xfrm>
            <a:off x="3442450" y="1624400"/>
            <a:ext cx="38835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5"/>
          <p:cNvSpPr txBox="1"/>
          <p:nvPr/>
        </p:nvSpPr>
        <p:spPr>
          <a:xfrm>
            <a:off x="3582300" y="1495300"/>
            <a:ext cx="2334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67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58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54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66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70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59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4421400" y="1734638"/>
            <a:ext cx="656100" cy="565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9F9F9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5"/>
          <p:cNvSpPr/>
          <p:nvPr/>
        </p:nvSpPr>
        <p:spPr>
          <a:xfrm>
            <a:off x="4421400" y="2289150"/>
            <a:ext cx="656100" cy="565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9F9F9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5"/>
          <p:cNvSpPr/>
          <p:nvPr/>
        </p:nvSpPr>
        <p:spPr>
          <a:xfrm>
            <a:off x="4421400" y="2854350"/>
            <a:ext cx="656100" cy="565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9F9F9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5"/>
          <p:cNvSpPr/>
          <p:nvPr/>
        </p:nvSpPr>
        <p:spPr>
          <a:xfrm>
            <a:off x="4421400" y="3419550"/>
            <a:ext cx="656100" cy="565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9F9F9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5"/>
          <p:cNvSpPr/>
          <p:nvPr/>
        </p:nvSpPr>
        <p:spPr>
          <a:xfrm>
            <a:off x="4421400" y="3974050"/>
            <a:ext cx="656100" cy="565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9F9F9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5"/>
          <p:cNvSpPr txBox="1"/>
          <p:nvPr/>
        </p:nvSpPr>
        <p:spPr>
          <a:xfrm>
            <a:off x="5518675" y="24648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lang="en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-32) * 5/9</a:t>
            </a:r>
            <a:endParaRPr/>
          </a:p>
        </p:txBody>
      </p:sp>
      <p:pic>
        <p:nvPicPr>
          <p:cNvPr id="391" name="Google Shape;39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1575" y="3334875"/>
            <a:ext cx="1720750" cy="1720750"/>
          </a:xfrm>
          <a:prstGeom prst="rect">
            <a:avLst/>
          </a:prstGeom>
          <a:noFill/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 txBox="1"/>
          <p:nvPr>
            <p:ph type="title"/>
          </p:nvPr>
        </p:nvSpPr>
        <p:spPr>
          <a:xfrm>
            <a:off x="208453" y="335725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Loops</a:t>
            </a:r>
            <a:endParaRPr b="1" sz="3200"/>
          </a:p>
        </p:txBody>
      </p:sp>
      <p:pic>
        <p:nvPicPr>
          <p:cNvPr id="397" name="Google Shape;39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925" y="63300"/>
            <a:ext cx="1225825" cy="12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6"/>
          <p:cNvSpPr txBox="1"/>
          <p:nvPr/>
        </p:nvSpPr>
        <p:spPr>
          <a:xfrm>
            <a:off x="418250" y="1788425"/>
            <a:ext cx="21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6"/>
          <p:cNvSpPr txBox="1"/>
          <p:nvPr>
            <p:ph idx="1" type="body"/>
          </p:nvPr>
        </p:nvSpPr>
        <p:spPr>
          <a:xfrm>
            <a:off x="418250" y="1389075"/>
            <a:ext cx="3024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Recycle code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Apply a process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2400"/>
              <a:t>over-and-over</a:t>
            </a:r>
            <a:endParaRPr sz="2400"/>
          </a:p>
        </p:txBody>
      </p:sp>
      <p:sp>
        <p:nvSpPr>
          <p:cNvPr id="400" name="Google Shape;400;p36"/>
          <p:cNvSpPr txBox="1"/>
          <p:nvPr/>
        </p:nvSpPr>
        <p:spPr>
          <a:xfrm>
            <a:off x="3582300" y="1570625"/>
            <a:ext cx="5346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67</a:t>
            </a: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 - 32) * 5/9 =           </a:t>
            </a:r>
            <a:r>
              <a:rPr lang="en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19.4</a:t>
            </a:r>
            <a:endParaRPr sz="3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58</a:t>
            </a: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 - 32) * 5/          9 = </a:t>
            </a:r>
            <a:r>
              <a:rPr lang="en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14.4</a:t>
            </a:r>
            <a:endParaRPr sz="3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54</a:t>
            </a: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 - 32) * 5          /9 = </a:t>
            </a:r>
            <a:r>
              <a:rPr lang="en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12.2</a:t>
            </a:r>
            <a:endParaRPr sz="3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66</a:t>
            </a: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 - 32) * 5/9           = </a:t>
            </a:r>
            <a:r>
              <a:rPr lang="en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18.9</a:t>
            </a:r>
            <a:endParaRPr sz="3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70</a:t>
            </a: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 - 32) * 5/9           = </a:t>
            </a:r>
            <a:r>
              <a:rPr lang="en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21.1</a:t>
            </a:r>
            <a:endParaRPr sz="3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59</a:t>
            </a:r>
            <a:r>
              <a:rPr lang="en" sz="3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 - 32) * 5/9           = </a:t>
            </a:r>
            <a:r>
              <a:rPr lang="en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59.0</a:t>
            </a:r>
            <a:endParaRPr sz="3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6"/>
          <p:cNvSpPr txBox="1"/>
          <p:nvPr/>
        </p:nvSpPr>
        <p:spPr>
          <a:xfrm>
            <a:off x="3625350" y="957550"/>
            <a:ext cx="4690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℉</a:t>
            </a:r>
            <a:endParaRPr/>
          </a:p>
        </p:txBody>
      </p:sp>
      <p:cxnSp>
        <p:nvCxnSpPr>
          <p:cNvPr id="402" name="Google Shape;402;p36"/>
          <p:cNvCxnSpPr/>
          <p:nvPr/>
        </p:nvCxnSpPr>
        <p:spPr>
          <a:xfrm>
            <a:off x="3442450" y="1624400"/>
            <a:ext cx="5142300" cy="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36"/>
          <p:cNvSpPr txBox="1"/>
          <p:nvPr/>
        </p:nvSpPr>
        <p:spPr>
          <a:xfrm>
            <a:off x="6625350" y="1011350"/>
            <a:ext cx="222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        </a:t>
            </a:r>
            <a:r>
              <a:rPr lang="en" sz="3500"/>
              <a:t>℃</a:t>
            </a:r>
            <a:endParaRPr/>
          </a:p>
        </p:txBody>
      </p:sp>
      <p:sp>
        <p:nvSpPr>
          <p:cNvPr id="404" name="Google Shape;404;p36"/>
          <p:cNvSpPr/>
          <p:nvPr/>
        </p:nvSpPr>
        <p:spPr>
          <a:xfrm>
            <a:off x="4513600" y="2716775"/>
            <a:ext cx="3000000" cy="847800"/>
          </a:xfrm>
          <a:prstGeom prst="roundRect">
            <a:avLst>
              <a:gd fmla="val 16667" name="adj"/>
            </a:avLst>
          </a:prstGeom>
          <a:solidFill>
            <a:srgbClr val="F9F9F9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6"/>
          <p:cNvSpPr txBox="1"/>
          <p:nvPr/>
        </p:nvSpPr>
        <p:spPr>
          <a:xfrm>
            <a:off x="4513600" y="2802113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lang="en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-32) * 5/9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/>
          <p:nvPr>
            <p:ph type="title"/>
          </p:nvPr>
        </p:nvSpPr>
        <p:spPr>
          <a:xfrm>
            <a:off x="208453" y="335725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Loops</a:t>
            </a:r>
            <a:endParaRPr b="1" sz="3200"/>
          </a:p>
        </p:txBody>
      </p:sp>
      <p:pic>
        <p:nvPicPr>
          <p:cNvPr id="411" name="Google Shape;41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925" y="63300"/>
            <a:ext cx="1225825" cy="12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7"/>
          <p:cNvSpPr txBox="1"/>
          <p:nvPr/>
        </p:nvSpPr>
        <p:spPr>
          <a:xfrm>
            <a:off x="418250" y="1788425"/>
            <a:ext cx="21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37"/>
          <p:cNvSpPr txBox="1"/>
          <p:nvPr>
            <p:ph idx="1" type="body"/>
          </p:nvPr>
        </p:nvSpPr>
        <p:spPr>
          <a:xfrm>
            <a:off x="418250" y="1389075"/>
            <a:ext cx="3024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Recycle code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Apply a process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2400"/>
              <a:t>over-and-over</a:t>
            </a:r>
            <a:endParaRPr sz="2400"/>
          </a:p>
        </p:txBody>
      </p:sp>
      <p:sp>
        <p:nvSpPr>
          <p:cNvPr id="414" name="Google Shape;414;p37"/>
          <p:cNvSpPr txBox="1"/>
          <p:nvPr/>
        </p:nvSpPr>
        <p:spPr>
          <a:xfrm>
            <a:off x="3582300" y="1559850"/>
            <a:ext cx="4109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67 </a:t>
            </a: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- 32) * 5/9 = </a:t>
            </a:r>
            <a:r>
              <a:rPr lang="en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19.4</a:t>
            </a:r>
            <a:endParaRPr sz="3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58 </a:t>
            </a: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- 32) * 5/9 = </a:t>
            </a:r>
            <a:r>
              <a:rPr lang="en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14.4</a:t>
            </a:r>
            <a:endParaRPr sz="3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54 </a:t>
            </a: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- 32) * 5/9 = </a:t>
            </a:r>
            <a:r>
              <a:rPr lang="en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12.2</a:t>
            </a:r>
            <a:endParaRPr sz="3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66 </a:t>
            </a: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- 32) * 5/9 = </a:t>
            </a:r>
            <a:r>
              <a:rPr lang="en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18.9</a:t>
            </a:r>
            <a:endParaRPr sz="3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70 </a:t>
            </a: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- 32) * 5/9 = </a:t>
            </a:r>
            <a:r>
              <a:rPr lang="en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21.1</a:t>
            </a:r>
            <a:endParaRPr sz="3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59 </a:t>
            </a: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- 32) * 5/9 = </a:t>
            </a:r>
            <a:r>
              <a:rPr lang="en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59.0</a:t>
            </a:r>
            <a:endParaRPr sz="3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37"/>
          <p:cNvSpPr txBox="1"/>
          <p:nvPr/>
        </p:nvSpPr>
        <p:spPr>
          <a:xfrm>
            <a:off x="3625350" y="957550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℉</a:t>
            </a:r>
            <a:endParaRPr/>
          </a:p>
        </p:txBody>
      </p:sp>
      <p:cxnSp>
        <p:nvCxnSpPr>
          <p:cNvPr id="416" name="Google Shape;416;p37"/>
          <p:cNvCxnSpPr/>
          <p:nvPr/>
        </p:nvCxnSpPr>
        <p:spPr>
          <a:xfrm>
            <a:off x="3442450" y="1624400"/>
            <a:ext cx="5142300" cy="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37"/>
          <p:cNvSpPr txBox="1"/>
          <p:nvPr/>
        </p:nvSpPr>
        <p:spPr>
          <a:xfrm>
            <a:off x="6625350" y="1011350"/>
            <a:ext cx="1000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℃</a:t>
            </a:r>
            <a:endParaRPr/>
          </a:p>
        </p:txBody>
      </p:sp>
      <p:pic>
        <p:nvPicPr>
          <p:cNvPr id="418" name="Google Shape;41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1575" y="3334875"/>
            <a:ext cx="1720750" cy="1720750"/>
          </a:xfrm>
          <a:prstGeom prst="rect">
            <a:avLst/>
          </a:prstGeom>
          <a:noFill/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424" name="Google Shape;424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Data Structures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Index positions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Conditions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/>
              <a:t>Loops</a:t>
            </a:r>
            <a:endParaRPr sz="2400"/>
          </a:p>
        </p:txBody>
      </p:sp>
      <p:sp>
        <p:nvSpPr>
          <p:cNvPr id="425" name="Google Shape;425;p38"/>
          <p:cNvSpPr/>
          <p:nvPr/>
        </p:nvSpPr>
        <p:spPr>
          <a:xfrm>
            <a:off x="7745011" y="4465500"/>
            <a:ext cx="13989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38"/>
          <p:cNvPicPr preferRelativeResize="0"/>
          <p:nvPr/>
        </p:nvPicPr>
        <p:blipFill rotWithShape="1">
          <a:blip r:embed="rId3">
            <a:alphaModFix/>
          </a:blip>
          <a:srcRect b="0" l="23442" r="18226" t="0"/>
          <a:stretch/>
        </p:blipFill>
        <p:spPr>
          <a:xfrm>
            <a:off x="8451700" y="4411813"/>
            <a:ext cx="692301" cy="66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3125" y="1775925"/>
            <a:ext cx="3595700" cy="34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433" name="Google Shape;433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34" name="Google Shape;43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275" y="2162950"/>
            <a:ext cx="3244370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9"/>
          <p:cNvSpPr/>
          <p:nvPr/>
        </p:nvSpPr>
        <p:spPr>
          <a:xfrm>
            <a:off x="7745011" y="4465500"/>
            <a:ext cx="13989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39"/>
          <p:cNvPicPr preferRelativeResize="0"/>
          <p:nvPr/>
        </p:nvPicPr>
        <p:blipFill rotWithShape="1">
          <a:blip r:embed="rId4">
            <a:alphaModFix/>
          </a:blip>
          <a:srcRect b="0" l="23442" r="18226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0" y="1919075"/>
            <a:ext cx="86940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Morning 1: Foundations of Python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Afternoon 1: </a:t>
            </a:r>
            <a:r>
              <a:rPr b="1" lang="en" sz="2400"/>
              <a:t>Data Structures, Conditions, &amp; Loops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Morning 2: Reading &amp; Manipulating DNA Data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/>
              <a:t>Afternoon 2: </a:t>
            </a:r>
            <a:r>
              <a:rPr lang="en" sz="2400"/>
              <a:t>Reading and Writing Files</a:t>
            </a:r>
            <a:endParaRPr sz="2400"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8500" y="2994050"/>
            <a:ext cx="1750100" cy="15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>
            <a:off x="7745011" y="4465500"/>
            <a:ext cx="13989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0" l="23442" r="18226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Data Structures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5025" y="671874"/>
            <a:ext cx="3865875" cy="37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4016125" y="382550"/>
            <a:ext cx="4437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0" i="0" lang="en" sz="4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3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,      ,      ,     ,  </a:t>
            </a:r>
            <a:r>
              <a:rPr b="0" i="0" lang="en" sz="4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3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,</a:t>
            </a:r>
            <a:endParaRPr b="0" i="0" sz="3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9150" y="271200"/>
            <a:ext cx="2300024" cy="8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8666925" y="168725"/>
            <a:ext cx="543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b="0" i="0" sz="5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289175" y="206800"/>
            <a:ext cx="69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endParaRPr b="0" i="0" sz="5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164303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Data Structures</a:t>
            </a:r>
            <a:endParaRPr b="1" sz="3200"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0" y="1299675"/>
            <a:ext cx="36057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Lists  [  ]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sz="2400"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35616" t="0"/>
          <a:stretch/>
        </p:blipFill>
        <p:spPr>
          <a:xfrm>
            <a:off x="5789175" y="271200"/>
            <a:ext cx="1480875" cy="8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4">
            <a:alphaModFix/>
          </a:blip>
          <a:srcRect b="32487" l="0" r="35174" t="33727"/>
          <a:stretch/>
        </p:blipFill>
        <p:spPr>
          <a:xfrm>
            <a:off x="7299500" y="271188"/>
            <a:ext cx="1480875" cy="7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9150" y="271200"/>
            <a:ext cx="2300024" cy="8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8584725" y="168713"/>
            <a:ext cx="625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b="0" i="0" sz="5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3289175" y="206800"/>
            <a:ext cx="69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endParaRPr b="0" i="0" sz="5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164303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Data Structures</a:t>
            </a:r>
            <a:endParaRPr b="1" sz="3200"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0" y="1299675"/>
            <a:ext cx="36057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Lists  [  ]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sz="2400"/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35616" t="0"/>
          <a:stretch/>
        </p:blipFill>
        <p:spPr>
          <a:xfrm>
            <a:off x="5789175" y="271200"/>
            <a:ext cx="1480875" cy="8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 b="32485" l="0" r="35174" t="33728"/>
          <a:stretch/>
        </p:blipFill>
        <p:spPr>
          <a:xfrm>
            <a:off x="7299500" y="271188"/>
            <a:ext cx="1480875" cy="7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9050" y="366925"/>
            <a:ext cx="693001" cy="671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7050" y="310263"/>
            <a:ext cx="693001" cy="671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0538" y="310275"/>
            <a:ext cx="598548" cy="67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67175" y="352149"/>
            <a:ext cx="625500" cy="64386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/>
        </p:nvSpPr>
        <p:spPr>
          <a:xfrm>
            <a:off x="3584075" y="366925"/>
            <a:ext cx="598500" cy="56760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5883863" y="400163"/>
            <a:ext cx="598500" cy="56760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42923" y="400154"/>
            <a:ext cx="567617" cy="5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9298" y="362079"/>
            <a:ext cx="567617" cy="56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/>
          <p:nvPr/>
        </p:nvSpPr>
        <p:spPr>
          <a:xfrm>
            <a:off x="7328925" y="331125"/>
            <a:ext cx="693000" cy="64380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98138" y="382550"/>
            <a:ext cx="540950" cy="5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4016125" y="382550"/>
            <a:ext cx="4437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0" i="0" lang="en" sz="4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3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,      ,      ,     ,  </a:t>
            </a:r>
            <a:r>
              <a:rPr b="0" i="0" lang="en" sz="4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3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,</a:t>
            </a:r>
            <a:endParaRPr b="0" i="0" sz="3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9150" y="271200"/>
            <a:ext cx="2300024" cy="8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8584725" y="168713"/>
            <a:ext cx="625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b="0" i="0" sz="5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3289175" y="206800"/>
            <a:ext cx="69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endParaRPr b="0" i="0" sz="5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164303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Data Structures</a:t>
            </a:r>
            <a:endParaRPr b="1" sz="3200"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0" l="0" r="35616" t="0"/>
          <a:stretch/>
        </p:blipFill>
        <p:spPr>
          <a:xfrm>
            <a:off x="5789175" y="271200"/>
            <a:ext cx="1480875" cy="8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 rotWithShape="1">
          <a:blip r:embed="rId4">
            <a:alphaModFix/>
          </a:blip>
          <a:srcRect b="32485" l="0" r="35174" t="33728"/>
          <a:stretch/>
        </p:blipFill>
        <p:spPr>
          <a:xfrm>
            <a:off x="7299500" y="271188"/>
            <a:ext cx="1480875" cy="7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9050" y="366925"/>
            <a:ext cx="693001" cy="671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7050" y="310263"/>
            <a:ext cx="693001" cy="671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0538" y="310275"/>
            <a:ext cx="598548" cy="67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67175" y="352149"/>
            <a:ext cx="625500" cy="64386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/>
          <p:nvPr/>
        </p:nvSpPr>
        <p:spPr>
          <a:xfrm>
            <a:off x="3584075" y="366925"/>
            <a:ext cx="598500" cy="56760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5883863" y="400163"/>
            <a:ext cx="598500" cy="56760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42923" y="400154"/>
            <a:ext cx="567617" cy="5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9298" y="362079"/>
            <a:ext cx="567617" cy="56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/>
          <p:nvPr/>
        </p:nvSpPr>
        <p:spPr>
          <a:xfrm>
            <a:off x="7328925" y="331125"/>
            <a:ext cx="693000" cy="64380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98138" y="382550"/>
            <a:ext cx="540950" cy="5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4016125" y="382550"/>
            <a:ext cx="4437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0" i="0" lang="en" sz="4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3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,      ,      ,     ,  </a:t>
            </a:r>
            <a:r>
              <a:rPr b="0" i="0" lang="en" sz="4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3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,</a:t>
            </a:r>
            <a:endParaRPr b="0" i="0" sz="3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0" y="1299675"/>
            <a:ext cx="36057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Lists  [  ]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b="1" lang="en" sz="2400"/>
              <a:t>Set  {  }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64303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Data Structures</a:t>
            </a:r>
            <a:endParaRPr b="1" sz="3200"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0" y="1299675"/>
            <a:ext cx="36057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Lists  [  ]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Set  {  }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sz="2400"/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0" l="0" r="35616" t="0"/>
          <a:stretch/>
        </p:blipFill>
        <p:spPr>
          <a:xfrm>
            <a:off x="5789175" y="271200"/>
            <a:ext cx="1480875" cy="8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9150" y="271200"/>
            <a:ext cx="2300024" cy="8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3400" y="2438025"/>
            <a:ext cx="2300024" cy="8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 rotWithShape="1">
          <a:blip r:embed="rId4">
            <a:alphaModFix/>
          </a:blip>
          <a:srcRect b="32485" l="0" r="35174" t="33728"/>
          <a:stretch/>
        </p:blipFill>
        <p:spPr>
          <a:xfrm>
            <a:off x="7299500" y="271188"/>
            <a:ext cx="1480875" cy="7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 rotWithShape="1">
          <a:blip r:embed="rId4">
            <a:alphaModFix/>
          </a:blip>
          <a:srcRect b="32485" l="0" r="35174" t="33728"/>
          <a:stretch/>
        </p:blipFill>
        <p:spPr>
          <a:xfrm>
            <a:off x="6413425" y="2438012"/>
            <a:ext cx="1480875" cy="7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3289175" y="206800"/>
            <a:ext cx="69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endParaRPr b="0" i="0" sz="5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8584725" y="168713"/>
            <a:ext cx="625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b="0" i="0" sz="5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3913450" y="2335550"/>
            <a:ext cx="69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0" i="0" sz="5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7759775" y="2335538"/>
            <a:ext cx="69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0" i="0" sz="5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9150" y="271200"/>
            <a:ext cx="2300024" cy="8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8584725" y="168713"/>
            <a:ext cx="625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b="0" i="0" sz="5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3289175" y="206800"/>
            <a:ext cx="69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endParaRPr b="0" i="0" sz="5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 b="0" l="0" r="35616" t="0"/>
          <a:stretch/>
        </p:blipFill>
        <p:spPr>
          <a:xfrm>
            <a:off x="5789175" y="271200"/>
            <a:ext cx="1480875" cy="8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 rotWithShape="1">
          <a:blip r:embed="rId4">
            <a:alphaModFix/>
          </a:blip>
          <a:srcRect b="32485" l="0" r="35174" t="33728"/>
          <a:stretch/>
        </p:blipFill>
        <p:spPr>
          <a:xfrm>
            <a:off x="7299500" y="271188"/>
            <a:ext cx="1480875" cy="7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9050" y="366925"/>
            <a:ext cx="693001" cy="671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7050" y="310263"/>
            <a:ext cx="693001" cy="671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0538" y="310275"/>
            <a:ext cx="598548" cy="67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67175" y="352149"/>
            <a:ext cx="625500" cy="64386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/>
          <p:nvPr/>
        </p:nvSpPr>
        <p:spPr>
          <a:xfrm>
            <a:off x="3584075" y="366925"/>
            <a:ext cx="598500" cy="56760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5883863" y="400163"/>
            <a:ext cx="598500" cy="56760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42923" y="400154"/>
            <a:ext cx="567617" cy="5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9298" y="362079"/>
            <a:ext cx="567617" cy="56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/>
          <p:nvPr/>
        </p:nvSpPr>
        <p:spPr>
          <a:xfrm>
            <a:off x="7328925" y="331125"/>
            <a:ext cx="693000" cy="64380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98138" y="382550"/>
            <a:ext cx="540950" cy="54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7338" y="2477062"/>
            <a:ext cx="598548" cy="67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7600" y="2528849"/>
            <a:ext cx="625500" cy="643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450" y="2515175"/>
            <a:ext cx="693001" cy="67122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/>
          <p:nvPr/>
        </p:nvSpPr>
        <p:spPr>
          <a:xfrm>
            <a:off x="4232525" y="2539125"/>
            <a:ext cx="567600" cy="56760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6531713" y="2539125"/>
            <a:ext cx="567600" cy="56760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38923" y="2566992"/>
            <a:ext cx="567617" cy="5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45038" y="2552450"/>
            <a:ext cx="540950" cy="5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 txBox="1"/>
          <p:nvPr/>
        </p:nvSpPr>
        <p:spPr>
          <a:xfrm>
            <a:off x="4669825" y="2612725"/>
            <a:ext cx="302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    ,      ,      ,</a:t>
            </a:r>
            <a:r>
              <a:rPr b="0" i="0" lang="en" sz="3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endParaRPr b="0" i="0" sz="3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4016125" y="382550"/>
            <a:ext cx="4437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0" i="0" lang="en" sz="4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3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,      ,      ,     ,  </a:t>
            </a:r>
            <a:r>
              <a:rPr b="0" i="0" lang="en" sz="4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3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,</a:t>
            </a:r>
            <a:endParaRPr b="0" i="0" sz="3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/>
          <p:nvPr/>
        </p:nvSpPr>
        <p:spPr>
          <a:xfrm>
            <a:off x="4849175" y="220750"/>
            <a:ext cx="2943300" cy="728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 txBox="1"/>
          <p:nvPr>
            <p:ph type="title"/>
          </p:nvPr>
        </p:nvSpPr>
        <p:spPr>
          <a:xfrm>
            <a:off x="164303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Data Structures</a:t>
            </a:r>
            <a:endParaRPr b="1" sz="3200"/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0" y="1299675"/>
            <a:ext cx="31305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Dictionary</a:t>
            </a:r>
            <a:r>
              <a:rPr lang="en" sz="2000"/>
              <a:t> 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{ key : value}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sz="2400"/>
          </a:p>
        </p:txBody>
      </p:sp>
      <p:pic>
        <p:nvPicPr>
          <p:cNvPr id="212" name="Google Shape;212;p21"/>
          <p:cNvPicPr preferRelativeResize="0"/>
          <p:nvPr/>
        </p:nvPicPr>
        <p:blipFill rotWithShape="1">
          <a:blip r:embed="rId3">
            <a:alphaModFix/>
          </a:blip>
          <a:srcRect b="33726" l="0" r="0" t="0"/>
          <a:stretch/>
        </p:blipFill>
        <p:spPr>
          <a:xfrm flipH="1" rot="-5400000">
            <a:off x="4990113" y="1871763"/>
            <a:ext cx="2298825" cy="14792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 txBox="1"/>
          <p:nvPr/>
        </p:nvSpPr>
        <p:spPr>
          <a:xfrm>
            <a:off x="5152925" y="1324950"/>
            <a:ext cx="778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0" i="0" sz="5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6013575" y="1324950"/>
            <a:ext cx="625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5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5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5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7103681" y="1461950"/>
            <a:ext cx="938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i="0" lang="en" sz="3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0" i="0" sz="3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7103581" y="2279250"/>
            <a:ext cx="938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i="0" lang="en" sz="3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0" i="0" sz="3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5500625" y="1571150"/>
            <a:ext cx="567600" cy="55110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961" y="1562892"/>
            <a:ext cx="567617" cy="5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3263" y="2275750"/>
            <a:ext cx="693001" cy="671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5150" y="2991637"/>
            <a:ext cx="598548" cy="67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1"/>
          <p:cNvSpPr/>
          <p:nvPr/>
        </p:nvSpPr>
        <p:spPr>
          <a:xfrm>
            <a:off x="6239450" y="1294350"/>
            <a:ext cx="693000" cy="255480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6336250" y="1379450"/>
            <a:ext cx="1004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6702025" y="2850100"/>
            <a:ext cx="2230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0" i="0" sz="5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5003700" y="299150"/>
            <a:ext cx="436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{ key  :   value }</a:t>
            </a:r>
            <a:endParaRPr sz="2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