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9"/>
  </p:notesMasterIdLst>
  <p:sldIdLst>
    <p:sldId id="306" r:id="rId5"/>
    <p:sldId id="307" r:id="rId6"/>
    <p:sldId id="315" r:id="rId7"/>
    <p:sldId id="316" r:id="rId8"/>
    <p:sldId id="323" r:id="rId9"/>
    <p:sldId id="324" r:id="rId10"/>
    <p:sldId id="325" r:id="rId11"/>
    <p:sldId id="326" r:id="rId12"/>
    <p:sldId id="327" r:id="rId13"/>
    <p:sldId id="328" r:id="rId14"/>
    <p:sldId id="329" r:id="rId15"/>
    <p:sldId id="330" r:id="rId16"/>
    <p:sldId id="33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6" d="100"/>
          <a:sy n="86" d="100"/>
        </p:scale>
        <p:origin x="562" y="67"/>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Kumar" userId="fbb9d76f739339b1" providerId="LiveId" clId="{97B51E42-9D73-4B09-A889-609C4BA22403}"/>
    <pc:docChg chg="undo custSel addSld modSld">
      <pc:chgData name="Harsh Kumar" userId="fbb9d76f739339b1" providerId="LiveId" clId="{97B51E42-9D73-4B09-A889-609C4BA22403}" dt="2021-09-25T14:39:38.990" v="38" actId="20577"/>
      <pc:docMkLst>
        <pc:docMk/>
      </pc:docMkLst>
      <pc:sldChg chg="modSp mod">
        <pc:chgData name="Harsh Kumar" userId="fbb9d76f739339b1" providerId="LiveId" clId="{97B51E42-9D73-4B09-A889-609C4BA22403}" dt="2021-09-25T14:39:38.990" v="38" actId="20577"/>
        <pc:sldMkLst>
          <pc:docMk/>
          <pc:sldMk cId="1613598062" sldId="307"/>
        </pc:sldMkLst>
        <pc:spChg chg="mod">
          <ac:chgData name="Harsh Kumar" userId="fbb9d76f739339b1" providerId="LiveId" clId="{97B51E42-9D73-4B09-A889-609C4BA22403}" dt="2021-09-25T14:39:38.990" v="38" actId="20577"/>
          <ac:spMkLst>
            <pc:docMk/>
            <pc:sldMk cId="1613598062" sldId="307"/>
            <ac:spMk id="4" creationId="{65DE74E9-AA78-46C1-845A-0B72FA8AF35E}"/>
          </ac:spMkLst>
        </pc:spChg>
      </pc:sldChg>
      <pc:sldChg chg="delSp modSp add mod">
        <pc:chgData name="Harsh Kumar" userId="fbb9d76f739339b1" providerId="LiveId" clId="{97B51E42-9D73-4B09-A889-609C4BA22403}" dt="2021-09-25T14:39:23.580" v="25" actId="21"/>
        <pc:sldMkLst>
          <pc:docMk/>
          <pc:sldMk cId="1068771071" sldId="331"/>
        </pc:sldMkLst>
        <pc:spChg chg="mod">
          <ac:chgData name="Harsh Kumar" userId="fbb9d76f739339b1" providerId="LiveId" clId="{97B51E42-9D73-4B09-A889-609C4BA22403}" dt="2021-09-25T14:38:21.323" v="14" actId="5793"/>
          <ac:spMkLst>
            <pc:docMk/>
            <pc:sldMk cId="1068771071" sldId="331"/>
            <ac:spMk id="2" creationId="{6B7642FE-3571-4116-94A1-CF3022F2F613}"/>
          </ac:spMkLst>
        </pc:spChg>
        <pc:spChg chg="mod">
          <ac:chgData name="Harsh Kumar" userId="fbb9d76f739339b1" providerId="LiveId" clId="{97B51E42-9D73-4B09-A889-609C4BA22403}" dt="2021-09-25T14:39:10.770" v="23" actId="20577"/>
          <ac:spMkLst>
            <pc:docMk/>
            <pc:sldMk cId="1068771071" sldId="331"/>
            <ac:spMk id="3" creationId="{CDAF43DD-D1E3-4879-A9F3-C5BBDF0499E4}"/>
          </ac:spMkLst>
        </pc:spChg>
        <pc:spChg chg="del mod">
          <ac:chgData name="Harsh Kumar" userId="fbb9d76f739339b1" providerId="LiveId" clId="{97B51E42-9D73-4B09-A889-609C4BA22403}" dt="2021-09-25T14:39:23.580" v="25" actId="21"/>
          <ac:spMkLst>
            <pc:docMk/>
            <pc:sldMk cId="1068771071" sldId="331"/>
            <ac:spMk id="4" creationId="{75B55FCB-B1EB-4C87-9D77-EC4D481FE5E3}"/>
          </ac:spMkLst>
        </pc:spChg>
        <pc:picChg chg="del">
          <ac:chgData name="Harsh Kumar" userId="fbb9d76f739339b1" providerId="LiveId" clId="{97B51E42-9D73-4B09-A889-609C4BA22403}" dt="2021-09-25T14:38:11.844" v="2" actId="478"/>
          <ac:picMkLst>
            <pc:docMk/>
            <pc:sldMk cId="1068771071" sldId="331"/>
            <ac:picMk id="2050" creationId="{C7F0DCFA-AE80-4698-8A91-00E69B948D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agile-iteration-planning" TargetMode="External"/><Relationship Id="rId2" Type="http://schemas.openxmlformats.org/officeDocument/2006/relationships/hyperlink" Target="https://www.javatpoint.com/agile-release-planning" TargetMode="External"/><Relationship Id="rId1" Type="http://schemas.openxmlformats.org/officeDocument/2006/relationships/slideLayout" Target="../slideLayouts/slideLayout8.xml"/><Relationship Id="rId4" Type="http://schemas.openxmlformats.org/officeDocument/2006/relationships/hyperlink" Target="https://www.scaledagileframework.com/iteration-plan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sz="6000" spc="400" dirty="0">
                <a:solidFill>
                  <a:schemeClr val="bg1"/>
                </a:solidFill>
                <a:latin typeface="Times New Roman" panose="02020603050405020304" pitchFamily="18" charset="0"/>
                <a:cs typeface="Times New Roman" panose="02020603050405020304" pitchFamily="18" charset="0"/>
              </a:rPr>
              <a:t>RELEASE AND ITERATIVE PLANNING</a:t>
            </a:r>
            <a:endParaRPr lang="en-US"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7098792" y="4058816"/>
            <a:ext cx="5093208" cy="196969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HARSH KUMAR</a:t>
            </a:r>
          </a:p>
          <a:p>
            <a:pPr algn="just"/>
            <a:r>
              <a:rPr lang="en-US" sz="2000" dirty="0">
                <a:solidFill>
                  <a:schemeClr val="bg1"/>
                </a:solidFill>
                <a:latin typeface="Times New Roman" panose="02020603050405020304" pitchFamily="18" charset="0"/>
                <a:cs typeface="Times New Roman" panose="02020603050405020304" pitchFamily="18" charset="0"/>
              </a:rPr>
              <a:t>PANDHI RENUKA</a:t>
            </a:r>
          </a:p>
          <a:p>
            <a:pPr algn="just"/>
            <a:r>
              <a:rPr lang="en-US" dirty="0">
                <a:latin typeface="Times New Roman" panose="02020603050405020304" pitchFamily="18" charset="0"/>
                <a:cs typeface="Times New Roman" panose="02020603050405020304" pitchFamily="18" charset="0"/>
              </a:rPr>
              <a:t>NITIN KUMAR GAUR</a:t>
            </a:r>
          </a:p>
          <a:p>
            <a:pPr algn="just"/>
            <a:r>
              <a:rPr lang="en-US" sz="2000" dirty="0">
                <a:solidFill>
                  <a:schemeClr val="bg1"/>
                </a:solidFill>
                <a:latin typeface="Times New Roman" panose="02020603050405020304" pitchFamily="18" charset="0"/>
                <a:cs typeface="Times New Roman" panose="02020603050405020304" pitchFamily="18" charset="0"/>
              </a:rPr>
              <a:t>ABHISEKH KUMAR YADAV</a:t>
            </a:r>
          </a:p>
          <a:p>
            <a:pPr algn="just"/>
            <a:r>
              <a:rPr lang="en-US" sz="2000" dirty="0">
                <a:solidFill>
                  <a:schemeClr val="bg1"/>
                </a:solidFill>
                <a:latin typeface="Times New Roman" panose="02020603050405020304" pitchFamily="18" charset="0"/>
                <a:cs typeface="Times New Roman" panose="02020603050405020304" pitchFamily="18" charset="0"/>
              </a:rPr>
              <a:t>MANJUNATHA DURGESH</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604063" y="931473"/>
            <a:ext cx="10771632" cy="499505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One involved in iterative planning is same as the one involved in release plan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Scrum Master, Product Owner, Agile Development Team, Stakeholders.</a:t>
            </a:r>
          </a:p>
          <a:p>
            <a:pPr marL="0" indent="0" algn="just">
              <a:buNone/>
            </a:pPr>
            <a:r>
              <a:rPr lang="en-US" sz="2000" b="1" i="1" u="sng" dirty="0">
                <a:effectLst/>
                <a:latin typeface="Times New Roman" panose="02020603050405020304" pitchFamily="18" charset="0"/>
                <a:cs typeface="Times New Roman" panose="02020603050405020304" pitchFamily="18" charset="0"/>
              </a:rPr>
              <a:t>Planning </a:t>
            </a:r>
            <a:r>
              <a:rPr lang="en-US" sz="2000" b="1" i="1" u="sng" dirty="0" err="1">
                <a:effectLst/>
                <a:latin typeface="Times New Roman" panose="02020603050405020304" pitchFamily="18" charset="0"/>
                <a:cs typeface="Times New Roman" panose="02020603050405020304" pitchFamily="18" charset="0"/>
              </a:rPr>
              <a:t>Prequisites</a:t>
            </a:r>
            <a:r>
              <a:rPr lang="en-US" sz="2000" b="1" i="1" u="sng" dirty="0">
                <a:effectLst/>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The items in the product backlog have a size and a </a:t>
            </a:r>
            <a:r>
              <a:rPr lang="en-US" sz="2000" b="0" i="0" dirty="0" err="1">
                <a:effectLst/>
                <a:latin typeface="Times New Roman" panose="02020603050405020304" pitchFamily="18" charset="0"/>
                <a:cs typeface="Times New Roman" panose="02020603050405020304" pitchFamily="18" charset="0"/>
              </a:rPr>
              <a:t>storey</a:t>
            </a:r>
            <a:r>
              <a:rPr lang="en-US" sz="2000" b="0" i="0" dirty="0">
                <a:effectLst/>
                <a:latin typeface="Times New Roman" panose="02020603050405020304" pitchFamily="18" charset="0"/>
                <a:cs typeface="Times New Roman" panose="02020603050405020304" pitchFamily="18" charset="0"/>
              </a:rPr>
              <a:t> point attached to them.</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The portfolio items were ranked by the product owner.</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Each portfolio item's acceptance requirements are explicitly defined.</a:t>
            </a:r>
          </a:p>
          <a:p>
            <a:pPr marL="0" indent="0" algn="just">
              <a:buNone/>
            </a:pPr>
            <a:r>
              <a:rPr lang="en-US" sz="2000" b="1" i="1" u="sng" dirty="0">
                <a:effectLst/>
                <a:latin typeface="Times New Roman" panose="02020603050405020304" pitchFamily="18" charset="0"/>
                <a:cs typeface="Times New Roman" panose="02020603050405020304" pitchFamily="18" charset="0"/>
              </a:rPr>
              <a:t>Process of Planning:</a:t>
            </a:r>
          </a:p>
          <a:p>
            <a:pPr marL="0" indent="0" algn="just">
              <a:buNone/>
            </a:pPr>
            <a:r>
              <a:rPr lang="en-US" sz="2000" b="0" i="0" dirty="0">
                <a:effectLst/>
                <a:latin typeface="Times New Roman" panose="02020603050405020304" pitchFamily="18" charset="0"/>
                <a:cs typeface="Times New Roman" panose="02020603050405020304" pitchFamily="18" charset="0"/>
              </a:rPr>
              <a:t>The following steps were included in iteration planning:</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Determines the number of needs (stories) that can be accommodated in a single iteration.</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Make a task list for this need. </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Assign each work to its appropriate owner.</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Each task is given a time </a:t>
            </a:r>
            <a:r>
              <a:rPr lang="en-US" sz="2000" b="0" i="0" dirty="0" err="1">
                <a:effectLst/>
                <a:latin typeface="Times New Roman" panose="02020603050405020304" pitchFamily="18" charset="0"/>
                <a:cs typeface="Times New Roman" panose="02020603050405020304" pitchFamily="18" charset="0"/>
              </a:rPr>
              <a:t>estimate.These</a:t>
            </a:r>
            <a:r>
              <a:rPr lang="en-US" sz="2000" b="0" i="0" dirty="0">
                <a:effectLst/>
                <a:latin typeface="Times New Roman" panose="02020603050405020304" pitchFamily="18" charset="0"/>
                <a:cs typeface="Times New Roman" panose="02020603050405020304" pitchFamily="18" charset="0"/>
              </a:rPr>
              <a:t> estimations aid team members in determining how many hours each member will need to iterate.</a:t>
            </a:r>
          </a:p>
          <a:p>
            <a:pPr lvl="1"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Tasks are distributed to team members based on their velocity or capability. As a result, the team member is not overworked.</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97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576072" y="1107168"/>
            <a:ext cx="10771632" cy="4351338"/>
          </a:xfrm>
        </p:spPr>
        <p:txBody>
          <a:bodyPr>
            <a:normAutofit/>
          </a:bodyPr>
          <a:lstStyle/>
          <a:p>
            <a:pPr marL="0" indent="0" algn="just">
              <a:buNone/>
            </a:pPr>
            <a:r>
              <a:rPr lang="en-US" sz="2000" b="1" i="1" u="sng" dirty="0">
                <a:latin typeface="Times New Roman" panose="02020603050405020304" pitchFamily="18" charset="0"/>
                <a:cs typeface="Times New Roman" panose="02020603050405020304" pitchFamily="18" charset="0"/>
              </a:rPr>
              <a:t>VELOCITY CALCULATION:</a:t>
            </a:r>
          </a:p>
          <a:p>
            <a:pPr marL="457200" lvl="1" indent="0" algn="just">
              <a:buNone/>
            </a:pPr>
            <a:r>
              <a:rPr lang="en-US" sz="2000" dirty="0">
                <a:latin typeface="Times New Roman" panose="02020603050405020304" pitchFamily="18" charset="0"/>
                <a:cs typeface="Times New Roman" panose="02020603050405020304" pitchFamily="18" charset="0"/>
              </a:rPr>
              <a:t>The velocity is calculated by the agile team based on past iterations. A velocity is the average number of units that have to be completed in an iteration. Assume a team took 10,12,8 narrative points in each iteration for the past three iterations; this indicates that the team can pick 10 as the next iteration's </a:t>
            </a:r>
            <a:r>
              <a:rPr lang="en-US" sz="2000" dirty="0" err="1">
                <a:latin typeface="Times New Roman" panose="02020603050405020304" pitchFamily="18" charset="0"/>
                <a:cs typeface="Times New Roman" panose="02020603050405020304" pitchFamily="18" charset="0"/>
              </a:rPr>
              <a:t>velocity.The</a:t>
            </a:r>
            <a:r>
              <a:rPr lang="en-US" sz="2000" dirty="0">
                <a:latin typeface="Times New Roman" panose="02020603050405020304" pitchFamily="18" charset="0"/>
                <a:cs typeface="Times New Roman" panose="02020603050405020304" pitchFamily="18" charset="0"/>
              </a:rPr>
              <a:t> team's planned velocity shows them how many user needs they can finish in the current iteration. If the team completes the work allocated quickly, new user needs might be added. If not, the requirement can be pushed to the next iteration as well.</a:t>
            </a:r>
          </a:p>
          <a:p>
            <a:pPr marL="0" indent="0" algn="just">
              <a:buNone/>
            </a:pPr>
            <a:r>
              <a:rPr lang="en-US" sz="2000" b="1" i="1" u="sng" dirty="0">
                <a:latin typeface="Times New Roman" panose="02020603050405020304" pitchFamily="18" charset="0"/>
                <a:cs typeface="Times New Roman" panose="02020603050405020304" pitchFamily="18" charset="0"/>
              </a:rPr>
              <a:t>TASK CAPACITY:</a:t>
            </a:r>
          </a:p>
          <a:p>
            <a:pPr marL="457200" lvl="1" indent="0" algn="just">
              <a:buNone/>
            </a:pPr>
            <a:r>
              <a:rPr lang="en-US" sz="2000" dirty="0">
                <a:latin typeface="Times New Roman" panose="02020603050405020304" pitchFamily="18" charset="0"/>
                <a:cs typeface="Times New Roman" panose="02020603050405020304" pitchFamily="18" charset="0"/>
              </a:rPr>
              <a:t>The team's capacity is determined by three </a:t>
            </a:r>
            <a:r>
              <a:rPr lang="en-US" sz="2000" dirty="0" err="1">
                <a:latin typeface="Times New Roman" panose="02020603050405020304" pitchFamily="18" charset="0"/>
                <a:cs typeface="Times New Roman" panose="02020603050405020304" pitchFamily="18" charset="0"/>
              </a:rPr>
              <a:t>factors:The</a:t>
            </a:r>
            <a:r>
              <a:rPr lang="en-US" sz="2000" dirty="0">
                <a:latin typeface="Times New Roman" panose="02020603050405020304" pitchFamily="18" charset="0"/>
                <a:cs typeface="Times New Roman" panose="02020603050405020304" pitchFamily="18" charset="0"/>
              </a:rPr>
              <a:t> number of optimum working hours in a day is the total number of hours in a </a:t>
            </a:r>
            <a:r>
              <a:rPr lang="en-US" sz="2000" dirty="0" err="1">
                <a:latin typeface="Times New Roman" panose="02020603050405020304" pitchFamily="18" charset="0"/>
                <a:cs typeface="Times New Roman" panose="02020603050405020304" pitchFamily="18" charset="0"/>
              </a:rPr>
              <a:t>day.In</a:t>
            </a:r>
            <a:r>
              <a:rPr lang="en-US" sz="2000" dirty="0">
                <a:latin typeface="Times New Roman" panose="02020603050405020304" pitchFamily="18" charset="0"/>
                <a:cs typeface="Times New Roman" panose="02020603050405020304" pitchFamily="18" charset="0"/>
              </a:rPr>
              <a:t> each cycle, a person gives the total number of </a:t>
            </a:r>
            <a:r>
              <a:rPr lang="en-US" sz="2000" dirty="0" err="1">
                <a:latin typeface="Times New Roman" panose="02020603050405020304" pitchFamily="18" charset="0"/>
                <a:cs typeface="Times New Roman" panose="02020603050405020304" pitchFamily="18" charset="0"/>
              </a:rPr>
              <a:t>days.The</a:t>
            </a:r>
            <a:r>
              <a:rPr lang="en-US" sz="2000" dirty="0">
                <a:latin typeface="Times New Roman" panose="02020603050405020304" pitchFamily="18" charset="0"/>
                <a:cs typeface="Times New Roman" panose="02020603050405020304" pitchFamily="18" charset="0"/>
              </a:rPr>
              <a:t> percentage of time a team member is completely </a:t>
            </a:r>
            <a:r>
              <a:rPr lang="en-US" sz="2000" dirty="0" err="1">
                <a:latin typeface="Times New Roman" panose="02020603050405020304" pitchFamily="18" charset="0"/>
                <a:cs typeface="Times New Roman" panose="02020603050405020304" pitchFamily="18" charset="0"/>
              </a:rPr>
              <a:t>available.A</a:t>
            </a:r>
            <a:r>
              <a:rPr lang="en-US" sz="2000" dirty="0">
                <a:latin typeface="Times New Roman" panose="02020603050405020304" pitchFamily="18" charset="0"/>
                <a:cs typeface="Times New Roman" panose="02020603050405020304" pitchFamily="18" charset="0"/>
              </a:rPr>
              <a:t> team is defined as a group of six people who have agreed to work on a project full time for eight hours each day. If no one is on vacation during the iteration, the work capacity for a two-week iteration is 6 × 8 x 10 = 480 hours.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9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594733" y="1116499"/>
            <a:ext cx="10771632" cy="4351338"/>
          </a:xfrm>
        </p:spPr>
        <p:txBody>
          <a:bodyPr>
            <a:normAutofit/>
          </a:bodyPr>
          <a:lstStyle/>
          <a:p>
            <a:pPr marL="0" indent="0" algn="just">
              <a:buNone/>
            </a:pPr>
            <a:r>
              <a:rPr lang="en-US" sz="2000" b="1" i="1" u="sng" dirty="0">
                <a:latin typeface="Times New Roman" panose="02020603050405020304" pitchFamily="18" charset="0"/>
                <a:cs typeface="Times New Roman" panose="02020603050405020304" pitchFamily="18" charset="0"/>
              </a:rPr>
              <a:t>Steps in Iteration Planning:</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top ranked item on the product backlog is described by the Product Owner.</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member of the team specifies the tasks that must be completed in order to accomplish the item.</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tasks are owned by the members of the team.</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Each team member estimates how long it will take them to complete each assignment.</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processes outlined above are repeated for each item in the iteration.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If a team member is overworked, his or her responsibilities are divided among the other team members.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17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42FE-3571-4116-94A1-CF3022F2F6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hlinkClick r:id="rId2"/>
              </a:rPr>
              <a:t>https://www.javatpoint.com/agile-release-planning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3"/>
              </a:rPr>
              <a:t>https://www.javatpoint.com/agile-iteration-planning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4"/>
              </a:rPr>
              <a:t>https://www.scaledagileframework.com/iteration-planning/</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77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RELEASE PLANNING</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ITERATIVE PLANNING</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REFERENCES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27/09/2021</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pPr algn="l"/>
            <a:r>
              <a:rPr lang="en-US" dirty="0"/>
              <a:t>RELEASE AND ITERATIVE PLANNING</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A9C1-B31F-4AB3-A4F0-68245828ED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282DA4-C866-4F02-8DBA-B4EB724EDDA4}"/>
              </a:ext>
            </a:extLst>
          </p:cNvPr>
          <p:cNvSpPr>
            <a:spLocks noGrp="1"/>
          </p:cNvSpPr>
          <p:nvPr>
            <p:ph idx="1"/>
          </p:nvPr>
        </p:nvSpPr>
        <p:spPr>
          <a:xfrm>
            <a:off x="576072" y="1852258"/>
            <a:ext cx="10771632"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Iterative and incremental process paradigms are combined in the Agile Software Development Life Cycle (SDLC). By delivering a working software product quickly, it focuses on process adaptability and customer satisfaction. The product is broken down into small incremental builds using the Agile SDLC. Iterations of these builds are </a:t>
            </a:r>
            <a:r>
              <a:rPr lang="en-US" sz="2000" dirty="0" err="1">
                <a:latin typeface="Times New Roman" panose="02020603050405020304" pitchFamily="18" charset="0"/>
                <a:cs typeface="Times New Roman" panose="02020603050405020304" pitchFamily="18" charset="0"/>
              </a:rPr>
              <a:t>supplied.The</a:t>
            </a:r>
            <a:r>
              <a:rPr lang="en-US" sz="2000" dirty="0">
                <a:latin typeface="Times New Roman" panose="02020603050405020304" pitchFamily="18" charset="0"/>
                <a:cs typeface="Times New Roman" panose="02020603050405020304" pitchFamily="18" charset="0"/>
              </a:rPr>
              <a:t> workflow of the following are given below:</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Concept:The</a:t>
            </a:r>
            <a:r>
              <a:rPr lang="en-US" sz="2000" dirty="0">
                <a:latin typeface="Times New Roman" panose="02020603050405020304" pitchFamily="18" charset="0"/>
                <a:cs typeface="Times New Roman" panose="02020603050405020304" pitchFamily="18" charset="0"/>
              </a:rPr>
              <a:t> idea is to imagine and </a:t>
            </a:r>
            <a:r>
              <a:rPr lang="en-US" sz="2000" dirty="0" err="1">
                <a:latin typeface="Times New Roman" panose="02020603050405020304" pitchFamily="18" charset="0"/>
                <a:cs typeface="Times New Roman" panose="02020603050405020304" pitchFamily="18" charset="0"/>
              </a:rPr>
              <a:t>prioritise</a:t>
            </a:r>
            <a:r>
              <a:rPr lang="en-US" sz="2000" dirty="0">
                <a:latin typeface="Times New Roman" panose="02020603050405020304" pitchFamily="18" charset="0"/>
                <a:cs typeface="Times New Roman" panose="02020603050405020304" pitchFamily="18" charset="0"/>
              </a:rPr>
              <a:t> projects.</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Inception:The</a:t>
            </a:r>
            <a:r>
              <a:rPr lang="en-US" sz="2000" dirty="0">
                <a:latin typeface="Times New Roman" panose="02020603050405020304" pitchFamily="18" charset="0"/>
                <a:cs typeface="Times New Roman" panose="02020603050405020304" pitchFamily="18" charset="0"/>
              </a:rPr>
              <a:t> team is formed, financing is established, and the basic surroundings and requirements are negotiated.</a:t>
            </a:r>
          </a:p>
          <a:p>
            <a:pPr algn="just">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Iteration:The</a:t>
            </a:r>
            <a:r>
              <a:rPr lang="en-US" sz="2000" dirty="0">
                <a:latin typeface="Times New Roman" panose="02020603050405020304" pitchFamily="18" charset="0"/>
                <a:cs typeface="Times New Roman" panose="02020603050405020304" pitchFamily="18" charset="0"/>
              </a:rPr>
              <a:t> software development team works to provide working software through iteration and constraint. It is based on customer input and requirements.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Release: Conduct quality assurance (QA) testing, give internal and external training, generate documentation, and integrate the final iteration into the product.</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Production: This refers to the software's continuing maintenance.</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sz="2000" dirty="0"/>
          </a:p>
        </p:txBody>
      </p:sp>
    </p:spTree>
    <p:extLst>
      <p:ext uri="{BB962C8B-B14F-4D97-AF65-F5344CB8AC3E}">
        <p14:creationId xmlns:p14="http://schemas.microsoft.com/office/powerpoint/2010/main" val="107220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42FE-3571-4116-94A1-CF3022F2F6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Release planning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Release planning allows you to schedule when and which product increments (versions) will be issued to the market. This method aids your team in adjusting to the unpredictability of software development. It's also an important aspect of the Agile SDLC (Software Development Life Cycle).</a:t>
            </a:r>
          </a:p>
          <a:p>
            <a:pPr algn="just"/>
            <a:r>
              <a:rPr lang="en-US" sz="2000" b="0" i="0" dirty="0">
                <a:effectLst/>
                <a:latin typeface="Times New Roman" panose="02020603050405020304" pitchFamily="18" charset="0"/>
                <a:cs typeface="Times New Roman" panose="02020603050405020304" pitchFamily="18" charset="0"/>
              </a:rPr>
              <a:t>It is done in the interval of every 2 to 3 months.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6" name="Picture 2" descr="Agile Release Planning">
            <a:extLst>
              <a:ext uri="{FF2B5EF4-FFF2-40B4-BE49-F238E27FC236}">
                <a16:creationId xmlns:a16="http://schemas.microsoft.com/office/drawing/2014/main" id="{18EB2DD6-CAD7-4C31-B35D-12FC9D960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36" y="3171546"/>
            <a:ext cx="2969397" cy="23755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076962-7AA7-4E0D-949E-B9019C20BF0A}"/>
              </a:ext>
            </a:extLst>
          </p:cNvPr>
          <p:cNvSpPr txBox="1"/>
          <p:nvPr/>
        </p:nvSpPr>
        <p:spPr>
          <a:xfrm>
            <a:off x="3484922" y="5807631"/>
            <a:ext cx="3568823"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FIG 1:RELEASE PLANNING</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83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576072" y="1060515"/>
            <a:ext cx="10771632" cy="4351338"/>
          </a:xfrm>
        </p:spPr>
        <p:txBody>
          <a:bodyPr>
            <a:normAutofit/>
          </a:bodyPr>
          <a:lstStyle/>
          <a:p>
            <a:pPr marL="0" indent="0" algn="just">
              <a:buNone/>
            </a:pPr>
            <a:r>
              <a:rPr lang="en-US" sz="2000" b="1" i="1" u="sng" dirty="0">
                <a:latin typeface="Times New Roman" panose="02020603050405020304" pitchFamily="18" charset="0"/>
                <a:cs typeface="Times New Roman" panose="02020603050405020304" pitchFamily="18" charset="0"/>
              </a:rPr>
              <a:t>Who is engaged in the plan's release?</a:t>
            </a:r>
          </a:p>
          <a:p>
            <a:pPr marL="0" indent="0" algn="just">
              <a:buNone/>
            </a:pPr>
            <a:r>
              <a:rPr lang="en-US" sz="2000" dirty="0">
                <a:latin typeface="Times New Roman" panose="02020603050405020304" pitchFamily="18" charset="0"/>
                <a:cs typeface="Times New Roman" panose="02020603050405020304" pitchFamily="18" charset="0"/>
              </a:rPr>
              <a:t>Scrum Master, Product Owner, Agile Development Team, and Stakeholders are all involved in the product release strategy.</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Scrum Master: A Scrum Master is a team leader and facilitator who assists team members in adhering to agile </a:t>
            </a:r>
            <a:r>
              <a:rPr lang="en-US" sz="2000" dirty="0" err="1">
                <a:latin typeface="Times New Roman" panose="02020603050405020304" pitchFamily="18" charset="0"/>
                <a:cs typeface="Times New Roman" panose="02020603050405020304" pitchFamily="18" charset="0"/>
              </a:rPr>
              <a:t>practises</a:t>
            </a:r>
            <a:r>
              <a:rPr lang="en-US" sz="2000" dirty="0">
                <a:latin typeface="Times New Roman" panose="02020603050405020304" pitchFamily="18" charset="0"/>
                <a:cs typeface="Times New Roman" panose="02020603050405020304" pitchFamily="18" charset="0"/>
              </a:rPr>
              <a:t> in order to satisfy their obligations and customers' expectations.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Product Owner: From a commercial standpoint, the Product Owner is the person in charge of the product. He specifies the prerequisites and ranks them in order of importance.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Agile Development Team: The agile development team makes technical decisions and determines any dependencies.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Stakeholders: Stakeholders include customers, subject matter experts, and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managers who serve as advisors on release planning decisions.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26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510758" y="1097838"/>
            <a:ext cx="10771632" cy="4911076"/>
          </a:xfrm>
        </p:spPr>
        <p:txBody>
          <a:bodyPr>
            <a:noAutofit/>
          </a:bodyPr>
          <a:lstStyle/>
          <a:p>
            <a:pPr marL="0" indent="0" algn="just">
              <a:lnSpc>
                <a:spcPct val="110000"/>
              </a:lnSpc>
              <a:buNone/>
            </a:pPr>
            <a:r>
              <a:rPr lang="en-US" sz="2000" b="1" i="1" u="sng" dirty="0">
                <a:latin typeface="Times New Roman" panose="02020603050405020304" pitchFamily="18" charset="0"/>
                <a:cs typeface="Times New Roman" panose="02020603050405020304" pitchFamily="18" charset="0"/>
              </a:rPr>
              <a:t>Planning Prerequisites:</a:t>
            </a:r>
          </a:p>
          <a:p>
            <a:pPr algn="just">
              <a:lnSpc>
                <a:spcPct val="11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following are the prerequisites for release </a:t>
            </a:r>
            <a:r>
              <a:rPr lang="en-US" sz="2000" dirty="0" err="1">
                <a:latin typeface="Times New Roman" panose="02020603050405020304" pitchFamily="18" charset="0"/>
                <a:cs typeface="Times New Roman" panose="02020603050405020304" pitchFamily="18" charset="0"/>
              </a:rPr>
              <a:t>planning:The</a:t>
            </a:r>
            <a:r>
              <a:rPr lang="en-US" sz="2000" dirty="0">
                <a:latin typeface="Times New Roman" panose="02020603050405020304" pitchFamily="18" charset="0"/>
                <a:cs typeface="Times New Roman" panose="02020603050405020304" pitchFamily="18" charset="0"/>
              </a:rPr>
              <a:t> ranked product backlog is managed by a Product Owner. </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Product Owner believes that five to ten features should be included in the product when it is released.</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Vision at a high level.</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Market and business goals.</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Input from the team based on capabilities, known velocity, or any technical obstacle.</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necessary to be aware of the new product backlog items.</a:t>
            </a:r>
          </a:p>
          <a:p>
            <a:pPr marL="0" indent="0" algn="just">
              <a:lnSpc>
                <a:spcPct val="11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8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622725" y="1107168"/>
            <a:ext cx="10771632" cy="4351338"/>
          </a:xfrm>
        </p:spPr>
        <p:txBody>
          <a:bodyPr>
            <a:normAutofit/>
          </a:bodyPr>
          <a:lstStyle/>
          <a:p>
            <a:pPr marL="0" indent="0" algn="just">
              <a:lnSpc>
                <a:spcPct val="110000"/>
              </a:lnSpc>
              <a:buNone/>
            </a:pPr>
            <a:r>
              <a:rPr lang="en-US" sz="2000" b="1" i="1" u="sng" dirty="0">
                <a:latin typeface="Times New Roman" panose="02020603050405020304" pitchFamily="18" charset="0"/>
                <a:cs typeface="Times New Roman" panose="02020603050405020304" pitchFamily="18" charset="0"/>
              </a:rPr>
              <a:t>Data for Planning:</a:t>
            </a:r>
          </a:p>
          <a:p>
            <a:pPr algn="just">
              <a:lnSpc>
                <a:spcPct val="11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following is a list of data that will be required during release planning:</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from previous iterations or requests for release preparation.</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Previous release/iteration action plans.</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Consider the following features or flaws.</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Calendars for work and personal use.</a:t>
            </a:r>
          </a:p>
          <a:p>
            <a:pPr lvl="1"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Estimated velocities based on past releases.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22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B7642FE-3571-4116-94A1-CF3022F2F613}"/>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a:xfrm>
            <a:off x="604064" y="1097837"/>
            <a:ext cx="10771632" cy="4351338"/>
          </a:xfrm>
        </p:spPr>
        <p:txBody>
          <a:bodyPr>
            <a:noAutofit/>
          </a:bodyPr>
          <a:lstStyle/>
          <a:p>
            <a:pPr algn="just"/>
            <a:r>
              <a:rPr lang="en-US" sz="2000" b="1" i="1" u="sng" dirty="0">
                <a:latin typeface="Times New Roman" panose="02020603050405020304" pitchFamily="18" charset="0"/>
                <a:cs typeface="Times New Roman" panose="02020603050405020304" pitchFamily="18" charset="0"/>
              </a:rPr>
              <a:t>Agenda for Planning:</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Welcome message, discussion of purpose, </a:t>
            </a:r>
            <a:r>
              <a:rPr lang="en-US" sz="2000" dirty="0" err="1">
                <a:latin typeface="Times New Roman" panose="02020603050405020304" pitchFamily="18" charset="0"/>
                <a:cs typeface="Times New Roman" panose="02020603050405020304" pitchFamily="18" charset="0"/>
              </a:rPr>
              <a:t>organising</a:t>
            </a:r>
            <a:r>
              <a:rPr lang="en-US" sz="2000" dirty="0">
                <a:latin typeface="Times New Roman" panose="02020603050405020304" pitchFamily="18" charset="0"/>
                <a:cs typeface="Times New Roman" panose="02020603050405020304" pitchFamily="18" charset="0"/>
              </a:rPr>
              <a:t> tools, and introduction to business sponsors at the opening event.</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Vision and Roadmap for the </a:t>
            </a:r>
            <a:r>
              <a:rPr lang="en-US" sz="2000" dirty="0" err="1">
                <a:latin typeface="Times New Roman" panose="02020603050405020304" pitchFamily="18" charset="0"/>
                <a:cs typeface="Times New Roman" panose="02020603050405020304" pitchFamily="18" charset="0"/>
              </a:rPr>
              <a:t>Product:It</a:t>
            </a:r>
            <a:r>
              <a:rPr lang="en-US" sz="2000" dirty="0">
                <a:latin typeface="Times New Roman" panose="02020603050405020304" pitchFamily="18" charset="0"/>
                <a:cs typeface="Times New Roman" panose="02020603050405020304" pitchFamily="18" charset="0"/>
              </a:rPr>
              <a:t> provides a general overview of the product.</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Look over the past </a:t>
            </a:r>
            <a:r>
              <a:rPr lang="en-US" sz="2000" dirty="0" err="1">
                <a:latin typeface="Times New Roman" panose="02020603050405020304" pitchFamily="18" charset="0"/>
                <a:cs typeface="Times New Roman" panose="02020603050405020304" pitchFamily="18" charset="0"/>
              </a:rPr>
              <a:t>releases:Any</a:t>
            </a:r>
            <a:r>
              <a:rPr lang="en-US" sz="2000" dirty="0">
                <a:latin typeface="Times New Roman" panose="02020603050405020304" pitchFamily="18" charset="0"/>
                <a:cs typeface="Times New Roman" panose="02020603050405020304" pitchFamily="18" charset="0"/>
              </a:rPr>
              <a:t> item that could have an impact on the product planning agenda was discussed.</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Theme/name of the product </a:t>
            </a:r>
            <a:r>
              <a:rPr lang="en-US" sz="2000" dirty="0" err="1">
                <a:latin typeface="Times New Roman" panose="02020603050405020304" pitchFamily="18" charset="0"/>
                <a:cs typeface="Times New Roman" panose="02020603050405020304" pitchFamily="18" charset="0"/>
              </a:rPr>
              <a:t>release:It</a:t>
            </a:r>
            <a:r>
              <a:rPr lang="en-US" sz="2000" dirty="0">
                <a:latin typeface="Times New Roman" panose="02020603050405020304" pitchFamily="18" charset="0"/>
                <a:cs typeface="Times New Roman" panose="02020603050405020304" pitchFamily="18" charset="0"/>
              </a:rPr>
              <a:t> examines the current state of roadmap themes and, if necessary, makes adjustments.</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Issues and concerns: We check any concern or issue on the agenda and then record it.</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Review and Update the Definition of Done: Evaluate the product build or definition of done and make necessary modifications depending on technological advancements.</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 retrospect, if you want the meeting to be successful, you should ask for input from the attendees.</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Finally, congratulate on success.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27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42FE-3571-4116-94A1-CF3022F2F6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ITERATIVE PLANNING: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AF43DD-D1E3-4879-A9F3-C5BBDF0499E4}"/>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Iteration planning is mostly for the benefit of the </a:t>
            </a:r>
            <a:r>
              <a:rPr lang="en-US" sz="2000" dirty="0" err="1">
                <a:latin typeface="Times New Roman" panose="02020603050405020304" pitchFamily="18" charset="0"/>
                <a:cs typeface="Times New Roman" panose="02020603050405020304" pitchFamily="18" charset="0"/>
              </a:rPr>
              <a:t>team.A</a:t>
            </a:r>
            <a:r>
              <a:rPr lang="en-US" sz="2000" dirty="0">
                <a:latin typeface="Times New Roman" panose="02020603050405020304" pitchFamily="18" charset="0"/>
                <a:cs typeface="Times New Roman" panose="02020603050405020304" pitchFamily="18" charset="0"/>
              </a:rPr>
              <a:t> complete set of the top-ranked product backlog items should be represented on the </a:t>
            </a:r>
            <a:r>
              <a:rPr lang="en-US" sz="2000" dirty="0" err="1">
                <a:latin typeface="Times New Roman" panose="02020603050405020304" pitchFamily="18" charset="0"/>
                <a:cs typeface="Times New Roman" panose="02020603050405020304" pitchFamily="18" charset="0"/>
              </a:rPr>
              <a:t>team.Completing</a:t>
            </a:r>
            <a:r>
              <a:rPr lang="en-US" sz="2000" dirty="0">
                <a:latin typeface="Times New Roman" panose="02020603050405020304" pitchFamily="18" charset="0"/>
                <a:cs typeface="Times New Roman" panose="02020603050405020304" pitchFamily="18" charset="0"/>
              </a:rPr>
              <a:t> the top-ranked product backlog requires a commitment of time based on iteration length and team </a:t>
            </a:r>
            <a:r>
              <a:rPr lang="en-US" sz="2000" dirty="0" err="1">
                <a:latin typeface="Times New Roman" panose="02020603050405020304" pitchFamily="18" charset="0"/>
                <a:cs typeface="Times New Roman" panose="02020603050405020304" pitchFamily="18" charset="0"/>
              </a:rPr>
              <a:t>velocity.Iteration</a:t>
            </a:r>
            <a:r>
              <a:rPr lang="en-US" sz="2000" dirty="0">
                <a:latin typeface="Times New Roman" panose="02020603050405020304" pitchFamily="18" charset="0"/>
                <a:cs typeface="Times New Roman" panose="02020603050405020304" pitchFamily="18" charset="0"/>
              </a:rPr>
              <a:t> planning is used to coordinate work and define a reasonable scope for each iteration. Each Agile Team agrees on a set of stories (the iteration backlog) for the next iteration and </a:t>
            </a:r>
            <a:r>
              <a:rPr lang="en-US" sz="2000" dirty="0" err="1">
                <a:latin typeface="Times New Roman" panose="02020603050405020304" pitchFamily="18" charset="0"/>
                <a:cs typeface="Times New Roman" panose="02020603050405020304" pitchFamily="18" charset="0"/>
              </a:rPr>
              <a:t>summarises</a:t>
            </a:r>
            <a:r>
              <a:rPr lang="en-US" sz="2000" dirty="0">
                <a:latin typeface="Times New Roman" panose="02020603050405020304" pitchFamily="18" charset="0"/>
                <a:cs typeface="Times New Roman" panose="02020603050405020304" pitchFamily="18" charset="0"/>
              </a:rPr>
              <a:t> those stories into a set of iteration goals.</a:t>
            </a:r>
            <a:endParaRPr lang="en-IN" sz="2000" dirty="0">
              <a:latin typeface="Times New Roman" panose="02020603050405020304" pitchFamily="18" charset="0"/>
              <a:cs typeface="Times New Roman" panose="02020603050405020304" pitchFamily="18" charset="0"/>
            </a:endParaRPr>
          </a:p>
        </p:txBody>
      </p:sp>
      <p:pic>
        <p:nvPicPr>
          <p:cNvPr id="2050" name="Picture 2" descr="Agile Iteration Planning">
            <a:extLst>
              <a:ext uri="{FF2B5EF4-FFF2-40B4-BE49-F238E27FC236}">
                <a16:creationId xmlns:a16="http://schemas.microsoft.com/office/drawing/2014/main" id="{C7F0DCFA-AE80-4698-8A91-00E69B948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945" y="3429000"/>
            <a:ext cx="2693827" cy="21550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B55FCB-B1EB-4C87-9D77-EC4D481FE5E3}"/>
              </a:ext>
            </a:extLst>
          </p:cNvPr>
          <p:cNvSpPr txBox="1"/>
          <p:nvPr/>
        </p:nvSpPr>
        <p:spPr>
          <a:xfrm>
            <a:off x="3079102" y="5799591"/>
            <a:ext cx="433873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FIG 2:ITERATIVE PLANNING</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2946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284</TotalTime>
  <Words>1297</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Univers</vt:lpstr>
      <vt:lpstr>Wingdings</vt:lpstr>
      <vt:lpstr>GradientUnivers</vt:lpstr>
      <vt:lpstr>RELEASE AND ITERATIVE PLANNING</vt:lpstr>
      <vt:lpstr>CONTENTS:</vt:lpstr>
      <vt:lpstr>INTRODUCTION:</vt:lpstr>
      <vt:lpstr>Release planning</vt:lpstr>
      <vt:lpstr>PowerPoint Presentation</vt:lpstr>
      <vt:lpstr>PowerPoint Presentation</vt:lpstr>
      <vt:lpstr>PowerPoint Presentation</vt:lpstr>
      <vt:lpstr>PowerPoint Presentation</vt:lpstr>
      <vt:lpstr>ITERATIVE PLANNING:</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RELEASE AND ITERATIVE PLANNING</dc:title>
  <dc:creator>Harsh Kumar</dc:creator>
  <cp:lastModifiedBy>Nitin Gaur</cp:lastModifiedBy>
  <cp:revision>2</cp:revision>
  <dcterms:created xsi:type="dcterms:W3CDTF">2021-09-25T09:53:31Z</dcterms:created>
  <dcterms:modified xsi:type="dcterms:W3CDTF">2021-09-25T15:32:08Z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