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B815F-57AD-4F0A-A870-3A55DC9C58DB}" v="18" dt="2021-11-15T17:10:24.097"/>
    <p1510:client id="{4486AEED-0B81-400D-A157-D7E6D0CA655B}" v="304" dt="2021-11-15T17:40:44.615"/>
    <p1510:client id="{60B3E00F-61C2-9B60-3B14-83FF9FA6EAB8}" v="72" dt="2021-11-15T18:19:16.562"/>
    <p1510:client id="{62FC4DF4-B0CE-DB3D-A987-8850341D1AA0}" v="184" dt="2021-11-15T18:01:20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6D796-43EB-4155-80FC-C55D73E210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B6DC60-C168-495F-8B5F-CDB2CCD75F13}">
      <dgm:prSet/>
      <dgm:spPr/>
      <dgm:t>
        <a:bodyPr/>
        <a:lstStyle/>
        <a:p>
          <a:r>
            <a:rPr lang="en-US" b="1" dirty="0"/>
            <a:t>Entry criteria</a:t>
          </a:r>
          <a:r>
            <a:rPr lang="en-US" dirty="0"/>
            <a:t> are the conditions that are required to begin the processing of the current stage </a:t>
          </a:r>
        </a:p>
      </dgm:t>
    </dgm:pt>
    <dgm:pt modelId="{32B46EA2-00AB-4E19-A27B-E61A1AE77D47}" type="parTrans" cxnId="{B998353B-8A01-4AC4-9E3D-F8F4ECE9F669}">
      <dgm:prSet/>
      <dgm:spPr/>
      <dgm:t>
        <a:bodyPr/>
        <a:lstStyle/>
        <a:p>
          <a:endParaRPr lang="en-US"/>
        </a:p>
      </dgm:t>
    </dgm:pt>
    <dgm:pt modelId="{52FD541E-9305-4BEF-AC5E-5F7770CDE09D}" type="sibTrans" cxnId="{B998353B-8A01-4AC4-9E3D-F8F4ECE9F669}">
      <dgm:prSet/>
      <dgm:spPr/>
      <dgm:t>
        <a:bodyPr/>
        <a:lstStyle/>
        <a:p>
          <a:endParaRPr lang="en-US"/>
        </a:p>
      </dgm:t>
    </dgm:pt>
    <dgm:pt modelId="{17756614-CF6E-42E1-948A-C0EBD368AB69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1.  The</a:t>
          </a:r>
          <a:r>
            <a:rPr lang="en-US" dirty="0"/>
            <a:t> requirement document should be available.</a:t>
          </a:r>
        </a:p>
      </dgm:t>
    </dgm:pt>
    <dgm:pt modelId="{72C5343A-00D7-4A18-84B2-D6718A91D487}" type="parTrans" cxnId="{92C3C3CF-C4A7-4D56-86C6-7C1F8EF699C1}">
      <dgm:prSet/>
      <dgm:spPr/>
      <dgm:t>
        <a:bodyPr/>
        <a:lstStyle/>
        <a:p>
          <a:endParaRPr lang="en-US"/>
        </a:p>
      </dgm:t>
    </dgm:pt>
    <dgm:pt modelId="{1F55F040-497F-4E70-BB0F-5D3CC82E1394}" type="sibTrans" cxnId="{92C3C3CF-C4A7-4D56-86C6-7C1F8EF699C1}">
      <dgm:prSet/>
      <dgm:spPr/>
      <dgm:t>
        <a:bodyPr/>
        <a:lstStyle/>
        <a:p>
          <a:endParaRPr lang="en-US"/>
        </a:p>
      </dgm:t>
    </dgm:pt>
    <dgm:pt modelId="{78BCD362-F008-4031-A6FD-D19EDE5A2A57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2.  Complete</a:t>
          </a:r>
          <a:r>
            <a:rPr lang="en-US" dirty="0"/>
            <a:t> understanding of the application flow is required.</a:t>
          </a:r>
        </a:p>
      </dgm:t>
    </dgm:pt>
    <dgm:pt modelId="{6CB0231F-991E-4EBF-BD5A-1AE473BFA267}" type="parTrans" cxnId="{81D57B71-8E59-43E9-8B08-C6C8A18F8027}">
      <dgm:prSet/>
      <dgm:spPr/>
      <dgm:t>
        <a:bodyPr/>
        <a:lstStyle/>
        <a:p>
          <a:endParaRPr lang="en-US"/>
        </a:p>
      </dgm:t>
    </dgm:pt>
    <dgm:pt modelId="{43E16213-6F61-4F14-9639-0172533A4A15}" type="sibTrans" cxnId="{81D57B71-8E59-43E9-8B08-C6C8A18F8027}">
      <dgm:prSet/>
      <dgm:spPr/>
      <dgm:t>
        <a:bodyPr/>
        <a:lstStyle/>
        <a:p>
          <a:endParaRPr lang="en-US"/>
        </a:p>
      </dgm:t>
    </dgm:pt>
    <dgm:pt modelId="{831F3C54-D84D-4A0F-9AD0-6006E78DCCC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3.  The</a:t>
          </a:r>
          <a:r>
            <a:rPr lang="en-US" dirty="0"/>
            <a:t> Test Plan Document should be ready.</a:t>
          </a:r>
        </a:p>
      </dgm:t>
    </dgm:pt>
    <dgm:pt modelId="{E71050E2-671A-4D0C-88BD-6C5ACB0F89DD}" type="parTrans" cxnId="{FACF03E4-A8D7-4CE3-BF5E-C7DF817C86D1}">
      <dgm:prSet/>
      <dgm:spPr/>
      <dgm:t>
        <a:bodyPr/>
        <a:lstStyle/>
        <a:p>
          <a:endParaRPr lang="en-US"/>
        </a:p>
      </dgm:t>
    </dgm:pt>
    <dgm:pt modelId="{BDE9B1B3-E9A0-4BDC-97C8-997A88A31BD8}" type="sibTrans" cxnId="{FACF03E4-A8D7-4CE3-BF5E-C7DF817C86D1}">
      <dgm:prSet/>
      <dgm:spPr/>
      <dgm:t>
        <a:bodyPr/>
        <a:lstStyle/>
        <a:p>
          <a:endParaRPr lang="en-US"/>
        </a:p>
      </dgm:t>
    </dgm:pt>
    <dgm:pt modelId="{8402BFF0-743F-485B-A5E6-8EF142A05029}" type="pres">
      <dgm:prSet presAssocID="{26D6D796-43EB-4155-80FC-C55D73E210A0}" presName="linear" presStyleCnt="0">
        <dgm:presLayoutVars>
          <dgm:animLvl val="lvl"/>
          <dgm:resizeHandles val="exact"/>
        </dgm:presLayoutVars>
      </dgm:prSet>
      <dgm:spPr/>
    </dgm:pt>
    <dgm:pt modelId="{BE64BBD9-2904-48BB-8037-894B8587FF8D}" type="pres">
      <dgm:prSet presAssocID="{06B6DC60-C168-495F-8B5F-CDB2CCD75F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22C6BF-73B5-43BE-B6BE-BE3CCFBF86B3}" type="pres">
      <dgm:prSet presAssocID="{52FD541E-9305-4BEF-AC5E-5F7770CDE09D}" presName="spacer" presStyleCnt="0"/>
      <dgm:spPr/>
    </dgm:pt>
    <dgm:pt modelId="{2A346605-D0D4-4A42-86F4-43425EE316B9}" type="pres">
      <dgm:prSet presAssocID="{17756614-CF6E-42E1-948A-C0EBD368AB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073C90-1CDC-461F-B5CB-863686AA1C22}" type="pres">
      <dgm:prSet presAssocID="{1F55F040-497F-4E70-BB0F-5D3CC82E1394}" presName="spacer" presStyleCnt="0"/>
      <dgm:spPr/>
    </dgm:pt>
    <dgm:pt modelId="{832635C1-01AA-4DD1-A7D6-C4C2B4F0ED6E}" type="pres">
      <dgm:prSet presAssocID="{78BCD362-F008-4031-A6FD-D19EDE5A2A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5F0E98-CAD9-4061-8030-7B8F6C512D2F}" type="pres">
      <dgm:prSet presAssocID="{43E16213-6F61-4F14-9639-0172533A4A15}" presName="spacer" presStyleCnt="0"/>
      <dgm:spPr/>
    </dgm:pt>
    <dgm:pt modelId="{AFB75538-FEE6-493F-AF77-D579699D5864}" type="pres">
      <dgm:prSet presAssocID="{831F3C54-D84D-4A0F-9AD0-6006E78DCCC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998437-0633-45D8-91C0-70C2FAFEBA69}" type="presOf" srcId="{78BCD362-F008-4031-A6FD-D19EDE5A2A57}" destId="{832635C1-01AA-4DD1-A7D6-C4C2B4F0ED6E}" srcOrd="0" destOrd="0" presId="urn:microsoft.com/office/officeart/2005/8/layout/vList2"/>
    <dgm:cxn modelId="{B998353B-8A01-4AC4-9E3D-F8F4ECE9F669}" srcId="{26D6D796-43EB-4155-80FC-C55D73E210A0}" destId="{06B6DC60-C168-495F-8B5F-CDB2CCD75F13}" srcOrd="0" destOrd="0" parTransId="{32B46EA2-00AB-4E19-A27B-E61A1AE77D47}" sibTransId="{52FD541E-9305-4BEF-AC5E-5F7770CDE09D}"/>
    <dgm:cxn modelId="{0EDAE950-EEE8-475B-A6F1-B4F1995116B1}" type="presOf" srcId="{831F3C54-D84D-4A0F-9AD0-6006E78DCCCB}" destId="{AFB75538-FEE6-493F-AF77-D579699D5864}" srcOrd="0" destOrd="0" presId="urn:microsoft.com/office/officeart/2005/8/layout/vList2"/>
    <dgm:cxn modelId="{81D57B71-8E59-43E9-8B08-C6C8A18F8027}" srcId="{26D6D796-43EB-4155-80FC-C55D73E210A0}" destId="{78BCD362-F008-4031-A6FD-D19EDE5A2A57}" srcOrd="2" destOrd="0" parTransId="{6CB0231F-991E-4EBF-BD5A-1AE473BFA267}" sibTransId="{43E16213-6F61-4F14-9639-0172533A4A15}"/>
    <dgm:cxn modelId="{36967888-F2B9-47F1-BBD0-58BD5D8FB442}" type="presOf" srcId="{17756614-CF6E-42E1-948A-C0EBD368AB69}" destId="{2A346605-D0D4-4A42-86F4-43425EE316B9}" srcOrd="0" destOrd="0" presId="urn:microsoft.com/office/officeart/2005/8/layout/vList2"/>
    <dgm:cxn modelId="{25C43792-DEB0-4683-BB7D-34B04E6EB53B}" type="presOf" srcId="{26D6D796-43EB-4155-80FC-C55D73E210A0}" destId="{8402BFF0-743F-485B-A5E6-8EF142A05029}" srcOrd="0" destOrd="0" presId="urn:microsoft.com/office/officeart/2005/8/layout/vList2"/>
    <dgm:cxn modelId="{92C3C3CF-C4A7-4D56-86C6-7C1F8EF699C1}" srcId="{26D6D796-43EB-4155-80FC-C55D73E210A0}" destId="{17756614-CF6E-42E1-948A-C0EBD368AB69}" srcOrd="1" destOrd="0" parTransId="{72C5343A-00D7-4A18-84B2-D6718A91D487}" sibTransId="{1F55F040-497F-4E70-BB0F-5D3CC82E1394}"/>
    <dgm:cxn modelId="{FACF03E4-A8D7-4CE3-BF5E-C7DF817C86D1}" srcId="{26D6D796-43EB-4155-80FC-C55D73E210A0}" destId="{831F3C54-D84D-4A0F-9AD0-6006E78DCCCB}" srcOrd="3" destOrd="0" parTransId="{E71050E2-671A-4D0C-88BD-6C5ACB0F89DD}" sibTransId="{BDE9B1B3-E9A0-4BDC-97C8-997A88A31BD8}"/>
    <dgm:cxn modelId="{17195EEB-F4EE-4532-A30F-4DA1E76F57F1}" type="presOf" srcId="{06B6DC60-C168-495F-8B5F-CDB2CCD75F13}" destId="{BE64BBD9-2904-48BB-8037-894B8587FF8D}" srcOrd="0" destOrd="0" presId="urn:microsoft.com/office/officeart/2005/8/layout/vList2"/>
    <dgm:cxn modelId="{21A4F3EA-0D11-4B15-BCAA-218EED0F96B2}" type="presParOf" srcId="{8402BFF0-743F-485B-A5E6-8EF142A05029}" destId="{BE64BBD9-2904-48BB-8037-894B8587FF8D}" srcOrd="0" destOrd="0" presId="urn:microsoft.com/office/officeart/2005/8/layout/vList2"/>
    <dgm:cxn modelId="{E708F742-CBD4-4484-A362-BA6E8555305B}" type="presParOf" srcId="{8402BFF0-743F-485B-A5E6-8EF142A05029}" destId="{3F22C6BF-73B5-43BE-B6BE-BE3CCFBF86B3}" srcOrd="1" destOrd="0" presId="urn:microsoft.com/office/officeart/2005/8/layout/vList2"/>
    <dgm:cxn modelId="{8A1D2A42-B747-44E6-AC7D-7A80217F93A4}" type="presParOf" srcId="{8402BFF0-743F-485B-A5E6-8EF142A05029}" destId="{2A346605-D0D4-4A42-86F4-43425EE316B9}" srcOrd="2" destOrd="0" presId="urn:microsoft.com/office/officeart/2005/8/layout/vList2"/>
    <dgm:cxn modelId="{0918FACE-A5DA-46FD-91C8-85D5AB1765BE}" type="presParOf" srcId="{8402BFF0-743F-485B-A5E6-8EF142A05029}" destId="{47073C90-1CDC-461F-B5CB-863686AA1C22}" srcOrd="3" destOrd="0" presId="urn:microsoft.com/office/officeart/2005/8/layout/vList2"/>
    <dgm:cxn modelId="{DF7D257A-CE93-401D-A866-227AA4BB87BE}" type="presParOf" srcId="{8402BFF0-743F-485B-A5E6-8EF142A05029}" destId="{832635C1-01AA-4DD1-A7D6-C4C2B4F0ED6E}" srcOrd="4" destOrd="0" presId="urn:microsoft.com/office/officeart/2005/8/layout/vList2"/>
    <dgm:cxn modelId="{68C1F503-372E-4FAD-937C-7E4D49E85D35}" type="presParOf" srcId="{8402BFF0-743F-485B-A5E6-8EF142A05029}" destId="{705F0E98-CAD9-4061-8030-7B8F6C512D2F}" srcOrd="5" destOrd="0" presId="urn:microsoft.com/office/officeart/2005/8/layout/vList2"/>
    <dgm:cxn modelId="{851E3C54-0DB7-4B22-A71A-1ED58B8750F7}" type="presParOf" srcId="{8402BFF0-743F-485B-A5E6-8EF142A05029}" destId="{AFB75538-FEE6-493F-AF77-D579699D58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05D1E-510F-4896-A73D-4819F41E49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620514-95EC-4621-A20D-B4B0EBD3F240}">
      <dgm:prSet/>
      <dgm:spPr/>
      <dgm:t>
        <a:bodyPr/>
        <a:lstStyle/>
        <a:p>
          <a:r>
            <a:rPr lang="en-US" b="1" dirty="0"/>
            <a:t>Exit criteria</a:t>
          </a:r>
          <a:r>
            <a:rPr lang="en-US" dirty="0"/>
            <a:t> are the conditions which sets the stage as completed so that the next stage comes into action.</a:t>
          </a:r>
        </a:p>
      </dgm:t>
    </dgm:pt>
    <dgm:pt modelId="{F785CBBF-0BB0-49FB-8FA0-A14A00FD3439}" type="parTrans" cxnId="{2FCD9013-A1EC-44E0-8125-D275BE43C2CD}">
      <dgm:prSet/>
      <dgm:spPr/>
      <dgm:t>
        <a:bodyPr/>
        <a:lstStyle/>
        <a:p>
          <a:endParaRPr lang="en-US"/>
        </a:p>
      </dgm:t>
    </dgm:pt>
    <dgm:pt modelId="{BEBF6A16-0FFF-4582-A2A0-E3968231B0BF}" type="sibTrans" cxnId="{2FCD9013-A1EC-44E0-8125-D275BE43C2CD}">
      <dgm:prSet/>
      <dgm:spPr/>
      <dgm:t>
        <a:bodyPr/>
        <a:lstStyle/>
        <a:p>
          <a:endParaRPr lang="en-US"/>
        </a:p>
      </dgm:t>
    </dgm:pt>
    <dgm:pt modelId="{A44DF291-1E10-4454-B8D9-82F83ABD8253}">
      <dgm:prSet/>
      <dgm:spPr/>
      <dgm:t>
        <a:bodyPr/>
        <a:lstStyle/>
        <a:p>
          <a:r>
            <a:rPr lang="en-US" dirty="0"/>
            <a:t>Test Cases should be written and reviewed.</a:t>
          </a:r>
        </a:p>
      </dgm:t>
    </dgm:pt>
    <dgm:pt modelId="{9A20D769-D75D-4F1A-8841-2C06AA0A66C8}" type="parTrans" cxnId="{341B85B8-3F0B-4230-8026-F10A74303829}">
      <dgm:prSet/>
      <dgm:spPr/>
      <dgm:t>
        <a:bodyPr/>
        <a:lstStyle/>
        <a:p>
          <a:endParaRPr lang="en-US"/>
        </a:p>
      </dgm:t>
    </dgm:pt>
    <dgm:pt modelId="{73F8C023-EF59-493A-B564-CBBF50CED850}" type="sibTrans" cxnId="{341B85B8-3F0B-4230-8026-F10A74303829}">
      <dgm:prSet/>
      <dgm:spPr/>
      <dgm:t>
        <a:bodyPr/>
        <a:lstStyle/>
        <a:p>
          <a:endParaRPr lang="en-US"/>
        </a:p>
      </dgm:t>
    </dgm:pt>
    <dgm:pt modelId="{8F4733E9-3DC8-4EAC-A4B1-F01920AFB008}">
      <dgm:prSet/>
      <dgm:spPr/>
      <dgm:t>
        <a:bodyPr/>
        <a:lstStyle/>
        <a:p>
          <a:r>
            <a:rPr lang="en-US" dirty="0"/>
            <a:t>Test Data should be identified and ready.</a:t>
          </a:r>
        </a:p>
      </dgm:t>
    </dgm:pt>
    <dgm:pt modelId="{945E45FB-B83B-44B7-BE4F-4EAE9AFB93A7}" type="parTrans" cxnId="{4761B039-51BE-4722-963A-7EA8D2938397}">
      <dgm:prSet/>
      <dgm:spPr/>
      <dgm:t>
        <a:bodyPr/>
        <a:lstStyle/>
        <a:p>
          <a:endParaRPr lang="en-US"/>
        </a:p>
      </dgm:t>
    </dgm:pt>
    <dgm:pt modelId="{9BEA6AE5-8426-463F-9D9C-9BAF86F6DF90}" type="sibTrans" cxnId="{4761B039-51BE-4722-963A-7EA8D2938397}">
      <dgm:prSet/>
      <dgm:spPr/>
      <dgm:t>
        <a:bodyPr/>
        <a:lstStyle/>
        <a:p>
          <a:endParaRPr lang="en-US"/>
        </a:p>
      </dgm:t>
    </dgm:pt>
    <dgm:pt modelId="{2117D1F0-F387-4DCF-BAE4-52228F1D7CB6}">
      <dgm:prSet/>
      <dgm:spPr/>
      <dgm:t>
        <a:bodyPr/>
        <a:lstStyle/>
        <a:p>
          <a:r>
            <a:rPr lang="en-US" dirty="0"/>
            <a:t>Test automation script should be ready if applicable.</a:t>
          </a:r>
        </a:p>
      </dgm:t>
    </dgm:pt>
    <dgm:pt modelId="{FDD63948-0415-4D40-817B-5BA2269DADBF}" type="parTrans" cxnId="{8D230DE1-C53B-415D-A8C3-692C10A112EA}">
      <dgm:prSet/>
      <dgm:spPr/>
      <dgm:t>
        <a:bodyPr/>
        <a:lstStyle/>
        <a:p>
          <a:endParaRPr lang="en-US"/>
        </a:p>
      </dgm:t>
    </dgm:pt>
    <dgm:pt modelId="{21AB77E5-2124-4D20-A400-B2272B21472D}" type="sibTrans" cxnId="{8D230DE1-C53B-415D-A8C3-692C10A112EA}">
      <dgm:prSet/>
      <dgm:spPr/>
      <dgm:t>
        <a:bodyPr/>
        <a:lstStyle/>
        <a:p>
          <a:endParaRPr lang="en-US"/>
        </a:p>
      </dgm:t>
    </dgm:pt>
    <dgm:pt modelId="{94EFE8CD-E4E7-4963-9922-481BE0CA4EC5}" type="pres">
      <dgm:prSet presAssocID="{09C05D1E-510F-4896-A73D-4819F41E496C}" presName="linear" presStyleCnt="0">
        <dgm:presLayoutVars>
          <dgm:animLvl val="lvl"/>
          <dgm:resizeHandles val="exact"/>
        </dgm:presLayoutVars>
      </dgm:prSet>
      <dgm:spPr/>
    </dgm:pt>
    <dgm:pt modelId="{93288340-C2C6-4EB8-A6A2-7CBB5B3A4569}" type="pres">
      <dgm:prSet presAssocID="{46620514-95EC-4621-A20D-B4B0EBD3F2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CE95DE-BB4A-4798-A5F3-CBCC54C06852}" type="pres">
      <dgm:prSet presAssocID="{BEBF6A16-0FFF-4582-A2A0-E3968231B0BF}" presName="spacer" presStyleCnt="0"/>
      <dgm:spPr/>
    </dgm:pt>
    <dgm:pt modelId="{919B77FC-9E80-49AC-8B71-B4364E5A443D}" type="pres">
      <dgm:prSet presAssocID="{A44DF291-1E10-4454-B8D9-82F83ABD82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89B46B-DE01-43A8-9F9E-B196AABF0411}" type="pres">
      <dgm:prSet presAssocID="{73F8C023-EF59-493A-B564-CBBF50CED850}" presName="spacer" presStyleCnt="0"/>
      <dgm:spPr/>
    </dgm:pt>
    <dgm:pt modelId="{7188EA89-532A-4BEB-AA19-28667F174A1C}" type="pres">
      <dgm:prSet presAssocID="{8F4733E9-3DC8-4EAC-A4B1-F01920AFB0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0F4D58-108C-4E77-8F4D-3EB0AB69E7F1}" type="pres">
      <dgm:prSet presAssocID="{9BEA6AE5-8426-463F-9D9C-9BAF86F6DF90}" presName="spacer" presStyleCnt="0"/>
      <dgm:spPr/>
    </dgm:pt>
    <dgm:pt modelId="{10536B1F-5B4C-4A14-B374-B198A03285F9}" type="pres">
      <dgm:prSet presAssocID="{2117D1F0-F387-4DCF-BAE4-52228F1D7C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FCD9013-A1EC-44E0-8125-D275BE43C2CD}" srcId="{09C05D1E-510F-4896-A73D-4819F41E496C}" destId="{46620514-95EC-4621-A20D-B4B0EBD3F240}" srcOrd="0" destOrd="0" parTransId="{F785CBBF-0BB0-49FB-8FA0-A14A00FD3439}" sibTransId="{BEBF6A16-0FFF-4582-A2A0-E3968231B0BF}"/>
    <dgm:cxn modelId="{4761B039-51BE-4722-963A-7EA8D2938397}" srcId="{09C05D1E-510F-4896-A73D-4819F41E496C}" destId="{8F4733E9-3DC8-4EAC-A4B1-F01920AFB008}" srcOrd="2" destOrd="0" parTransId="{945E45FB-B83B-44B7-BE4F-4EAE9AFB93A7}" sibTransId="{9BEA6AE5-8426-463F-9D9C-9BAF86F6DF90}"/>
    <dgm:cxn modelId="{B2F7DE64-DA5C-430A-9E2E-2A7C84960546}" type="presOf" srcId="{46620514-95EC-4621-A20D-B4B0EBD3F240}" destId="{93288340-C2C6-4EB8-A6A2-7CBB5B3A4569}" srcOrd="0" destOrd="0" presId="urn:microsoft.com/office/officeart/2005/8/layout/vList2"/>
    <dgm:cxn modelId="{203D8858-1D47-4885-A0A1-357EDA7057B3}" type="presOf" srcId="{09C05D1E-510F-4896-A73D-4819F41E496C}" destId="{94EFE8CD-E4E7-4963-9922-481BE0CA4EC5}" srcOrd="0" destOrd="0" presId="urn:microsoft.com/office/officeart/2005/8/layout/vList2"/>
    <dgm:cxn modelId="{187334A5-1E06-4369-85FF-E1CECEE6652B}" type="presOf" srcId="{8F4733E9-3DC8-4EAC-A4B1-F01920AFB008}" destId="{7188EA89-532A-4BEB-AA19-28667F174A1C}" srcOrd="0" destOrd="0" presId="urn:microsoft.com/office/officeart/2005/8/layout/vList2"/>
    <dgm:cxn modelId="{341B85B8-3F0B-4230-8026-F10A74303829}" srcId="{09C05D1E-510F-4896-A73D-4819F41E496C}" destId="{A44DF291-1E10-4454-B8D9-82F83ABD8253}" srcOrd="1" destOrd="0" parTransId="{9A20D769-D75D-4F1A-8841-2C06AA0A66C8}" sibTransId="{73F8C023-EF59-493A-B564-CBBF50CED850}"/>
    <dgm:cxn modelId="{0D69B2C9-39E4-4C1E-9A2E-AA9EFC05A89D}" type="presOf" srcId="{2117D1F0-F387-4DCF-BAE4-52228F1D7CB6}" destId="{10536B1F-5B4C-4A14-B374-B198A03285F9}" srcOrd="0" destOrd="0" presId="urn:microsoft.com/office/officeart/2005/8/layout/vList2"/>
    <dgm:cxn modelId="{3A1640CB-D10D-45C8-AEBC-1C4382A648DB}" type="presOf" srcId="{A44DF291-1E10-4454-B8D9-82F83ABD8253}" destId="{919B77FC-9E80-49AC-8B71-B4364E5A443D}" srcOrd="0" destOrd="0" presId="urn:microsoft.com/office/officeart/2005/8/layout/vList2"/>
    <dgm:cxn modelId="{8D230DE1-C53B-415D-A8C3-692C10A112EA}" srcId="{09C05D1E-510F-4896-A73D-4819F41E496C}" destId="{2117D1F0-F387-4DCF-BAE4-52228F1D7CB6}" srcOrd="3" destOrd="0" parTransId="{FDD63948-0415-4D40-817B-5BA2269DADBF}" sibTransId="{21AB77E5-2124-4D20-A400-B2272B21472D}"/>
    <dgm:cxn modelId="{2F1BBE8E-5CD7-42EB-96C7-881E9A8C71FA}" type="presParOf" srcId="{94EFE8CD-E4E7-4963-9922-481BE0CA4EC5}" destId="{93288340-C2C6-4EB8-A6A2-7CBB5B3A4569}" srcOrd="0" destOrd="0" presId="urn:microsoft.com/office/officeart/2005/8/layout/vList2"/>
    <dgm:cxn modelId="{15A71CAB-6ED2-41BC-85B0-A8B5C270A594}" type="presParOf" srcId="{94EFE8CD-E4E7-4963-9922-481BE0CA4EC5}" destId="{09CE95DE-BB4A-4798-A5F3-CBCC54C06852}" srcOrd="1" destOrd="0" presId="urn:microsoft.com/office/officeart/2005/8/layout/vList2"/>
    <dgm:cxn modelId="{98316A26-45E7-44A0-939C-6BC71ACD50C8}" type="presParOf" srcId="{94EFE8CD-E4E7-4963-9922-481BE0CA4EC5}" destId="{919B77FC-9E80-49AC-8B71-B4364E5A443D}" srcOrd="2" destOrd="0" presId="urn:microsoft.com/office/officeart/2005/8/layout/vList2"/>
    <dgm:cxn modelId="{73ECF118-C4C5-46B3-AC47-6C3315FA5B8F}" type="presParOf" srcId="{94EFE8CD-E4E7-4963-9922-481BE0CA4EC5}" destId="{B789B46B-DE01-43A8-9F9E-B196AABF0411}" srcOrd="3" destOrd="0" presId="urn:microsoft.com/office/officeart/2005/8/layout/vList2"/>
    <dgm:cxn modelId="{2A277A4F-84A3-42D3-BB6E-1630EB7723BD}" type="presParOf" srcId="{94EFE8CD-E4E7-4963-9922-481BE0CA4EC5}" destId="{7188EA89-532A-4BEB-AA19-28667F174A1C}" srcOrd="4" destOrd="0" presId="urn:microsoft.com/office/officeart/2005/8/layout/vList2"/>
    <dgm:cxn modelId="{995D3955-3F24-424D-9E74-8BA487D747B6}" type="presParOf" srcId="{94EFE8CD-E4E7-4963-9922-481BE0CA4EC5}" destId="{140F4D58-108C-4E77-8F4D-3EB0AB69E7F1}" srcOrd="5" destOrd="0" presId="urn:microsoft.com/office/officeart/2005/8/layout/vList2"/>
    <dgm:cxn modelId="{18E6AFB2-EE63-464D-944C-93F3FBE4DBCA}" type="presParOf" srcId="{94EFE8CD-E4E7-4963-9922-481BE0CA4EC5}" destId="{10536B1F-5B4C-4A14-B374-B198A03285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4BBD9-2904-48BB-8037-894B8587FF8D}">
      <dsp:nvSpPr>
        <dsp:cNvPr id="0" name=""/>
        <dsp:cNvSpPr/>
      </dsp:nvSpPr>
      <dsp:spPr>
        <a:xfrm>
          <a:off x="0" y="9144"/>
          <a:ext cx="6263640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Entry criteria</a:t>
          </a:r>
          <a:r>
            <a:rPr lang="en-US" sz="2400" kern="1200" dirty="0"/>
            <a:t> are the conditions that are required to begin the processing of the current stage </a:t>
          </a:r>
        </a:p>
      </dsp:txBody>
      <dsp:txXfrm>
        <a:off x="64425" y="73569"/>
        <a:ext cx="6134790" cy="1190909"/>
      </dsp:txXfrm>
    </dsp:sp>
    <dsp:sp modelId="{2A346605-D0D4-4A42-86F4-43425EE316B9}">
      <dsp:nvSpPr>
        <dsp:cNvPr id="0" name=""/>
        <dsp:cNvSpPr/>
      </dsp:nvSpPr>
      <dsp:spPr>
        <a:xfrm>
          <a:off x="0" y="1398024"/>
          <a:ext cx="6263640" cy="131975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1.  The</a:t>
          </a:r>
          <a:r>
            <a:rPr lang="en-US" sz="2400" kern="1200" dirty="0"/>
            <a:t> requirement document should be available.</a:t>
          </a:r>
        </a:p>
      </dsp:txBody>
      <dsp:txXfrm>
        <a:off x="64425" y="1462449"/>
        <a:ext cx="6134790" cy="1190909"/>
      </dsp:txXfrm>
    </dsp:sp>
    <dsp:sp modelId="{832635C1-01AA-4DD1-A7D6-C4C2B4F0ED6E}">
      <dsp:nvSpPr>
        <dsp:cNvPr id="0" name=""/>
        <dsp:cNvSpPr/>
      </dsp:nvSpPr>
      <dsp:spPr>
        <a:xfrm>
          <a:off x="0" y="2786904"/>
          <a:ext cx="6263640" cy="131975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2.  Complete</a:t>
          </a:r>
          <a:r>
            <a:rPr lang="en-US" sz="2400" kern="1200" dirty="0"/>
            <a:t> understanding of the application flow is required.</a:t>
          </a:r>
        </a:p>
      </dsp:txBody>
      <dsp:txXfrm>
        <a:off x="64425" y="2851329"/>
        <a:ext cx="6134790" cy="1190909"/>
      </dsp:txXfrm>
    </dsp:sp>
    <dsp:sp modelId="{AFB75538-FEE6-493F-AF77-D579699D5864}">
      <dsp:nvSpPr>
        <dsp:cNvPr id="0" name=""/>
        <dsp:cNvSpPr/>
      </dsp:nvSpPr>
      <dsp:spPr>
        <a:xfrm>
          <a:off x="0" y="4175784"/>
          <a:ext cx="6263640" cy="1319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3.  The</a:t>
          </a:r>
          <a:r>
            <a:rPr lang="en-US" sz="2400" kern="1200" dirty="0"/>
            <a:t> Test Plan Document should be ready.</a:t>
          </a:r>
        </a:p>
      </dsp:txBody>
      <dsp:txXfrm>
        <a:off x="64425" y="4240209"/>
        <a:ext cx="6134790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88340-C2C6-4EB8-A6A2-7CBB5B3A4569}">
      <dsp:nvSpPr>
        <dsp:cNvPr id="0" name=""/>
        <dsp:cNvSpPr/>
      </dsp:nvSpPr>
      <dsp:spPr>
        <a:xfrm>
          <a:off x="0" y="9144"/>
          <a:ext cx="6263640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Exit criteria</a:t>
          </a:r>
          <a:r>
            <a:rPr lang="en-US" sz="2400" kern="1200" dirty="0"/>
            <a:t> are the conditions which sets the stage as completed so that the next stage comes into action.</a:t>
          </a:r>
        </a:p>
      </dsp:txBody>
      <dsp:txXfrm>
        <a:off x="64425" y="73569"/>
        <a:ext cx="6134790" cy="1190909"/>
      </dsp:txXfrm>
    </dsp:sp>
    <dsp:sp modelId="{919B77FC-9E80-49AC-8B71-B4364E5A443D}">
      <dsp:nvSpPr>
        <dsp:cNvPr id="0" name=""/>
        <dsp:cNvSpPr/>
      </dsp:nvSpPr>
      <dsp:spPr>
        <a:xfrm>
          <a:off x="0" y="1398024"/>
          <a:ext cx="6263640" cy="131975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Cases should be written and reviewed.</a:t>
          </a:r>
        </a:p>
      </dsp:txBody>
      <dsp:txXfrm>
        <a:off x="64425" y="1462449"/>
        <a:ext cx="6134790" cy="1190909"/>
      </dsp:txXfrm>
    </dsp:sp>
    <dsp:sp modelId="{7188EA89-532A-4BEB-AA19-28667F174A1C}">
      <dsp:nvSpPr>
        <dsp:cNvPr id="0" name=""/>
        <dsp:cNvSpPr/>
      </dsp:nvSpPr>
      <dsp:spPr>
        <a:xfrm>
          <a:off x="0" y="2786904"/>
          <a:ext cx="6263640" cy="131975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Data should be identified and ready.</a:t>
          </a:r>
        </a:p>
      </dsp:txBody>
      <dsp:txXfrm>
        <a:off x="64425" y="2851329"/>
        <a:ext cx="6134790" cy="1190909"/>
      </dsp:txXfrm>
    </dsp:sp>
    <dsp:sp modelId="{10536B1F-5B4C-4A14-B374-B198A03285F9}">
      <dsp:nvSpPr>
        <dsp:cNvPr id="0" name=""/>
        <dsp:cNvSpPr/>
      </dsp:nvSpPr>
      <dsp:spPr>
        <a:xfrm>
          <a:off x="0" y="4175784"/>
          <a:ext cx="6263640" cy="1319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automation script should be ready if applicable.</a:t>
          </a:r>
        </a:p>
      </dsp:txBody>
      <dsp:txXfrm>
        <a:off x="64425" y="4240209"/>
        <a:ext cx="6134790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717" y="1122363"/>
            <a:ext cx="9647207" cy="163997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cs typeface="Calibri Light"/>
              </a:rPr>
              <a:t>STLC: </a:t>
            </a:r>
            <a:r>
              <a:rPr lang="en-US" dirty="0">
                <a:ea typeface="+mj-lt"/>
                <a:cs typeface="+mj-lt"/>
              </a:rPr>
              <a:t>Software Testing Life Cycle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5698" y="3429510"/>
            <a:ext cx="3292415" cy="26046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2600" dirty="0">
                <a:cs typeface="Calibri"/>
              </a:rPr>
              <a:t>Abhishek Yadav</a:t>
            </a:r>
            <a:endParaRPr lang="en-US" sz="2600">
              <a:cs typeface="Calibri" panose="020F0502020204030204"/>
            </a:endParaRPr>
          </a:p>
          <a:p>
            <a:pPr algn="just"/>
            <a:r>
              <a:rPr lang="en-US" sz="2600" dirty="0">
                <a:cs typeface="Calibri"/>
              </a:rPr>
              <a:t>Manjunatha Durgesh</a:t>
            </a:r>
          </a:p>
          <a:p>
            <a:pPr algn="just"/>
            <a:r>
              <a:rPr lang="en-US" sz="2600" dirty="0">
                <a:cs typeface="Calibri"/>
              </a:rPr>
              <a:t>Nitin Gaur</a:t>
            </a:r>
          </a:p>
          <a:p>
            <a:pPr algn="just"/>
            <a:r>
              <a:rPr lang="en-US" sz="2600" dirty="0">
                <a:cs typeface="Calibri"/>
              </a:rPr>
              <a:t>Prathiba Venkatesh</a:t>
            </a:r>
          </a:p>
          <a:p>
            <a:pPr algn="just"/>
            <a:r>
              <a:rPr lang="en-US" sz="2600" dirty="0">
                <a:cs typeface="Calibri"/>
              </a:rPr>
              <a:t>Ratan Panchal</a:t>
            </a:r>
          </a:p>
          <a:p>
            <a:pPr algn="just"/>
            <a:r>
              <a:rPr lang="en-US" sz="2600" dirty="0">
                <a:cs typeface="Calibri"/>
              </a:rPr>
              <a:t>Sushma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1113B-0EDE-41EA-9813-BE56B3F8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STLC stands for Software Testing Life Cycle</a:t>
            </a:r>
            <a:endParaRPr lang="en-US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116-9065-46F7-8122-1D74D780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STLC is a sequence of different activities performed by the testing team to ensure the quality of the software or the product.</a:t>
            </a:r>
          </a:p>
          <a:p>
            <a:r>
              <a:rPr lang="en-US" sz="2200">
                <a:ea typeface="+mn-lt"/>
                <a:cs typeface="+mn-lt"/>
              </a:rPr>
              <a:t>STLC is an integral part of Software Development Life Cycle (SDLC). STLC deals only with the testing phases.</a:t>
            </a:r>
          </a:p>
          <a:p>
            <a:r>
              <a:rPr lang="en-US" sz="2200">
                <a:ea typeface="+mn-lt"/>
                <a:cs typeface="+mn-lt"/>
              </a:rPr>
              <a:t>STLC starts as soon as requirements are defined, or SRD (Software Requirement Document) is shared by stakeholders.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while the software or the product is developing, the tester can analyze and define the scope of testing, entry and exit criteria and also the Test Cases.</a:t>
            </a:r>
          </a:p>
          <a:p>
            <a:r>
              <a:rPr lang="en-US" sz="2200">
                <a:ea typeface="+mn-lt"/>
                <a:cs typeface="+mn-lt"/>
              </a:rPr>
              <a:t>As soon as the development phase is over, the testers are ready with test cases and start with execution. This helps to find bugs in the initial phase.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693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20640-C119-408A-8299-8F948AC4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STLC Phases</a:t>
            </a:r>
            <a:endParaRPr lang="en-US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A9B74-1D98-49F2-8E7E-885B00F4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Requirement Analysis</a:t>
            </a:r>
            <a:r>
              <a:rPr lang="en-US" sz="2400" dirty="0">
                <a:ea typeface="+mn-lt"/>
                <a:cs typeface="+mn-lt"/>
              </a:rPr>
              <a:t> − When the SRD is ready and shared with the stakeholders, the testing team starts high level analysis concerning the AUT (Application under Test).</a:t>
            </a:r>
            <a:endParaRPr lang="en-US" sz="2400">
              <a:cs typeface="Calibri" panose="020F0502020204030204"/>
            </a:endParaRPr>
          </a:p>
          <a:p>
            <a:r>
              <a:rPr lang="en-US" sz="2400" b="1" dirty="0">
                <a:ea typeface="+mn-lt"/>
                <a:cs typeface="+mn-lt"/>
              </a:rPr>
              <a:t>Test Planning</a:t>
            </a:r>
            <a:r>
              <a:rPr lang="en-US" sz="2400" dirty="0">
                <a:ea typeface="+mn-lt"/>
                <a:cs typeface="+mn-lt"/>
              </a:rPr>
              <a:t> − Test Team plans the strategy and approach.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Test Case Designing</a:t>
            </a:r>
            <a:r>
              <a:rPr lang="en-US" sz="2400" dirty="0">
                <a:ea typeface="+mn-lt"/>
                <a:cs typeface="+mn-lt"/>
              </a:rPr>
              <a:t> − Develop the test cases based on scope and criteria.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Test Environment Setup</a:t>
            </a:r>
            <a:r>
              <a:rPr lang="en-US" sz="2400" dirty="0">
                <a:ea typeface="+mn-lt"/>
                <a:cs typeface="+mn-lt"/>
              </a:rPr>
              <a:t> − When integrated environment is ready to validate the product.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Test Execution</a:t>
            </a:r>
            <a:r>
              <a:rPr lang="en-US" sz="2400" dirty="0">
                <a:ea typeface="+mn-lt"/>
                <a:cs typeface="+mn-lt"/>
              </a:rPr>
              <a:t> − Real-time validation of product and finding bugs.</a:t>
            </a:r>
            <a:endParaRPr lang="en-US" sz="2400"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Test Closure</a:t>
            </a:r>
            <a:r>
              <a:rPr lang="en-US" sz="2400" dirty="0">
                <a:ea typeface="+mn-lt"/>
                <a:cs typeface="+mn-lt"/>
              </a:rPr>
              <a:t> − Once testing is completed, matrix, reports, results are documented.</a:t>
            </a:r>
            <a:endParaRPr lang="en-US" sz="240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7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0C143-D64B-40F9-92B1-7AF2AC35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  <a:ea typeface="+mj-lt"/>
                <a:cs typeface="+mj-lt"/>
              </a:rPr>
              <a:t>Entry criteria</a:t>
            </a:r>
            <a:endParaRPr lang="en-US" sz="600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53F971-B209-4C36-81B4-DF627A2BC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02837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26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78424-139D-4994-81DB-41C0198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  <a:cs typeface="Calibri Light"/>
              </a:rPr>
              <a:t>Exit criteria</a:t>
            </a:r>
            <a:endParaRPr lang="en-US" sz="600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3AC19-8499-48BF-97B0-0F074EAED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98579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85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44A18-EEDE-4819-9FC5-C9FD048C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  <a:cs typeface="Calibri Light"/>
              </a:rPr>
              <a:t>Exit Criteria for </a:t>
            </a:r>
            <a:r>
              <a:rPr lang="en-US" sz="3100" b="1" dirty="0">
                <a:solidFill>
                  <a:srgbClr val="FFFFFF"/>
                </a:solidFill>
                <a:ea typeface="+mj-lt"/>
                <a:cs typeface="+mj-lt"/>
              </a:rPr>
              <a:t>terminating</a:t>
            </a:r>
            <a:r>
              <a:rPr lang="en-US" sz="3100" b="1" dirty="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sz="3100" b="1" dirty="0">
                <a:solidFill>
                  <a:srgbClr val="FFFFFF"/>
                </a:solidFill>
                <a:ea typeface="+mj-lt"/>
                <a:cs typeface="+mj-lt"/>
              </a:rPr>
              <a:t>or concluding the testing process</a:t>
            </a:r>
            <a:r>
              <a:rPr lang="en-US" sz="3100" b="1" dirty="0">
                <a:solidFill>
                  <a:srgbClr val="FFFFFF"/>
                </a:solidFill>
                <a:cs typeface="Calibri Light"/>
              </a:rPr>
              <a:t> 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ABC1-E85C-40FE-AEDC-28B91985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Budgeting challenges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Deadlines not meet</a:t>
            </a:r>
          </a:p>
          <a:p>
            <a:r>
              <a:rPr lang="en-US" dirty="0"/>
              <a:t>Complete</a:t>
            </a:r>
            <a:r>
              <a:rPr lang="en-US" dirty="0">
                <a:ea typeface="+mn-lt"/>
                <a:cs typeface="+mn-lt"/>
              </a:rPr>
              <a:t> execution of all the test cases</a:t>
            </a:r>
          </a:p>
          <a:p>
            <a:r>
              <a:rPr lang="en-US" dirty="0">
                <a:ea typeface="+mn-lt"/>
                <a:cs typeface="+mn-lt"/>
              </a:rPr>
              <a:t>Meets the desired and sufficient coverage requirements and functionalities</a:t>
            </a:r>
          </a:p>
          <a:p>
            <a:r>
              <a:rPr lang="en-US" dirty="0">
                <a:ea typeface="+mn-lt"/>
                <a:cs typeface="+mn-lt"/>
              </a:rPr>
              <a:t>Closure of all the identified defects</a:t>
            </a:r>
          </a:p>
          <a:p>
            <a:r>
              <a:rPr lang="en-US" dirty="0">
                <a:ea typeface="+mn-lt"/>
                <a:cs typeface="+mn-lt"/>
              </a:rPr>
              <a:t>No critical bug has been left out during the testing process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1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363D-C6A1-41D9-B070-95DA46D3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681"/>
            <a:ext cx="10515600" cy="3244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513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STLC: Software Testing Life Cycle </vt:lpstr>
      <vt:lpstr>STLC stands for Software Testing Life Cycle</vt:lpstr>
      <vt:lpstr>STLC Phases</vt:lpstr>
      <vt:lpstr>Entry criteria</vt:lpstr>
      <vt:lpstr>Exit criteria</vt:lpstr>
      <vt:lpstr>Exit Criteria for terminating or concluding the testing process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207</cp:revision>
  <dcterms:created xsi:type="dcterms:W3CDTF">2021-11-15T17:03:20Z</dcterms:created>
  <dcterms:modified xsi:type="dcterms:W3CDTF">2021-11-15T18:19:44Z</dcterms:modified>
</cp:coreProperties>
</file>