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96" y="1951897"/>
            <a:ext cx="2706263" cy="311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80776" y="2329351"/>
            <a:ext cx="2989942" cy="856343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80776" y="3491188"/>
            <a:ext cx="2989941" cy="405622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0776" y="3926532"/>
            <a:ext cx="2989941" cy="79404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81681" y="2771335"/>
            <a:ext cx="66859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69341" y="2815423"/>
            <a:ext cx="659154" cy="811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526" y="1464187"/>
            <a:ext cx="226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#1: </a:t>
            </a:r>
          </a:p>
          <a:p>
            <a:r>
              <a:rPr lang="en-US" sz="1400" dirty="0" smtClean="0"/>
              <a:t>Daily and monthly data products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9901" y="4343385"/>
            <a:ext cx="66859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9819" y="3163753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Repository </a:t>
            </a:r>
            <a:r>
              <a:rPr lang="en-US" sz="1400" b="1" dirty="0" smtClean="0"/>
              <a:t>#2: </a:t>
            </a:r>
            <a:endParaRPr lang="en-US" sz="1400" b="1" dirty="0"/>
          </a:p>
          <a:p>
            <a:r>
              <a:rPr lang="en-US" sz="1400" dirty="0" smtClean="0"/>
              <a:t>Hourly data products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15919" y="2630190"/>
            <a:ext cx="603553" cy="32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15919" y="3044952"/>
            <a:ext cx="603553" cy="3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7565" y="3820941"/>
            <a:ext cx="579022" cy="12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33" y="1950099"/>
            <a:ext cx="2567183" cy="8597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86" y="3655662"/>
            <a:ext cx="2585885" cy="8376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587" y="4275341"/>
            <a:ext cx="762000" cy="3524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3411351" y="4313468"/>
            <a:ext cx="904568" cy="30727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9819" y="4773871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#3:</a:t>
            </a:r>
          </a:p>
          <a:p>
            <a:r>
              <a:rPr lang="en-US" sz="1400" dirty="0" smtClean="0"/>
              <a:t>10-minute data products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33" y="5541209"/>
            <a:ext cx="2507230" cy="40005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3863635" y="4620741"/>
            <a:ext cx="2117891" cy="48677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091" y="5224791"/>
            <a:ext cx="324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0000"/>
                </a:solidFill>
              </a:rPr>
              <a:t>Same</a:t>
            </a:r>
            <a:r>
              <a:rPr lang="en-US" sz="1600" dirty="0">
                <a:solidFill>
                  <a:srgbClr val="FF0000"/>
                </a:solidFill>
              </a:rPr>
              <a:t> station &amp; data </a:t>
            </a:r>
            <a:r>
              <a:rPr lang="en-US" sz="1600" dirty="0" smtClean="0">
                <a:solidFill>
                  <a:srgbClr val="FF0000"/>
                </a:solidFill>
              </a:rPr>
              <a:t>products  </a:t>
            </a:r>
          </a:p>
          <a:p>
            <a:r>
              <a:rPr lang="en-US" sz="1600" u="sng" dirty="0" smtClean="0">
                <a:solidFill>
                  <a:srgbClr val="FF0000"/>
                </a:solidFill>
              </a:rPr>
              <a:t>Different</a:t>
            </a:r>
            <a:r>
              <a:rPr lang="en-US" sz="1600" dirty="0" smtClean="0">
                <a:solidFill>
                  <a:srgbClr val="FF0000"/>
                </a:solidFill>
              </a:rPr>
              <a:t> abbreviations, repositories, time scales &amp; station identifiers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133" y="5297091"/>
            <a:ext cx="2507230" cy="228879"/>
          </a:xfrm>
          <a:prstGeom prst="rect">
            <a:avLst/>
          </a:prstGeom>
        </p:spPr>
      </p:pic>
      <p:sp>
        <p:nvSpPr>
          <p:cNvPr id="38" name="Right Brace 37"/>
          <p:cNvSpPr/>
          <p:nvPr/>
        </p:nvSpPr>
        <p:spPr>
          <a:xfrm>
            <a:off x="8897112" y="1464187"/>
            <a:ext cx="1143000" cy="45916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9464" y="2099741"/>
            <a:ext cx="5107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Need accurate station metadata!!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164" y="31991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Site Name(s)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IDs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(e.g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 NCDC, WBAN,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GHCND)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Platform(s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) (e.g., COOP, AWOS,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NEON)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Geolocation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Latitude</a:t>
            </a: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Longitude</a:t>
            </a: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180" y="3199178"/>
            <a:ext cx="4181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Absolute dates (site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Variables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measured (e.g., air temp, precipitation, etc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active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dates for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measured phenomenon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Temporal Resolution of data product(s)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180" y="3199178"/>
            <a:ext cx="4008633" cy="20313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50780" y="3199178"/>
            <a:ext cx="4333867" cy="20313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940" y="1010447"/>
            <a:ext cx="85780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 need </a:t>
            </a:r>
            <a:r>
              <a:rPr lang="en-US" sz="2000" i="1" u="sng" dirty="0" smtClean="0">
                <a:solidFill>
                  <a:schemeClr val="accent2"/>
                </a:solidFill>
              </a:rPr>
              <a:t>[environmental phenomenon] 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data for </a:t>
            </a:r>
            <a:r>
              <a:rPr lang="en-US" sz="2000" i="1" u="sng" dirty="0" smtClean="0">
                <a:solidFill>
                  <a:srgbClr val="00B050"/>
                </a:solidFill>
              </a:rPr>
              <a:t>[spatial region of interest]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from </a:t>
            </a:r>
            <a:r>
              <a:rPr lang="en-US" sz="2000" i="1" u="sng" dirty="0" smtClean="0">
                <a:solidFill>
                  <a:schemeClr val="accent2"/>
                </a:solidFill>
              </a:rPr>
              <a:t>[start date] </a:t>
            </a:r>
            <a:r>
              <a:rPr lang="en-US" sz="2000" dirty="0" smtClean="0"/>
              <a:t>to </a:t>
            </a:r>
            <a:r>
              <a:rPr lang="en-US" sz="2000" i="1" u="sng" dirty="0" smtClean="0">
                <a:solidFill>
                  <a:schemeClr val="accent2"/>
                </a:solidFill>
              </a:rPr>
              <a:t>[end date]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that are produced every </a:t>
            </a:r>
            <a:r>
              <a:rPr lang="en-US" sz="2000" i="1" u="sng" dirty="0" smtClean="0">
                <a:solidFill>
                  <a:schemeClr val="accent2"/>
                </a:solidFill>
              </a:rPr>
              <a:t>[temporal </a:t>
            </a:r>
            <a:r>
              <a:rPr lang="en-US" sz="2000" i="1" u="sng" dirty="0">
                <a:solidFill>
                  <a:schemeClr val="accent2"/>
                </a:solidFill>
              </a:rPr>
              <a:t>resolution] </a:t>
            </a:r>
            <a:endParaRPr lang="en-US" sz="2000" i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0091" y="2834126"/>
            <a:ext cx="3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accessible metadata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7178" y="283840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Elusive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3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21362"/>
              </p:ext>
            </p:extLst>
          </p:nvPr>
        </p:nvGraphicFramePr>
        <p:xfrm>
          <a:off x="288586" y="2130723"/>
          <a:ext cx="4435814" cy="1924498"/>
        </p:xfrm>
        <a:graphic>
          <a:graphicData uri="http://schemas.openxmlformats.org/drawingml/2006/table">
            <a:tbl>
              <a:tblPr firstRow="1" firstCol="1" bandRow="1"/>
              <a:tblGrid>
                <a:gridCol w="929789">
                  <a:extLst>
                    <a:ext uri="{9D8B030D-6E8A-4147-A177-3AD203B41FA5}">
                      <a16:colId xmlns:a16="http://schemas.microsoft.com/office/drawing/2014/main" val="56404778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904586902"/>
                    </a:ext>
                  </a:extLst>
                </a:gridCol>
                <a:gridCol w="2391328">
                  <a:extLst>
                    <a:ext uri="{9D8B030D-6E8A-4147-A177-3AD203B41FA5}">
                      <a16:colId xmlns:a16="http://schemas.microsoft.com/office/drawing/2014/main" val="696911085"/>
                    </a:ext>
                  </a:extLst>
                </a:gridCol>
              </a:tblGrid>
              <a:tr h="3378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n-gram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180999"/>
                  </a:ext>
                </a:extLst>
              </a:tr>
              <a:tr h="2955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318205"/>
                  </a:ext>
                </a:extLst>
              </a:tr>
              <a:tr h="293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Bi-gram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Two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510077"/>
                  </a:ext>
                </a:extLst>
              </a:tr>
              <a:tr h="9976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Tri-gram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Three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Air Temperature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Air Temperature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Air Temperature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2123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95874" y="2370584"/>
            <a:ext cx="3838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444444"/>
                </a:solidFill>
                <a:latin typeface="Source Sans Pro"/>
              </a:rPr>
              <a:t>Front end of metScanR</a:t>
            </a:r>
          </a:p>
          <a:p>
            <a:r>
              <a:rPr lang="en-US" dirty="0" smtClean="0">
                <a:solidFill>
                  <a:srgbClr val="444444"/>
                </a:solidFill>
                <a:latin typeface="Source Sans Pro"/>
              </a:rPr>
              <a:t>User searches for “Air Temperature”</a:t>
            </a:r>
            <a:endParaRPr lang="en-US" dirty="0">
              <a:solidFill>
                <a:srgbClr val="444444"/>
              </a:solidFill>
              <a:latin typeface="Source Sans Pro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724275" y="2847975"/>
            <a:ext cx="1257300" cy="2857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6" y="4445257"/>
            <a:ext cx="8067675" cy="1533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95874" y="3326909"/>
            <a:ext cx="3971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444444"/>
                </a:solidFill>
                <a:latin typeface="Source Sans Pro"/>
              </a:rPr>
              <a:t>Back-end of metScanR</a:t>
            </a:r>
            <a:r>
              <a:rPr lang="en-US" dirty="0" smtClean="0">
                <a:solidFill>
                  <a:srgbClr val="444444"/>
                </a:solidFill>
                <a:latin typeface="Source Sans Pro"/>
              </a:rPr>
              <a:t> </a:t>
            </a:r>
          </a:p>
          <a:p>
            <a:r>
              <a:rPr lang="en-US" dirty="0" smtClean="0">
                <a:solidFill>
                  <a:srgbClr val="444444"/>
                </a:solidFill>
                <a:latin typeface="Source Sans Pro"/>
              </a:rPr>
              <a:t>Database link between </a:t>
            </a:r>
            <a:r>
              <a:rPr lang="en-US" dirty="0">
                <a:solidFill>
                  <a:srgbClr val="444444"/>
                </a:solidFill>
                <a:latin typeface="Source Sans Pro"/>
              </a:rPr>
              <a:t>n-grams </a:t>
            </a:r>
            <a:r>
              <a:rPr lang="en-US" dirty="0" smtClean="0">
                <a:solidFill>
                  <a:srgbClr val="444444"/>
                </a:solidFill>
                <a:latin typeface="Source Sans Pro"/>
              </a:rPr>
              <a:t>&amp; network-specific codes </a:t>
            </a:r>
            <a:r>
              <a:rPr lang="en-US" dirty="0">
                <a:solidFill>
                  <a:srgbClr val="444444"/>
                </a:solidFill>
                <a:latin typeface="Source Sans Pro"/>
              </a:rPr>
              <a:t>(</a:t>
            </a:r>
            <a:r>
              <a:rPr lang="en-US" i="1" dirty="0">
                <a:solidFill>
                  <a:srgbClr val="444444"/>
                </a:solidFill>
                <a:latin typeface="Source Sans Pro"/>
              </a:rPr>
              <a:t>subCodes</a:t>
            </a:r>
            <a:r>
              <a:rPr lang="en-US" dirty="0">
                <a:solidFill>
                  <a:srgbClr val="444444"/>
                </a:solidFill>
                <a:latin typeface="Source Sans Pro"/>
              </a:rPr>
              <a:t>)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52600" y="3016915"/>
            <a:ext cx="962025" cy="16503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25" y="4867275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9725" y="5067300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6325" y="5286375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76325" y="5505450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76325" y="5743575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76325" y="5959732"/>
            <a:ext cx="7334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4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Roberti</dc:creator>
  <cp:lastModifiedBy>Josh Roberti</cp:lastModifiedBy>
  <cp:revision>6</cp:revision>
  <dcterms:created xsi:type="dcterms:W3CDTF">2018-03-19T15:55:39Z</dcterms:created>
  <dcterms:modified xsi:type="dcterms:W3CDTF">2018-03-22T18:08:17Z</dcterms:modified>
</cp:coreProperties>
</file>