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236075" cy="6954838"/>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191" userDrawn="1">
          <p15:clr>
            <a:srgbClr val="A4A3A4"/>
          </p15:clr>
        </p15:guide>
        <p15:guide id="2" pos="29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D0ED"/>
    <a:srgbClr val="A9CFF6"/>
    <a:srgbClr val="ACC5E6"/>
    <a:srgbClr val="686868"/>
    <a:srgbClr val="6B6B6B"/>
    <a:srgbClr val="717171"/>
    <a:srgbClr val="757575"/>
    <a:srgbClr val="7E7E7E"/>
    <a:srgbClr val="56585A"/>
    <a:srgbClr val="A0B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63" autoAdjust="0"/>
    <p:restoredTop sz="94684" autoAdjust="0"/>
  </p:normalViewPr>
  <p:slideViewPr>
    <p:cSldViewPr snapToGrid="0" showGuides="1">
      <p:cViewPr>
        <p:scale>
          <a:sx n="20" d="100"/>
          <a:sy n="20" d="100"/>
        </p:scale>
        <p:origin x="42" y="-672"/>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191"/>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47742"/>
          </a:xfrm>
          <a:prstGeom prst="rect">
            <a:avLst/>
          </a:prstGeom>
        </p:spPr>
        <p:txBody>
          <a:bodyPr vert="horz" lIns="92512" tIns="46256" rIns="92512" bIns="46256" rtlCol="0"/>
          <a:lstStyle>
            <a:lvl1pPr algn="l">
              <a:defRPr sz="1200"/>
            </a:lvl1pPr>
          </a:lstStyle>
          <a:p>
            <a:endParaRPr lang="en-US" dirty="0"/>
          </a:p>
        </p:txBody>
      </p:sp>
      <p:sp>
        <p:nvSpPr>
          <p:cNvPr id="4" name="Footer Placeholder 3"/>
          <p:cNvSpPr>
            <a:spLocks noGrp="1"/>
          </p:cNvSpPr>
          <p:nvPr>
            <p:ph type="ftr" sz="quarter" idx="2"/>
          </p:nvPr>
        </p:nvSpPr>
        <p:spPr>
          <a:xfrm>
            <a:off x="1" y="6605889"/>
            <a:ext cx="4002299" cy="347742"/>
          </a:xfrm>
          <a:prstGeom prst="rect">
            <a:avLst/>
          </a:prstGeom>
        </p:spPr>
        <p:txBody>
          <a:bodyPr vert="horz" lIns="92512" tIns="46256" rIns="92512" bIns="46256" rtlCol="0" anchor="b"/>
          <a:lstStyle>
            <a:lvl1pPr algn="l">
              <a:defRPr sz="1200"/>
            </a:lvl1pPr>
          </a:lstStyle>
          <a:p>
            <a:endParaRPr lang="en-US"/>
          </a:p>
        </p:txBody>
      </p:sp>
      <p:sp>
        <p:nvSpPr>
          <p:cNvPr id="5" name="Slide Number Placeholder 4"/>
          <p:cNvSpPr>
            <a:spLocks noGrp="1"/>
          </p:cNvSpPr>
          <p:nvPr>
            <p:ph type="sldNum" sz="quarter" idx="3"/>
          </p:nvPr>
        </p:nvSpPr>
        <p:spPr>
          <a:xfrm>
            <a:off x="5231640" y="6605889"/>
            <a:ext cx="4002299" cy="347742"/>
          </a:xfrm>
          <a:prstGeom prst="rect">
            <a:avLst/>
          </a:prstGeom>
        </p:spPr>
        <p:txBody>
          <a:bodyPr vert="horz" lIns="92512" tIns="46256" rIns="92512" bIns="46256"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47742"/>
          </a:xfrm>
          <a:prstGeom prst="rect">
            <a:avLst/>
          </a:prstGeom>
        </p:spPr>
        <p:txBody>
          <a:bodyPr vert="horz" lIns="92512" tIns="46256" rIns="92512" bIns="46256" rtlCol="0"/>
          <a:lstStyle>
            <a:lvl1pPr algn="l">
              <a:defRPr sz="1200"/>
            </a:lvl1pPr>
          </a:lstStyle>
          <a:p>
            <a:endParaRPr lang="en-US"/>
          </a:p>
        </p:txBody>
      </p:sp>
      <p:sp>
        <p:nvSpPr>
          <p:cNvPr id="3" name="Date Placeholder 2"/>
          <p:cNvSpPr>
            <a:spLocks noGrp="1"/>
          </p:cNvSpPr>
          <p:nvPr>
            <p:ph type="dt" idx="1"/>
          </p:nvPr>
        </p:nvSpPr>
        <p:spPr>
          <a:xfrm>
            <a:off x="5231640" y="0"/>
            <a:ext cx="4002299" cy="347742"/>
          </a:xfrm>
          <a:prstGeom prst="rect">
            <a:avLst/>
          </a:prstGeom>
        </p:spPr>
        <p:txBody>
          <a:bodyPr vert="horz" lIns="92512" tIns="46256" rIns="92512" bIns="46256" rtlCol="0"/>
          <a:lstStyle>
            <a:lvl1pPr algn="r">
              <a:defRPr sz="1200"/>
            </a:lvl1pPr>
          </a:lstStyle>
          <a:p>
            <a:fld id="{7331ACB9-526E-470E-B6E8-6F01B6FDD3E2}" type="datetimeFigureOut">
              <a:rPr lang="en-US" smtClean="0"/>
              <a:t>7/21/2017</a:t>
            </a:fld>
            <a:endParaRPr lang="en-US"/>
          </a:p>
        </p:txBody>
      </p:sp>
      <p:sp>
        <p:nvSpPr>
          <p:cNvPr id="4" name="Slide Image Placeholder 3"/>
          <p:cNvSpPr>
            <a:spLocks noGrp="1" noRot="1" noChangeAspect="1"/>
          </p:cNvSpPr>
          <p:nvPr>
            <p:ph type="sldImg" idx="2"/>
          </p:nvPr>
        </p:nvSpPr>
        <p:spPr>
          <a:xfrm>
            <a:off x="2879725" y="522288"/>
            <a:ext cx="3476625" cy="2608262"/>
          </a:xfrm>
          <a:prstGeom prst="rect">
            <a:avLst/>
          </a:prstGeom>
          <a:noFill/>
          <a:ln w="12700">
            <a:solidFill>
              <a:prstClr val="black"/>
            </a:solidFill>
          </a:ln>
        </p:spPr>
        <p:txBody>
          <a:bodyPr vert="horz" lIns="92512" tIns="46256" rIns="92512" bIns="46256" rtlCol="0" anchor="ctr"/>
          <a:lstStyle/>
          <a:p>
            <a:endParaRPr lang="en-US"/>
          </a:p>
        </p:txBody>
      </p:sp>
      <p:sp>
        <p:nvSpPr>
          <p:cNvPr id="5" name="Notes Placeholder 4"/>
          <p:cNvSpPr>
            <a:spLocks noGrp="1"/>
          </p:cNvSpPr>
          <p:nvPr>
            <p:ph type="body" sz="quarter" idx="3"/>
          </p:nvPr>
        </p:nvSpPr>
        <p:spPr>
          <a:xfrm>
            <a:off x="923608" y="3303549"/>
            <a:ext cx="7388860" cy="3129677"/>
          </a:xfrm>
          <a:prstGeom prst="rect">
            <a:avLst/>
          </a:prstGeom>
        </p:spPr>
        <p:txBody>
          <a:bodyPr vert="horz" lIns="92512" tIns="46256" rIns="92512" bIns="4625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05889"/>
            <a:ext cx="4002299" cy="347742"/>
          </a:xfrm>
          <a:prstGeom prst="rect">
            <a:avLst/>
          </a:prstGeom>
        </p:spPr>
        <p:txBody>
          <a:bodyPr vert="horz" lIns="92512" tIns="46256" rIns="92512" bIns="46256" rtlCol="0" anchor="b"/>
          <a:lstStyle>
            <a:lvl1pPr algn="l">
              <a:defRPr sz="1200"/>
            </a:lvl1pPr>
          </a:lstStyle>
          <a:p>
            <a:endParaRPr lang="en-US"/>
          </a:p>
        </p:txBody>
      </p:sp>
      <p:sp>
        <p:nvSpPr>
          <p:cNvPr id="7" name="Slide Number Placeholder 6"/>
          <p:cNvSpPr>
            <a:spLocks noGrp="1"/>
          </p:cNvSpPr>
          <p:nvPr>
            <p:ph type="sldNum" sz="quarter" idx="5"/>
          </p:nvPr>
        </p:nvSpPr>
        <p:spPr>
          <a:xfrm>
            <a:off x="5231640" y="6605889"/>
            <a:ext cx="4002299" cy="347742"/>
          </a:xfrm>
          <a:prstGeom prst="rect">
            <a:avLst/>
          </a:prstGeom>
        </p:spPr>
        <p:txBody>
          <a:bodyPr vert="horz" lIns="92512" tIns="46256" rIns="92512" bIns="46256"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39556" y="4250884"/>
            <a:ext cx="4192855" cy="769441"/>
          </a:xfrm>
          <a:prstGeom prst="rect">
            <a:avLst/>
          </a:prstGeom>
          <a:noFill/>
        </p:spPr>
        <p:txBody>
          <a:bodyPr wrap="none" lIns="0" tIns="0" rIns="0" bIns="0" rtlCol="0">
            <a:spAutoFit/>
          </a:bodyPr>
          <a:lstStyle/>
          <a:p>
            <a:r>
              <a:rPr lang="en-US" sz="5000" dirty="0">
                <a:solidFill>
                  <a:srgbClr val="A9CFF6"/>
                </a:solidFill>
              </a:rPr>
              <a:t>C. Howman, T. </a:t>
            </a:r>
          </a:p>
        </p:txBody>
      </p:sp>
      <p:sp>
        <p:nvSpPr>
          <p:cNvPr id="42" name="Rectangle 41"/>
          <p:cNvSpPr>
            <a:spLocks/>
          </p:cNvSpPr>
          <p:nvPr/>
        </p:nvSpPr>
        <p:spPr>
          <a:xfrm>
            <a:off x="11607557" y="15776952"/>
            <a:ext cx="20726399" cy="13489984"/>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43" name="Rectangle 42"/>
          <p:cNvSpPr>
            <a:spLocks/>
          </p:cNvSpPr>
          <p:nvPr/>
        </p:nvSpPr>
        <p:spPr>
          <a:xfrm>
            <a:off x="939556" y="7454135"/>
            <a:ext cx="10058400" cy="10683241"/>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dirty="0" smtClean="0">
                <a:latin typeface="Arial"/>
                <a:cs typeface="Arial"/>
              </a:rPr>
              <a:t>This is where my abstract would be. This is filler ,but I know I need to cut down my abstract.</a:t>
            </a:r>
          </a:p>
          <a:p>
            <a:endParaRPr lang="en-US" sz="2800" dirty="0">
              <a:latin typeface="Arial"/>
              <a:cs typeface="Arial"/>
            </a:endParaRPr>
          </a:p>
          <a:p>
            <a:endParaRPr lang="en-US" sz="2800" dirty="0" smtClean="0">
              <a:latin typeface="Arial"/>
              <a:cs typeface="Arial"/>
            </a:endParaRPr>
          </a:p>
          <a:p>
            <a:r>
              <a:rPr lang="en-US" sz="2800" b="1" dirty="0" smtClean="0">
                <a:latin typeface="Arial"/>
                <a:cs typeface="Arial"/>
              </a:rPr>
              <a:t>Goals</a:t>
            </a:r>
            <a:r>
              <a:rPr lang="en-US" sz="2800" dirty="0" smtClean="0">
                <a:latin typeface="Arial"/>
                <a:cs typeface="Arial"/>
              </a:rPr>
              <a:t>:  </a:t>
            </a:r>
          </a:p>
          <a:p>
            <a:pPr marL="457200" indent="-457200">
              <a:buFont typeface="Arial" panose="020B0604020202020204" pitchFamily="34" charset="0"/>
              <a:buChar char="•"/>
            </a:pPr>
            <a:r>
              <a:rPr lang="en-US" sz="2800" dirty="0" smtClean="0">
                <a:latin typeface="Arial"/>
                <a:cs typeface="Arial"/>
              </a:rPr>
              <a:t>The goals of my project would go here</a:t>
            </a:r>
          </a:p>
          <a:p>
            <a:pPr marL="457200" indent="-457200">
              <a:buFont typeface="Arial" panose="020B0604020202020204" pitchFamily="34" charset="0"/>
              <a:buChar char="•"/>
            </a:pPr>
            <a:r>
              <a:rPr lang="en-US" sz="2800" dirty="0" smtClean="0">
                <a:latin typeface="Arial"/>
                <a:cs typeface="Arial"/>
              </a:rPr>
              <a:t>Here is another goal #wow</a:t>
            </a:r>
            <a:endParaRPr lang="en-US" sz="2800" dirty="0" smtClean="0">
              <a:latin typeface="Arial"/>
              <a:cs typeface="Arial"/>
            </a:endParaRP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Introduction/Abstract</a:t>
            </a:r>
            <a:endParaRPr lang="en-US" sz="4000" b="1" dirty="0" smtClean="0">
              <a:solidFill>
                <a:schemeClr val="bg1"/>
              </a:solidFill>
              <a:latin typeface="Century Gothic"/>
              <a:cs typeface="Century Gothic"/>
            </a:endParaRP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r>
              <a:rPr lang="en-US" sz="2600" dirty="0" smtClean="0">
                <a:latin typeface="Arial"/>
                <a:cs typeface="Arial"/>
              </a:rPr>
              <a:t>Here I will have a scatterplot of species richness by latitude and briefly go into how species richness was developed from the data</a:t>
            </a:r>
            <a:endParaRPr lang="en-US" sz="2600" dirty="0" smtClean="0">
              <a:latin typeface="Arial"/>
              <a:cs typeface="Arial"/>
            </a:endParaRPr>
          </a:p>
          <a:p>
            <a:pPr marL="3200400"/>
            <a:endParaRPr lang="en-US" sz="2600" dirty="0" smtClean="0">
              <a:latin typeface="Arial"/>
              <a:cs typeface="Arial"/>
            </a:endParaRPr>
          </a:p>
          <a:p>
            <a:pPr marL="3200400"/>
            <a:r>
              <a:rPr lang="en-US" sz="2600" dirty="0" smtClean="0">
                <a:latin typeface="Arial"/>
                <a:cs typeface="Arial"/>
              </a:rPr>
              <a:t>FILLER TEXT</a:t>
            </a:r>
            <a:endParaRPr lang="en-US" sz="2600" dirty="0" smtClean="0">
              <a:latin typeface="Arial"/>
              <a:cs typeface="Arial"/>
            </a:endParaRPr>
          </a:p>
          <a:p>
            <a:pPr marL="3200400"/>
            <a:r>
              <a:rPr lang="en-US" sz="2600" dirty="0" smtClean="0">
                <a:latin typeface="Arial"/>
                <a:cs typeface="Arial"/>
              </a:rPr>
              <a:t>This set up could work well for an image and then text next to it. The three text boxes here have the same header color because they all go together. If I wanted the text to extend back out below the image on the </a:t>
            </a:r>
            <a:r>
              <a:rPr lang="en-US" sz="2600" dirty="0" smtClean="0">
                <a:latin typeface="Arial"/>
                <a:cs typeface="Arial"/>
              </a:rPr>
              <a:t>left</a:t>
            </a:r>
            <a:r>
              <a:rPr lang="en-US" sz="2600" dirty="0" smtClean="0">
                <a:latin typeface="Arial"/>
                <a:cs typeface="Arial"/>
              </a:rPr>
              <a:t>, I just change the margin again for that paragraph.</a:t>
            </a:r>
          </a:p>
          <a:p>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endParaRPr lang="en-US" sz="3200" b="1" dirty="0" smtClean="0">
              <a:solidFill>
                <a:schemeClr val="bg1"/>
              </a:solidFill>
              <a:latin typeface="Century Gothic"/>
              <a:cs typeface="Century Gothic"/>
            </a:endParaRPr>
          </a:p>
        </p:txBody>
      </p:sp>
      <p:sp>
        <p:nvSpPr>
          <p:cNvPr id="47" name="TextBox 46"/>
          <p:cNvSpPr txBox="1"/>
          <p:nvPr/>
        </p:nvSpPr>
        <p:spPr>
          <a:xfrm>
            <a:off x="22275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Temperature</a:t>
            </a:r>
            <a:endParaRPr lang="en-US" sz="3200" b="1" dirty="0" smtClean="0">
              <a:solidFill>
                <a:schemeClr val="bg1"/>
              </a:solidFill>
              <a:latin typeface="Century Gothic"/>
              <a:cs typeface="Century Gothic"/>
            </a:endParaRPr>
          </a:p>
        </p:txBody>
      </p:sp>
      <p:sp>
        <p:nvSpPr>
          <p:cNvPr id="48" name="TextBox 47"/>
          <p:cNvSpPr txBox="1"/>
          <p:nvPr/>
        </p:nvSpPr>
        <p:spPr>
          <a:xfrm>
            <a:off x="32943863"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Abundance of </a:t>
            </a:r>
            <a:r>
              <a:rPr lang="en-US" sz="3200" b="1" dirty="0" err="1" smtClean="0">
                <a:solidFill>
                  <a:schemeClr val="bg1"/>
                </a:solidFill>
                <a:latin typeface="Century Gothic"/>
                <a:cs typeface="Century Gothic"/>
              </a:rPr>
              <a:t>Culex</a:t>
            </a:r>
            <a:r>
              <a:rPr lang="en-US" sz="3200" b="1" dirty="0" smtClean="0">
                <a:solidFill>
                  <a:schemeClr val="bg1"/>
                </a:solidFill>
                <a:latin typeface="Century Gothic"/>
                <a:cs typeface="Century Gothic"/>
              </a:rPr>
              <a:t> </a:t>
            </a:r>
            <a:r>
              <a:rPr lang="en-US" sz="3200" b="1" dirty="0" err="1" smtClean="0">
                <a:solidFill>
                  <a:schemeClr val="bg1"/>
                </a:solidFill>
                <a:latin typeface="Century Gothic"/>
                <a:cs typeface="Century Gothic"/>
              </a:rPr>
              <a:t>Tarsalis</a:t>
            </a:r>
            <a:r>
              <a:rPr lang="en-US" sz="3200" b="1" dirty="0" smtClean="0">
                <a:solidFill>
                  <a:schemeClr val="bg1"/>
                </a:solidFill>
                <a:latin typeface="Century Gothic"/>
                <a:cs typeface="Century Gothic"/>
              </a:rPr>
              <a:t> Over Time</a:t>
            </a:r>
            <a:endParaRPr lang="en-US" sz="3200" b="1" dirty="0" smtClean="0">
              <a:solidFill>
                <a:schemeClr val="bg1"/>
              </a:solidFill>
              <a:latin typeface="Century Gothic"/>
              <a:cs typeface="Century Gothic"/>
            </a:endParaRPr>
          </a:p>
        </p:txBody>
      </p:sp>
      <p:sp>
        <p:nvSpPr>
          <p:cNvPr id="49" name="Rectangle 48"/>
          <p:cNvSpPr>
            <a:spLocks/>
          </p:cNvSpPr>
          <p:nvPr/>
        </p:nvSpPr>
        <p:spPr>
          <a:xfrm>
            <a:off x="910873" y="19434849"/>
            <a:ext cx="10058400" cy="9839875"/>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dirty="0" smtClean="0">
                <a:latin typeface="Arial"/>
                <a:cs typeface="Arial"/>
              </a:rPr>
              <a:t>This is where I would talk about some of the challenges and methods I used to address these challenges, general break down:</a:t>
            </a:r>
          </a:p>
          <a:p>
            <a:pPr marL="457200" indent="-457200">
              <a:buFontTx/>
              <a:buChar char="-"/>
            </a:pPr>
            <a:r>
              <a:rPr lang="en-US" sz="2800" dirty="0" smtClean="0">
                <a:latin typeface="Arial"/>
                <a:cs typeface="Arial"/>
              </a:rPr>
              <a:t>Obtaining NEON location info from APIs</a:t>
            </a:r>
          </a:p>
          <a:p>
            <a:pPr marL="457200" indent="-457200">
              <a:buFontTx/>
              <a:buChar char="-"/>
            </a:pPr>
            <a:r>
              <a:rPr lang="en-US" sz="2800" dirty="0" smtClean="0">
                <a:latin typeface="Arial"/>
                <a:cs typeface="Arial"/>
              </a:rPr>
              <a:t>Joining data frames</a:t>
            </a:r>
          </a:p>
          <a:p>
            <a:pPr marL="457200" indent="-457200">
              <a:buFontTx/>
              <a:buChar char="-"/>
            </a:pPr>
            <a:r>
              <a:rPr lang="en-US" sz="2800" dirty="0" smtClean="0">
                <a:latin typeface="Arial"/>
                <a:cs typeface="Arial"/>
              </a:rPr>
              <a:t>Filtering data</a:t>
            </a:r>
            <a:endParaRPr lang="en-US" sz="2800" dirty="0" smtClean="0">
              <a:latin typeface="Arial"/>
              <a:cs typeface="Arial"/>
            </a:endParaRPr>
          </a:p>
        </p:txBody>
      </p:sp>
      <p:sp>
        <p:nvSpPr>
          <p:cNvPr id="50" name="TextBox 49"/>
          <p:cNvSpPr txBox="1"/>
          <p:nvPr/>
        </p:nvSpPr>
        <p:spPr>
          <a:xfrm>
            <a:off x="939556" y="18442176"/>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Methods</a:t>
            </a:r>
            <a:endParaRPr lang="en-US" sz="4000" b="1" dirty="0" smtClean="0">
              <a:solidFill>
                <a:schemeClr val="bg1"/>
              </a:solidFill>
              <a:latin typeface="Century Gothic"/>
              <a:cs typeface="Century Gothic"/>
            </a:endParaRPr>
          </a:p>
        </p:txBody>
      </p:sp>
      <p:sp>
        <p:nvSpPr>
          <p:cNvPr id="51" name="TextBox 50"/>
          <p:cNvSpPr txBox="1"/>
          <p:nvPr/>
        </p:nvSpPr>
        <p:spPr>
          <a:xfrm>
            <a:off x="11607557" y="14792067"/>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This Section is the Main Focus of My Poster</a:t>
            </a:r>
          </a:p>
        </p:txBody>
      </p:sp>
      <p:sp>
        <p:nvSpPr>
          <p:cNvPr id="58" name="Rectangle 57"/>
          <p:cNvSpPr/>
          <p:nvPr/>
        </p:nvSpPr>
        <p:spPr>
          <a:xfrm>
            <a:off x="12034665" y="7915281"/>
            <a:ext cx="2905759" cy="4114800"/>
          </a:xfrm>
          <a:prstGeom prst="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endParaRPr lang="en-US" sz="3600" b="1" baseline="0" dirty="0" smtClean="0">
              <a:solidFill>
                <a:schemeClr val="bg1"/>
              </a:solidFill>
              <a:latin typeface="Calibri" pitchFamily="34" charset="0"/>
            </a:endParaRPr>
          </a:p>
        </p:txBody>
      </p:sp>
      <p:sp>
        <p:nvSpPr>
          <p:cNvPr id="59" name="Rectangle 58"/>
          <p:cNvSpPr>
            <a:spLocks/>
          </p:cNvSpPr>
          <p:nvPr/>
        </p:nvSpPr>
        <p:spPr>
          <a:xfrm>
            <a:off x="22275556" y="7162542"/>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r>
              <a:rPr lang="en-US" sz="2600" dirty="0" smtClean="0">
                <a:latin typeface="Arial"/>
                <a:cs typeface="Arial"/>
              </a:rPr>
              <a:t>This is where I would have species Richness by average two week max temperature. </a:t>
            </a:r>
          </a:p>
          <a:p>
            <a:pPr marL="3200400"/>
            <a:endParaRPr lang="en-US" sz="2600" dirty="0">
              <a:latin typeface="Arial"/>
              <a:cs typeface="Arial"/>
            </a:endParaRPr>
          </a:p>
          <a:p>
            <a:pPr marL="3200400"/>
            <a:r>
              <a:rPr lang="en-US" sz="2600" dirty="0" smtClean="0">
                <a:latin typeface="Arial"/>
                <a:cs typeface="Arial"/>
              </a:rPr>
              <a:t>This </a:t>
            </a:r>
            <a:r>
              <a:rPr lang="en-US" sz="2600" dirty="0" smtClean="0">
                <a:latin typeface="Arial"/>
                <a:cs typeface="Arial"/>
              </a:rPr>
              <a:t>set up could work well for an image and then text next to it. The three text boxes here have the same header color because they all go together. If I wanted the text to extend back out below the image on the left, I just change the margin again for that paragraph.</a:t>
            </a:r>
          </a:p>
          <a:p>
            <a:endParaRPr lang="en-US" sz="2600" dirty="0" smtClean="0">
              <a:latin typeface="Arial"/>
              <a:cs typeface="Arial"/>
            </a:endParaRPr>
          </a:p>
          <a:p>
            <a:r>
              <a:rPr lang="en-US" sz="2600" dirty="0" smtClean="0">
                <a:latin typeface="Arial"/>
                <a:cs typeface="Arial"/>
              </a:rPr>
              <a:t>These data should extend back for decades or even centuries if possible because the legacies of past land use can have long-term effects on ecosystem performance. </a:t>
            </a:r>
          </a:p>
        </p:txBody>
      </p:sp>
      <p:sp>
        <p:nvSpPr>
          <p:cNvPr id="60" name="Rectangle 59"/>
          <p:cNvSpPr/>
          <p:nvPr/>
        </p:nvSpPr>
        <p:spPr>
          <a:xfrm>
            <a:off x="22694657" y="7915281"/>
            <a:ext cx="2905759" cy="4114800"/>
          </a:xfrm>
          <a:prstGeom prst="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endParaRPr lang="en-US" sz="3600" b="1" baseline="0" dirty="0" smtClean="0">
              <a:solidFill>
                <a:schemeClr val="bg1"/>
              </a:solidFill>
              <a:latin typeface="Calibri" pitchFamily="34" charset="0"/>
            </a:endParaRPr>
          </a:p>
        </p:txBody>
      </p:sp>
      <p:sp>
        <p:nvSpPr>
          <p:cNvPr id="61" name="Rectangle 60"/>
          <p:cNvSpPr>
            <a:spLocks/>
          </p:cNvSpPr>
          <p:nvPr/>
        </p:nvSpPr>
        <p:spPr>
          <a:xfrm>
            <a:off x="32895737" y="7264349"/>
            <a:ext cx="10058400" cy="6644641"/>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62" name="Rectangle 61"/>
          <p:cNvSpPr/>
          <p:nvPr/>
        </p:nvSpPr>
        <p:spPr>
          <a:xfrm>
            <a:off x="33362964" y="7915281"/>
            <a:ext cx="9276952" cy="4114800"/>
          </a:xfrm>
          <a:prstGeom prst="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endParaRPr lang="en-US" sz="3600" b="1" baseline="0" dirty="0" smtClean="0">
              <a:solidFill>
                <a:schemeClr val="bg1"/>
              </a:solidFill>
              <a:latin typeface="Calibri" pitchFamily="34" charset="0"/>
            </a:endParaRPr>
          </a:p>
        </p:txBody>
      </p:sp>
      <p:sp>
        <p:nvSpPr>
          <p:cNvPr id="63" name="TextBox 62"/>
          <p:cNvSpPr txBox="1"/>
          <p:nvPr/>
        </p:nvSpPr>
        <p:spPr>
          <a:xfrm>
            <a:off x="25435051" y="17140956"/>
            <a:ext cx="6472696" cy="6878806"/>
          </a:xfrm>
          <a:prstGeom prst="rect">
            <a:avLst/>
          </a:prstGeom>
          <a:noFill/>
        </p:spPr>
        <p:txBody>
          <a:bodyPr wrap="square" rtlCol="0">
            <a:spAutoFit/>
          </a:bodyPr>
          <a:lstStyle/>
          <a:p>
            <a:r>
              <a:rPr lang="en-US" sz="4800" b="1" dirty="0" smtClean="0">
                <a:solidFill>
                  <a:schemeClr val="accent2"/>
                </a:solidFill>
                <a:latin typeface="Arial"/>
                <a:cs typeface="Arial"/>
              </a:rPr>
              <a:t>That cool NEON map of </a:t>
            </a:r>
            <a:r>
              <a:rPr lang="en-US" sz="4800" b="1" dirty="0" err="1" smtClean="0">
                <a:solidFill>
                  <a:schemeClr val="accent2"/>
                </a:solidFill>
                <a:latin typeface="Arial"/>
                <a:cs typeface="Arial"/>
              </a:rPr>
              <a:t>Culex</a:t>
            </a:r>
            <a:r>
              <a:rPr lang="en-US" sz="4800" b="1" dirty="0" smtClean="0">
                <a:solidFill>
                  <a:schemeClr val="accent2"/>
                </a:solidFill>
                <a:latin typeface="Arial"/>
                <a:cs typeface="Arial"/>
              </a:rPr>
              <a:t> </a:t>
            </a:r>
            <a:r>
              <a:rPr lang="en-US" sz="4800" b="1" dirty="0" err="1" smtClean="0">
                <a:solidFill>
                  <a:schemeClr val="accent2"/>
                </a:solidFill>
                <a:latin typeface="Arial"/>
                <a:cs typeface="Arial"/>
              </a:rPr>
              <a:t>Tarsalis</a:t>
            </a:r>
            <a:r>
              <a:rPr lang="en-US" sz="4800" b="1" dirty="0" smtClean="0">
                <a:solidFill>
                  <a:schemeClr val="accent2"/>
                </a:solidFill>
                <a:latin typeface="Arial"/>
                <a:cs typeface="Arial"/>
              </a:rPr>
              <a:t> goes here:</a:t>
            </a:r>
            <a:endParaRPr lang="en-US" sz="4800" b="1" dirty="0" smtClean="0">
              <a:solidFill>
                <a:schemeClr val="accent2"/>
              </a:solidFill>
              <a:latin typeface="Arial"/>
              <a:cs typeface="Arial"/>
            </a:endParaRPr>
          </a:p>
          <a:p>
            <a:pPr marL="863600" indent="-863600">
              <a:spcBef>
                <a:spcPts val="3000"/>
              </a:spcBef>
              <a:buFont typeface="Arial"/>
              <a:buChar char="•"/>
            </a:pPr>
            <a:r>
              <a:rPr lang="en-US" sz="5400" dirty="0" smtClean="0">
                <a:latin typeface="Arial"/>
                <a:cs typeface="Arial"/>
              </a:rPr>
              <a:t>Bullet 1</a:t>
            </a:r>
          </a:p>
          <a:p>
            <a:pPr marL="863600" indent="-863600">
              <a:spcBef>
                <a:spcPts val="3000"/>
              </a:spcBef>
              <a:buFont typeface="Arial"/>
              <a:buChar char="•"/>
            </a:pPr>
            <a:r>
              <a:rPr lang="en-US" sz="5400" dirty="0" smtClean="0">
                <a:latin typeface="Arial"/>
                <a:cs typeface="Arial"/>
              </a:rPr>
              <a:t>Bullet 2</a:t>
            </a:r>
          </a:p>
          <a:p>
            <a:pPr marL="863600" indent="-863600">
              <a:spcBef>
                <a:spcPts val="3000"/>
              </a:spcBef>
              <a:buFont typeface="Arial"/>
              <a:buChar char="•"/>
            </a:pPr>
            <a:r>
              <a:rPr lang="en-US" sz="5400" dirty="0" smtClean="0">
                <a:latin typeface="Arial"/>
                <a:cs typeface="Arial"/>
              </a:rPr>
              <a:t>Bullet 3</a:t>
            </a:r>
          </a:p>
          <a:p>
            <a:endParaRPr lang="en-US" sz="6000" dirty="0" smtClean="0">
              <a:latin typeface="Arial"/>
              <a:cs typeface="Arial"/>
            </a:endParaRPr>
          </a:p>
        </p:txBody>
      </p:sp>
      <p:sp>
        <p:nvSpPr>
          <p:cNvPr id="64" name="Rectangle 63"/>
          <p:cNvSpPr/>
          <p:nvPr/>
        </p:nvSpPr>
        <p:spPr>
          <a:xfrm>
            <a:off x="12034665" y="16977281"/>
            <a:ext cx="12973278" cy="10972800"/>
          </a:xfrm>
          <a:prstGeom prst="rect">
            <a:avLst/>
          </a:prstGeom>
          <a:solidFill>
            <a:schemeClr val="bg2"/>
          </a:solidFill>
          <a:ln>
            <a:solidFill>
              <a:srgbClr val="424242"/>
            </a:solidFill>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endParaRPr lang="en-US" sz="3600" b="1" baseline="0" dirty="0" smtClean="0">
              <a:solidFill>
                <a:schemeClr val="bg1"/>
              </a:solidFill>
              <a:latin typeface="Calibri" pitchFamily="34" charset="0"/>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72240" y="14790299"/>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endParaRPr lang="en-US" sz="3200" b="1" dirty="0" smtClean="0">
              <a:solidFill>
                <a:schemeClr val="bg1"/>
              </a:solidFill>
              <a:latin typeface="Century Gothic"/>
              <a:cs typeface="Century Gothic"/>
            </a:endParaRPr>
          </a:p>
        </p:txBody>
      </p:sp>
      <p:sp>
        <p:nvSpPr>
          <p:cNvPr id="31" name="Rectangle 30"/>
          <p:cNvSpPr>
            <a:spLocks/>
          </p:cNvSpPr>
          <p:nvPr/>
        </p:nvSpPr>
        <p:spPr>
          <a:xfrm>
            <a:off x="32972240" y="15676616"/>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dirty="0" smtClean="0">
                <a:latin typeface="Arial"/>
                <a:cs typeface="Arial"/>
              </a:rPr>
              <a:t>Them references.</a:t>
            </a:r>
            <a:endParaRPr lang="en-US" sz="2600" dirty="0" smtClean="0">
              <a:latin typeface="Arial"/>
              <a:cs typeface="Arial"/>
            </a:endParaRPr>
          </a:p>
        </p:txBody>
      </p:sp>
      <p:sp>
        <p:nvSpPr>
          <p:cNvPr id="32" name="TextBox 31"/>
          <p:cNvSpPr txBox="1"/>
          <p:nvPr/>
        </p:nvSpPr>
        <p:spPr>
          <a:xfrm>
            <a:off x="32972239" y="22747134"/>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endParaRPr lang="en-US" sz="3200" b="1" dirty="0" smtClean="0">
              <a:solidFill>
                <a:schemeClr val="bg1"/>
              </a:solidFill>
              <a:latin typeface="Century Gothic"/>
              <a:cs typeface="Century Gothic"/>
            </a:endParaRPr>
          </a:p>
        </p:txBody>
      </p:sp>
      <p:sp>
        <p:nvSpPr>
          <p:cNvPr id="33" name="Rectangle 32"/>
          <p:cNvSpPr>
            <a:spLocks/>
          </p:cNvSpPr>
          <p:nvPr/>
        </p:nvSpPr>
        <p:spPr>
          <a:xfrm>
            <a:off x="32972239" y="23633452"/>
            <a:ext cx="9981897" cy="563348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dirty="0" smtClean="0">
                <a:latin typeface="Arial"/>
                <a:cs typeface="Arial"/>
              </a:rPr>
              <a:t>Acknowledge.</a:t>
            </a:r>
            <a:endParaRPr lang="en-US" sz="2600" dirty="0" smtClean="0">
              <a:latin typeface="Arial"/>
              <a:cs typeface="Arial"/>
            </a:endParaRPr>
          </a:p>
        </p:txBody>
      </p:sp>
      <p:sp>
        <p:nvSpPr>
          <p:cNvPr id="35" name="Rectangle 34"/>
          <p:cNvSpPr/>
          <p:nvPr/>
        </p:nvSpPr>
        <p:spPr>
          <a:xfrm rot="16200000">
            <a:off x="3968904" y="11546141"/>
            <a:ext cx="4047523" cy="7350089"/>
          </a:xfrm>
          <a:prstGeom prst="rect">
            <a:avLst/>
          </a:prstGeom>
          <a:solidFill>
            <a:schemeClr val="bg2"/>
          </a:solidFill>
          <a:ln>
            <a:noFill/>
          </a:ln>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endParaRPr lang="en-US" sz="3600" b="1" baseline="0" dirty="0" smtClean="0">
              <a:solidFill>
                <a:schemeClr val="bg1"/>
              </a:solidFill>
              <a:latin typeface="Calibri" pitchFamily="34" charset="0"/>
            </a:endParaRPr>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4DFF2-C628-43CC-A584-EA39B3AE16B2}">
  <ds:schemaRefs>
    <ds:schemaRef ds:uri="http://schemas.microsoft.com/office/2006/documentManagement/types"/>
    <ds:schemaRef ds:uri="eff24bd8-0971-442c-8d07-8938bacad241"/>
    <ds:schemaRef ds:uri="http://schemas.microsoft.com/office/infopath/2007/PartnerControls"/>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DC5EB5-B726-44F2-A2F6-CC75636660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437</TotalTime>
  <Words>323</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35</cp:revision>
  <cp:lastPrinted>2016-06-01T19:36:28Z</cp:lastPrinted>
  <dcterms:created xsi:type="dcterms:W3CDTF">2013-08-08T20:10:27Z</dcterms:created>
  <dcterms:modified xsi:type="dcterms:W3CDTF">2017-07-21T21:49:15Z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