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48" autoAdjust="0"/>
  </p:normalViewPr>
  <p:slideViewPr>
    <p:cSldViewPr snapToGrid="0" showGuides="1">
      <p:cViewPr>
        <p:scale>
          <a:sx n="40" d="100"/>
          <a:sy n="40" d="100"/>
        </p:scale>
        <p:origin x="-1674" y="-1698"/>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25905"/>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23330"/>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3600" b="1" dirty="0" smtClean="0">
                <a:solidFill>
                  <a:schemeClr val="bg1"/>
                </a:solidFill>
                <a:latin typeface="Century Gothic"/>
                <a:cs typeface="Century Gothic"/>
              </a:rPr>
              <a:t>Creating a Tutorial for NEON Mosquito Data</a:t>
            </a:r>
            <a:endParaRPr lang="en-US" sz="3600" b="1" dirty="0" smtClean="0">
              <a:solidFill>
                <a:schemeClr val="bg1"/>
              </a:solidFill>
              <a:latin typeface="Century Gothic"/>
              <a:cs typeface="Century Gothic"/>
            </a:endParaRP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 a function that </a:t>
            </a:r>
            <a:r>
              <a:rPr lang="en-US" sz="2400" dirty="0" smtClean="0">
                <a:latin typeface="Arial"/>
                <a:cs typeface="Arial"/>
              </a:rPr>
              <a:t>calls </a:t>
            </a:r>
            <a:r>
              <a:rPr lang="en-US" sz="2400" dirty="0" smtClean="0">
                <a:latin typeface="Arial"/>
                <a:cs typeface="Arial"/>
              </a:rPr>
              <a:t>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 a temperature lag </a:t>
            </a:r>
            <a:r>
              <a:rPr lang="en-US" sz="2400" dirty="0">
                <a:latin typeface="Arial"/>
                <a:cs typeface="Arial"/>
              </a:rPr>
              <a:t>function that </a:t>
            </a:r>
            <a:r>
              <a:rPr lang="en-US" sz="2400" dirty="0" smtClean="0">
                <a:latin typeface="Arial"/>
                <a:cs typeface="Arial"/>
              </a:rPr>
              <a:t>calculates </a:t>
            </a:r>
            <a:r>
              <a:rPr lang="en-US" sz="2400" dirty="0">
                <a:latin typeface="Arial"/>
                <a:cs typeface="Arial"/>
              </a:rPr>
              <a:t>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Apply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84957" y="24454692"/>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84957" y="25302843"/>
            <a:ext cx="10058400" cy="4296637"/>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r>
              <a:rPr lang="en-US" sz="1700" dirty="0" smtClean="0"/>
              <a:t>.</a:t>
            </a:r>
          </a:p>
          <a:p>
            <a:pPr marL="342900" indent="-342900">
              <a:buAutoNum type="arabicParenR"/>
            </a:pPr>
            <a:r>
              <a:rPr lang="en-US" sz="1700" dirty="0" err="1"/>
              <a:t>Hongoh</a:t>
            </a:r>
            <a:r>
              <a:rPr lang="en-US" sz="1700" dirty="0"/>
              <a:t>, V., L. </a:t>
            </a:r>
            <a:r>
              <a:rPr lang="en-US" sz="1700" dirty="0" err="1"/>
              <a:t>Berrang</a:t>
            </a:r>
            <a:r>
              <a:rPr lang="en-US" sz="1700" dirty="0"/>
              <a:t>-Ford, M. E. Scott, and L. R. Lindsay. 2012. Expanding geographical distribution of the mosquito, </a:t>
            </a:r>
            <a:r>
              <a:rPr lang="en-US" sz="1700" dirty="0" err="1"/>
              <a:t>Culex</a:t>
            </a:r>
            <a:r>
              <a:rPr lang="en-US" sz="1700" dirty="0"/>
              <a:t> </a:t>
            </a:r>
            <a:r>
              <a:rPr lang="en-US" sz="1700" dirty="0" err="1"/>
              <a:t>pipiens</a:t>
            </a:r>
            <a:r>
              <a:rPr lang="en-US" sz="1700" dirty="0"/>
              <a:t>, in Canada under climate change. Applied Geography 33:53–62.</a:t>
            </a:r>
          </a:p>
          <a:p>
            <a:pPr marL="342900" indent="-342900">
              <a:buAutoNum type="arabicParenR"/>
            </a:pPr>
            <a:endParaRPr lang="en-US" sz="1700" dirty="0"/>
          </a:p>
          <a:p>
            <a:pPr marL="342900" indent="-342900">
              <a:buAutoNum type="arabicParenR"/>
            </a:pP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80982" y="21853652"/>
            <a:ext cx="10058400" cy="2355568"/>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2984957"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4.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i="1" dirty="0" err="1" smtClean="0"/>
                <a:t>Culex</a:t>
              </a:r>
              <a:r>
                <a:rPr lang="en-US" sz="1800" i="1" dirty="0" smtClean="0"/>
                <a:t> tarsalis</a:t>
              </a:r>
              <a:r>
                <a:rPr lang="en-US" sz="1800" dirty="0" smtClean="0"/>
                <a:t>.</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2984957" y="6380287"/>
            <a:ext cx="10087082" cy="7453940"/>
            <a:chOff x="32943557" y="14243348"/>
            <a:chExt cx="10087082" cy="7453940"/>
          </a:xfrm>
        </p:grpSpPr>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920374"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0323638" y="12831400"/>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208441"/>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4890" y="22692361"/>
            <a:ext cx="12332556" cy="6206253"/>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3476" y="15737159"/>
            <a:ext cx="7418364" cy="13619113"/>
          </a:xfrm>
          <a:prstGeom prst="rect">
            <a:avLst/>
          </a:prstGeom>
          <a:noFill/>
        </p:spPr>
        <p:txBody>
          <a:bodyPr wrap="square" rtlCol="0">
            <a:spAutoFit/>
          </a:bodyPr>
          <a:lstStyle/>
          <a:p>
            <a:r>
              <a:rPr lang="en-US" sz="4800" b="1" dirty="0" smtClean="0">
                <a:solidFill>
                  <a:schemeClr val="accent2"/>
                </a:solidFill>
                <a:latin typeface="Arial"/>
                <a:cs typeface="Arial"/>
              </a:rPr>
              <a:t>NEON mosquito data indicates that the range of </a:t>
            </a:r>
            <a:r>
              <a:rPr lang="en-US" sz="4800" b="1" i="1" dirty="0" err="1" smtClean="0">
                <a:solidFill>
                  <a:schemeClr val="accent2"/>
                </a:solidFill>
                <a:latin typeface="Arial"/>
                <a:cs typeface="Arial"/>
              </a:rPr>
              <a:t>Culex</a:t>
            </a:r>
            <a:r>
              <a:rPr lang="en-US" sz="4800" b="1" i="1" dirty="0" smtClean="0">
                <a:solidFill>
                  <a:schemeClr val="accent2"/>
                </a:solidFill>
                <a:latin typeface="Arial"/>
                <a:cs typeface="Arial"/>
              </a:rPr>
              <a:t> </a:t>
            </a:r>
            <a:r>
              <a:rPr lang="en-US" sz="4800" b="1" i="1" dirty="0" err="1" smtClean="0">
                <a:solidFill>
                  <a:schemeClr val="accent2"/>
                </a:solidFill>
                <a:latin typeface="Arial"/>
                <a:cs typeface="Arial"/>
              </a:rPr>
              <a:t>tarsalis</a:t>
            </a:r>
            <a:r>
              <a:rPr lang="en-US" sz="4800" b="1" i="1" dirty="0" smtClean="0">
                <a:solidFill>
                  <a:schemeClr val="accent2"/>
                </a:solidFill>
                <a:latin typeface="Arial"/>
                <a:cs typeface="Arial"/>
              </a:rPr>
              <a:t> </a:t>
            </a:r>
            <a:r>
              <a:rPr lang="en-US" sz="4800" b="1" dirty="0" smtClean="0">
                <a:solidFill>
                  <a:schemeClr val="accent2"/>
                </a:solidFill>
                <a:latin typeface="Arial"/>
                <a:cs typeface="Arial"/>
              </a:rPr>
              <a:t>has expanded:</a:t>
            </a:r>
          </a:p>
          <a:p>
            <a:pPr marL="457200" indent="-457200">
              <a:spcBef>
                <a:spcPts val="3000"/>
              </a:spcBef>
              <a:buFont typeface="Arial"/>
              <a:buChar char="•"/>
            </a:pPr>
            <a:r>
              <a:rPr lang="en-US" sz="3400" dirty="0" smtClean="0">
                <a:latin typeface="Arial"/>
                <a:cs typeface="Arial"/>
              </a:rPr>
              <a:t>Climate change will likely make more habitats suitable for </a:t>
            </a:r>
            <a:r>
              <a:rPr lang="en-US" sz="3400" i="1" dirty="0" err="1" smtClean="0">
                <a:latin typeface="Arial"/>
                <a:cs typeface="Arial"/>
              </a:rPr>
              <a:t>Culex</a:t>
            </a:r>
            <a:r>
              <a:rPr lang="en-US" sz="3400" i="1" dirty="0" smtClean="0">
                <a:latin typeface="Arial"/>
                <a:cs typeface="Arial"/>
              </a:rPr>
              <a:t> </a:t>
            </a:r>
            <a:r>
              <a:rPr lang="en-US" sz="3400" i="1" dirty="0" err="1">
                <a:latin typeface="Arial"/>
                <a:cs typeface="Arial"/>
              </a:rPr>
              <a:t>t</a:t>
            </a:r>
            <a:r>
              <a:rPr lang="en-US" sz="3400" i="1" dirty="0" err="1" smtClean="0">
                <a:latin typeface="Arial"/>
                <a:cs typeface="Arial"/>
              </a:rPr>
              <a:t>arsalis</a:t>
            </a:r>
            <a:r>
              <a:rPr lang="en-US" sz="3400" dirty="0" smtClean="0">
                <a:latin typeface="Arial"/>
                <a:cs typeface="Arial"/>
              </a:rPr>
              <a:t> now and in the future</a:t>
            </a:r>
          </a:p>
          <a:p>
            <a:pPr marL="457200" indent="-457200">
              <a:spcBef>
                <a:spcPts val="3000"/>
              </a:spcBef>
              <a:buFont typeface="Arial"/>
              <a:buChar char="•"/>
            </a:pPr>
            <a:r>
              <a:rPr lang="en-US" sz="3400" dirty="0" smtClean="0">
                <a:latin typeface="Arial"/>
                <a:cs typeface="Arial"/>
              </a:rPr>
              <a:t>A comparison of the established range of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dirty="0" smtClean="0">
                <a:latin typeface="Arial"/>
                <a:cs typeface="Arial"/>
              </a:rPr>
              <a:t> (top) to NEON site where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i="1" dirty="0" smtClean="0">
                <a:latin typeface="Arial"/>
                <a:cs typeface="Arial"/>
              </a:rPr>
              <a:t> </a:t>
            </a:r>
            <a:r>
              <a:rPr lang="en-US" sz="3400" dirty="0" smtClean="0">
                <a:latin typeface="Arial"/>
                <a:cs typeface="Arial"/>
              </a:rPr>
              <a:t>was present (bottom) reveal that this species has been found in habitats farther north from its typical range.</a:t>
            </a:r>
          </a:p>
          <a:p>
            <a:pPr marL="457200" indent="-457200">
              <a:spcBef>
                <a:spcPts val="3000"/>
              </a:spcBef>
              <a:buFont typeface="Arial"/>
              <a:buChar char="•"/>
            </a:pPr>
            <a:r>
              <a:rPr lang="en-US" sz="3400" dirty="0">
                <a:latin typeface="Arial"/>
                <a:cs typeface="Arial"/>
              </a:rPr>
              <a:t>R</a:t>
            </a:r>
            <a:r>
              <a:rPr lang="en-US" sz="3400" dirty="0" smtClean="0">
                <a:latin typeface="Arial"/>
                <a:cs typeface="Arial"/>
              </a:rPr>
              <a:t>ange expansion in response to environmental changes will likely become more commonplace and “climate change may broaden the range of some mosquito-borne pathogens and as a result expose new human populations to these disease-causing agents”</a:t>
            </a:r>
            <a:r>
              <a:rPr lang="en-US" sz="3400" baseline="30000" dirty="0" smtClean="0">
                <a:latin typeface="Arial"/>
                <a:cs typeface="Arial"/>
              </a:rPr>
              <a:t>5</a:t>
            </a:r>
            <a:r>
              <a:rPr lang="en-US" sz="3200" dirty="0" smtClean="0">
                <a:latin typeface="Arial"/>
                <a:cs typeface="Arial"/>
              </a:rPr>
              <a:t>. </a:t>
            </a:r>
            <a:endParaRPr lang="en-US" sz="6000" dirty="0" smtClean="0">
              <a:latin typeface="Arial"/>
              <a:cs typeface="Arial"/>
            </a:endParaRPr>
          </a:p>
        </p:txBody>
      </p:sp>
      <p:sp>
        <p:nvSpPr>
          <p:cNvPr id="86" name="TextBox 85"/>
          <p:cNvSpPr txBox="1"/>
          <p:nvPr/>
        </p:nvSpPr>
        <p:spPr>
          <a:xfrm>
            <a:off x="11861847" y="21962405"/>
            <a:ext cx="12329513" cy="646331"/>
          </a:xfrm>
          <a:prstGeom prst="rect">
            <a:avLst/>
          </a:prstGeom>
          <a:noFill/>
        </p:spPr>
        <p:txBody>
          <a:bodyPr wrap="square" rtlCol="0">
            <a:spAutoFit/>
          </a:bodyPr>
          <a:lstStyle/>
          <a:p>
            <a:r>
              <a:rPr lang="en-US" sz="1800" b="1" dirty="0" smtClean="0"/>
              <a:t>Figure 5. </a:t>
            </a:r>
            <a:r>
              <a:rPr lang="en-US" sz="1800" dirty="0" smtClean="0"/>
              <a:t>Map of North America depicting the range of </a:t>
            </a:r>
            <a:r>
              <a:rPr lang="en-US" sz="1800" i="1" dirty="0" err="1" smtClean="0"/>
              <a:t>Culex</a:t>
            </a:r>
            <a:r>
              <a:rPr lang="en-US" sz="1800" i="1" dirty="0" smtClean="0"/>
              <a:t> </a:t>
            </a:r>
            <a:r>
              <a:rPr lang="en-US" sz="1800" i="1" dirty="0" err="1" smtClean="0"/>
              <a:t>tarsalis</a:t>
            </a:r>
            <a:r>
              <a:rPr lang="en-US" sz="1800" i="1" dirty="0" smtClean="0"/>
              <a:t> </a:t>
            </a:r>
            <a:r>
              <a:rPr lang="en-US" sz="1800" dirty="0"/>
              <a:t>from Darcie and Ward’s </a:t>
            </a:r>
            <a:r>
              <a:rPr lang="en-US" sz="1800" dirty="0" smtClean="0"/>
              <a:t>“Identification </a:t>
            </a:r>
            <a:r>
              <a:rPr lang="en-US" sz="1800" dirty="0"/>
              <a:t>and geographical distribution of the mosquitoes of North America, north of </a:t>
            </a:r>
            <a:r>
              <a:rPr lang="en-US" sz="1800" dirty="0" smtClean="0"/>
              <a:t>Mexico,” published in 2005</a:t>
            </a:r>
            <a:r>
              <a:rPr lang="en-US" sz="1800" baseline="30000" dirty="0" smtClean="0"/>
              <a:t>4</a:t>
            </a:r>
            <a:r>
              <a:rPr lang="en-US" sz="1800" dirty="0" smtClean="0"/>
              <a:t>. </a:t>
            </a:r>
            <a:endParaRPr lang="en-US" sz="1800" dirty="0"/>
          </a:p>
        </p:txBody>
      </p:sp>
      <p:sp>
        <p:nvSpPr>
          <p:cNvPr id="87" name="TextBox 86"/>
          <p:cNvSpPr txBox="1"/>
          <p:nvPr/>
        </p:nvSpPr>
        <p:spPr>
          <a:xfrm>
            <a:off x="11861847" y="28935801"/>
            <a:ext cx="12329513" cy="646331"/>
          </a:xfrm>
          <a:prstGeom prst="rect">
            <a:avLst/>
          </a:prstGeom>
          <a:noFill/>
        </p:spPr>
        <p:txBody>
          <a:bodyPr wrap="square" rtlCol="0">
            <a:spAutoFit/>
          </a:bodyPr>
          <a:lstStyle/>
          <a:p>
            <a:r>
              <a:rPr lang="en-US" sz="1800" b="1" dirty="0" smtClean="0"/>
              <a:t>Figure </a:t>
            </a:r>
            <a:r>
              <a:rPr lang="en-US" sz="1800" b="1" dirty="0"/>
              <a:t>6</a:t>
            </a:r>
            <a:r>
              <a:rPr lang="en-US" sz="1800" b="1" dirty="0" smtClean="0"/>
              <a:t>. </a:t>
            </a:r>
            <a:r>
              <a:rPr lang="en-US" sz="1800" dirty="0" smtClean="0"/>
              <a:t>Map of the United States showing all sites sampled in either 2014 or 2016 and sites where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was present in sampling</a:t>
            </a:r>
            <a:r>
              <a:rPr lang="en-US" sz="1800" i="1" dirty="0" smtClean="0"/>
              <a:t>.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was found to be present in Alaska, outside of its typical range, in 2016. </a:t>
            </a:r>
            <a:endParaRPr lang="en-US" sz="1800" dirty="0"/>
          </a:p>
        </p:txBody>
      </p:sp>
      <p:sp>
        <p:nvSpPr>
          <p:cNvPr id="5" name="Oval 4"/>
          <p:cNvSpPr/>
          <p:nvPr/>
        </p:nvSpPr>
        <p:spPr>
          <a:xfrm>
            <a:off x="13020963" y="16261985"/>
            <a:ext cx="2575213" cy="15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3551651" y="22782854"/>
            <a:ext cx="2575213" cy="15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Props1.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9594DFF2-C628-43CC-A584-EA39B3AE16B2}">
  <ds:schemaRefs>
    <ds:schemaRef ds:uri="http://www.w3.org/XML/1998/namespace"/>
    <ds:schemaRef ds:uri="http://purl.org/dc/dcmitype/"/>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eff24bd8-0971-442c-8d07-8938bacad241"/>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4312</TotalTime>
  <Words>1080</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119</cp:revision>
  <cp:lastPrinted>2017-07-28T20:58:40Z</cp:lastPrinted>
  <dcterms:created xsi:type="dcterms:W3CDTF">2013-08-08T20:10:27Z</dcterms:created>
  <dcterms:modified xsi:type="dcterms:W3CDTF">2017-08-01T00:13:11Z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