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63" autoAdjust="0"/>
    <p:restoredTop sz="94599" autoAdjust="0"/>
  </p:normalViewPr>
  <p:slideViewPr>
    <p:cSldViewPr snapToGrid="0" showGuides="1">
      <p:cViewPr>
        <p:scale>
          <a:sx n="10" d="100"/>
          <a:sy n="10" d="100"/>
        </p:scale>
        <p:origin x="1404" y="672"/>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7/28/2017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87461"/>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t>
            </a: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Vignette One: Species Richness</a:t>
            </a:r>
            <a:endParaRPr lang="en-US" sz="3200" b="1" dirty="0" smtClean="0">
              <a:solidFill>
                <a:schemeClr val="bg1"/>
              </a:solidFill>
              <a:latin typeface="Century Gothic"/>
              <a:cs typeface="Century Gothic"/>
            </a:endParaRPr>
          </a:p>
        </p:txBody>
      </p:sp>
      <p:sp>
        <p:nvSpPr>
          <p:cNvPr id="47" name="TextBox 46"/>
          <p:cNvSpPr txBox="1"/>
          <p:nvPr/>
        </p:nvSpPr>
        <p:spPr>
          <a:xfrm>
            <a:off x="22275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Vignette One: Species Richness</a:t>
            </a:r>
            <a:endParaRPr lang="en-US" sz="3200" b="1" dirty="0" smtClean="0">
              <a:solidFill>
                <a:schemeClr val="bg1"/>
              </a:solidFill>
              <a:latin typeface="Century Gothic"/>
              <a:cs typeface="Century Gothic"/>
            </a:endParaRPr>
          </a:p>
        </p:txBody>
      </p:sp>
      <p:sp>
        <p:nvSpPr>
          <p:cNvPr id="48" name="TextBox 47"/>
          <p:cNvSpPr txBox="1"/>
          <p:nvPr/>
        </p:nvSpPr>
        <p:spPr>
          <a:xfrm>
            <a:off x="32972239" y="14243348"/>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dirty="0" smtClean="0">
                <a:solidFill>
                  <a:schemeClr val="bg1"/>
                </a:solidFill>
                <a:latin typeface="Century Gothic"/>
                <a:cs typeface="Century Gothic"/>
              </a:rPr>
              <a:t>Vignette Two: Abundance and Range of </a:t>
            </a:r>
            <a:r>
              <a:rPr lang="en-US" sz="2800" b="1" dirty="0" err="1" smtClean="0">
                <a:solidFill>
                  <a:schemeClr val="bg1"/>
                </a:solidFill>
                <a:latin typeface="Century Gothic"/>
                <a:cs typeface="Century Gothic"/>
              </a:rPr>
              <a:t>Culex</a:t>
            </a:r>
            <a:r>
              <a:rPr lang="en-US" sz="2800" b="1" dirty="0" smtClean="0">
                <a:solidFill>
                  <a:schemeClr val="bg1"/>
                </a:solidFill>
                <a:latin typeface="Century Gothic"/>
                <a:cs typeface="Century Gothic"/>
              </a:rPr>
              <a:t> </a:t>
            </a:r>
            <a:r>
              <a:rPr lang="en-US" sz="2800" b="1" dirty="0" err="1" smtClean="0">
                <a:solidFill>
                  <a:schemeClr val="bg1"/>
                </a:solidFill>
                <a:latin typeface="Century Gothic"/>
                <a:cs typeface="Century Gothic"/>
              </a:rPr>
              <a:t>tarsalis</a:t>
            </a:r>
            <a:endParaRPr lang="en-US" sz="2800" b="1" dirty="0" smtClean="0">
              <a:solidFill>
                <a:schemeClr val="bg1"/>
              </a:solidFill>
              <a:latin typeface="Century Gothic"/>
              <a:cs typeface="Century Gothic"/>
            </a:endParaRP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a:t>
            </a:r>
            <a:r>
              <a:rPr lang="en-US" sz="2400" b="1" dirty="0" smtClean="0">
                <a:latin typeface="Arial"/>
                <a:cs typeface="Arial"/>
              </a:rPr>
              <a:t>I</a:t>
            </a:r>
            <a:r>
              <a:rPr lang="en-US" sz="2400" b="1" dirty="0" smtClean="0">
                <a:latin typeface="Arial"/>
                <a:cs typeface="Arial"/>
              </a:rPr>
              <a:t>nformation</a:t>
            </a:r>
          </a:p>
          <a:p>
            <a:pPr marL="1828800" lvl="1" indent="-457200">
              <a:buFont typeface="Arial" panose="020B0604020202020204" pitchFamily="34" charset="0"/>
              <a:buChar char="−"/>
            </a:pPr>
            <a:r>
              <a:rPr lang="en-US" sz="2400" dirty="0" smtClean="0">
                <a:latin typeface="Arial"/>
                <a:cs typeface="Arial"/>
              </a:rPr>
              <a:t>Used a function that called NEON Application Program Interfaces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Counted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Created a temperature lag </a:t>
            </a:r>
            <a:r>
              <a:rPr lang="en-US" sz="2400" dirty="0">
                <a:latin typeface="Arial"/>
                <a:cs typeface="Arial"/>
              </a:rPr>
              <a:t>function that calculated 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Applied 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Methods</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Vignette Two: Abundance and Range of </a:t>
            </a:r>
            <a:r>
              <a:rPr lang="en-US" sz="5400" b="1" dirty="0" err="1" smtClean="0">
                <a:solidFill>
                  <a:schemeClr val="bg1"/>
                </a:solidFill>
                <a:latin typeface="Century Gothic"/>
                <a:cs typeface="Century Gothic"/>
              </a:rPr>
              <a:t>Culex</a:t>
            </a:r>
            <a:r>
              <a:rPr lang="en-US" sz="5400" b="1" dirty="0" smtClean="0">
                <a:solidFill>
                  <a:schemeClr val="bg1"/>
                </a:solidFill>
                <a:latin typeface="Century Gothic"/>
                <a:cs typeface="Century Gothic"/>
              </a:rPr>
              <a:t> </a:t>
            </a:r>
            <a:r>
              <a:rPr lang="en-US" sz="5400" b="1" dirty="0" err="1" smtClean="0">
                <a:solidFill>
                  <a:schemeClr val="bg1"/>
                </a:solidFill>
                <a:latin typeface="Century Gothic"/>
                <a:cs typeface="Century Gothic"/>
              </a:rPr>
              <a:t>tarsalis</a:t>
            </a:r>
            <a:endParaRPr lang="en-US" sz="5400" b="1" dirty="0" smtClean="0">
              <a:solidFill>
                <a:schemeClr val="bg1"/>
              </a:solidFill>
              <a:latin typeface="Century Gothic"/>
              <a:cs typeface="Century Gothic"/>
            </a:endParaRPr>
          </a:p>
        </p:txBody>
      </p:sp>
      <p:sp>
        <p:nvSpPr>
          <p:cNvPr id="59" name="Rectangle 58"/>
          <p:cNvSpPr>
            <a:spLocks/>
          </p:cNvSpPr>
          <p:nvPr/>
        </p:nvSpPr>
        <p:spPr>
          <a:xfrm>
            <a:off x="22254082" y="722484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61" name="Rectangle 60"/>
          <p:cNvSpPr>
            <a:spLocks/>
          </p:cNvSpPr>
          <p:nvPr/>
        </p:nvSpPr>
        <p:spPr>
          <a:xfrm>
            <a:off x="32943557" y="15043568"/>
            <a:ext cx="10087082"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96148" y="25084637"/>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96148" y="25946411"/>
            <a:ext cx="10058400" cy="359165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endParaRPr lang="en-US" sz="1700" dirty="0" smtClean="0"/>
          </a:p>
          <a:p>
            <a:pPr marL="342900" indent="-342900">
              <a:buAutoNum type="arabicParenR"/>
            </a:pPr>
            <a:endParaRPr lang="en-US" sz="1600" dirty="0"/>
          </a:p>
          <a:p>
            <a:endParaRPr lang="en-US" sz="1600" dirty="0" smtClean="0">
              <a:latin typeface="Arial"/>
              <a:cs typeface="Arial"/>
            </a:endParaRPr>
          </a:p>
        </p:txBody>
      </p:sp>
      <p:grpSp>
        <p:nvGrpSpPr>
          <p:cNvPr id="73" name="Group 72"/>
          <p:cNvGrpSpPr/>
          <p:nvPr/>
        </p:nvGrpSpPr>
        <p:grpSpPr>
          <a:xfrm>
            <a:off x="32996148" y="22218932"/>
            <a:ext cx="10058400" cy="2590185"/>
            <a:chOff x="32972239" y="26402313"/>
            <a:chExt cx="9981897" cy="2590185"/>
          </a:xfrm>
        </p:grpSpPr>
        <p:sp>
          <p:nvSpPr>
            <p:cNvPr id="32" name="TextBox 31"/>
            <p:cNvSpPr txBox="1"/>
            <p:nvPr/>
          </p:nvSpPr>
          <p:spPr>
            <a:xfrm>
              <a:off x="32972239" y="26402313"/>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72239" y="27264088"/>
              <a:ext cx="9981897" cy="172841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dirty="0" smtClean="0">
                  <a:latin typeface="Arial"/>
                  <a:cs typeface="Arial"/>
                </a:rPr>
                <a:t>Special thanks to Cody Flagg, Megan Jones, and Katie LeVan for providing mentorship, coding expertise, and support throughout the creation of this data tutorial. </a:t>
              </a:r>
              <a:endParaRPr lang="en-US" sz="2600" dirty="0" smtClean="0">
                <a:latin typeface="Arial"/>
                <a:cs typeface="Arial"/>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2841" y="15397488"/>
            <a:ext cx="9156918" cy="4851145"/>
          </a:xfrm>
          <a:prstGeom prst="rect">
            <a:avLst/>
          </a:prstGeom>
        </p:spPr>
      </p:pic>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dirty="0" smtClean="0">
                <a:solidFill>
                  <a:schemeClr val="bg1"/>
                </a:solidFill>
                <a:latin typeface="Century Gothic"/>
                <a:cs typeface="Century Gothic"/>
              </a:rPr>
              <a:t>Vignette Two: Abundance and Range of </a:t>
            </a:r>
            <a:r>
              <a:rPr lang="en-US" sz="2800" b="1" i="1" dirty="0" err="1">
                <a:solidFill>
                  <a:schemeClr val="bg1"/>
                </a:solidFill>
                <a:latin typeface="Century Gothic"/>
                <a:cs typeface="Century Gothic"/>
              </a:rPr>
              <a:t>C</a:t>
            </a:r>
            <a:r>
              <a:rPr lang="en-US" sz="2800" b="1" i="1" dirty="0" err="1" smtClean="0">
                <a:solidFill>
                  <a:schemeClr val="bg1"/>
                </a:solidFill>
                <a:latin typeface="Century Gothic"/>
                <a:cs typeface="Century Gothic"/>
              </a:rPr>
              <a:t>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94" y="15765567"/>
            <a:ext cx="12332556" cy="668938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525583"/>
            <a:ext cx="8155421" cy="830997"/>
          </a:xfrm>
          <a:prstGeom prst="rect">
            <a:avLst/>
          </a:prstGeom>
          <a:noFill/>
        </p:spPr>
        <p:txBody>
          <a:bodyPr wrap="square" rtlCol="0">
            <a:spAutoFit/>
          </a:bodyPr>
          <a:lstStyle/>
          <a:p>
            <a:r>
              <a:rPr lang="en-US" sz="2400" dirty="0" smtClean="0">
                <a:solidFill>
                  <a:schemeClr val="bg1">
                    <a:lumMod val="65000"/>
                  </a:schemeClr>
                </a:solidFill>
              </a:rPr>
              <a:t>For more information on project methods, access to code, and NEON mosquito data, please scan this QR code. </a:t>
            </a:r>
            <a:endParaRPr lang="en-US" sz="2400" dirty="0">
              <a:solidFill>
                <a:schemeClr val="bg1">
                  <a:lumMod val="65000"/>
                </a:schemeClr>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77776" y="7711925"/>
            <a:ext cx="9017240" cy="4964454"/>
          </a:xfrm>
          <a:prstGeom prst="rect">
            <a:avLst/>
          </a:prstGeom>
        </p:spPr>
      </p:pic>
      <p:sp>
        <p:nvSpPr>
          <p:cNvPr id="15" name="TextBox 14"/>
          <p:cNvSpPr txBox="1"/>
          <p:nvPr/>
        </p:nvSpPr>
        <p:spPr>
          <a:xfrm>
            <a:off x="12077776" y="12857852"/>
            <a:ext cx="8928423" cy="492443"/>
          </a:xfrm>
          <a:prstGeom prst="rect">
            <a:avLst/>
          </a:prstGeom>
          <a:noFill/>
        </p:spPr>
        <p:txBody>
          <a:bodyPr wrap="square" rtlCol="0">
            <a:spAutoFit/>
          </a:bodyPr>
          <a:lstStyle/>
          <a:p>
            <a:r>
              <a:rPr lang="en-US" sz="2600" b="1" dirty="0" smtClean="0"/>
              <a:t>Figure 1. </a:t>
            </a:r>
            <a:r>
              <a:rPr lang="en-US" sz="2600" i="1" dirty="0" smtClean="0"/>
              <a:t>Scatterplot of Species Richness by Latitude </a:t>
            </a:r>
            <a:endParaRPr lang="en-US" sz="2600" i="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08405" y="7672502"/>
            <a:ext cx="8830756" cy="4964454"/>
          </a:xfrm>
          <a:prstGeom prst="rect">
            <a:avLst/>
          </a:prstGeom>
        </p:spPr>
      </p:pic>
      <p:sp>
        <p:nvSpPr>
          <p:cNvPr id="38" name="TextBox 37"/>
          <p:cNvSpPr txBox="1"/>
          <p:nvPr/>
        </p:nvSpPr>
        <p:spPr>
          <a:xfrm>
            <a:off x="22908126" y="12857852"/>
            <a:ext cx="8928423" cy="892552"/>
          </a:xfrm>
          <a:prstGeom prst="rect">
            <a:avLst/>
          </a:prstGeom>
          <a:noFill/>
        </p:spPr>
        <p:txBody>
          <a:bodyPr wrap="square" rtlCol="0">
            <a:spAutoFit/>
          </a:bodyPr>
          <a:lstStyle/>
          <a:p>
            <a:r>
              <a:rPr lang="en-US" sz="2600" b="1" dirty="0" smtClean="0"/>
              <a:t>Figure 2. </a:t>
            </a:r>
            <a:r>
              <a:rPr lang="en-US" sz="2600" i="1" dirty="0" smtClean="0"/>
              <a:t>Scatterplot of Species Richness by two week </a:t>
            </a:r>
            <a:r>
              <a:rPr lang="en-US" sz="2600" i="1" dirty="0"/>
              <a:t>a</a:t>
            </a:r>
            <a:r>
              <a:rPr lang="en-US" sz="2600" i="1" dirty="0" smtClean="0"/>
              <a:t>verage </a:t>
            </a:r>
            <a:r>
              <a:rPr lang="en-US" sz="2600" i="1" dirty="0"/>
              <a:t>m</a:t>
            </a:r>
            <a:r>
              <a:rPr lang="en-US" sz="2600" i="1" dirty="0" smtClean="0"/>
              <a:t>aximum </a:t>
            </a:r>
            <a:r>
              <a:rPr lang="en-US" sz="2600" i="1" dirty="0"/>
              <a:t>t</a:t>
            </a:r>
            <a:r>
              <a:rPr lang="en-US" sz="2600" i="1" dirty="0" smtClean="0"/>
              <a:t>emperature in degrees Celsius</a:t>
            </a:r>
            <a:endParaRPr lang="en-US" sz="2600" i="1" dirty="0"/>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90975" y="7711925"/>
            <a:ext cx="7592245" cy="4963961"/>
          </a:xfrm>
          <a:prstGeom prst="rect">
            <a:avLst/>
          </a:prstGeom>
        </p:spPr>
      </p:pic>
      <p:sp>
        <p:nvSpPr>
          <p:cNvPr id="40" name="TextBox 39"/>
          <p:cNvSpPr txBox="1"/>
          <p:nvPr/>
        </p:nvSpPr>
        <p:spPr>
          <a:xfrm>
            <a:off x="33372842" y="12857852"/>
            <a:ext cx="8928423" cy="492443"/>
          </a:xfrm>
          <a:prstGeom prst="rect">
            <a:avLst/>
          </a:prstGeom>
          <a:noFill/>
        </p:spPr>
        <p:txBody>
          <a:bodyPr wrap="square" rtlCol="0">
            <a:spAutoFit/>
          </a:bodyPr>
          <a:lstStyle/>
          <a:p>
            <a:r>
              <a:rPr lang="en-US" sz="2600" b="1" dirty="0" smtClean="0"/>
              <a:t>Figure 3. </a:t>
            </a:r>
            <a:r>
              <a:rPr lang="en-US" sz="2600" i="1" dirty="0" smtClean="0"/>
              <a:t>Picture of a female </a:t>
            </a:r>
            <a:r>
              <a:rPr lang="en-US" sz="2600" i="1" dirty="0" err="1" smtClean="0"/>
              <a:t>Culex</a:t>
            </a:r>
            <a:r>
              <a:rPr lang="en-US" sz="2600" i="1" dirty="0" smtClean="0"/>
              <a:t> tarsalis</a:t>
            </a:r>
            <a:r>
              <a:rPr lang="en-US" sz="2600" i="1" baseline="30000" dirty="0" smtClean="0"/>
              <a:t>3</a:t>
            </a:r>
            <a:r>
              <a:rPr lang="en-US" sz="2600" i="1" dirty="0" smtClean="0"/>
              <a:t>  </a:t>
            </a:r>
            <a:endParaRPr lang="en-US" sz="2600" i="1" dirty="0"/>
          </a:p>
        </p:txBody>
      </p:sp>
      <p:sp>
        <p:nvSpPr>
          <p:cNvPr id="41" name="TextBox 40"/>
          <p:cNvSpPr txBox="1"/>
          <p:nvPr/>
        </p:nvSpPr>
        <p:spPr>
          <a:xfrm>
            <a:off x="33372842" y="20310459"/>
            <a:ext cx="9156918" cy="1292662"/>
          </a:xfrm>
          <a:prstGeom prst="rect">
            <a:avLst/>
          </a:prstGeom>
          <a:noFill/>
        </p:spPr>
        <p:txBody>
          <a:bodyPr wrap="square" rtlCol="0">
            <a:spAutoFit/>
          </a:bodyPr>
          <a:lstStyle/>
          <a:p>
            <a:r>
              <a:rPr lang="en-US" sz="2600" b="1" dirty="0" smtClean="0"/>
              <a:t>Figure 4. </a:t>
            </a:r>
            <a:r>
              <a:rPr lang="en-US" sz="2600" i="1" dirty="0" smtClean="0"/>
              <a:t>Scatter plot of two week average maximum temperature by date for 2016(top). Scatter plot of </a:t>
            </a:r>
            <a:r>
              <a:rPr lang="en-US" sz="2600" i="1" dirty="0" err="1" smtClean="0"/>
              <a:t>Culex</a:t>
            </a:r>
            <a:r>
              <a:rPr lang="en-US" sz="2600" i="1" dirty="0" smtClean="0"/>
              <a:t> </a:t>
            </a:r>
            <a:r>
              <a:rPr lang="en-US" sz="2600" i="1" dirty="0" err="1" smtClean="0"/>
              <a:t>tarsalis</a:t>
            </a:r>
            <a:r>
              <a:rPr lang="en-US" sz="2600" i="1" dirty="0" smtClean="0"/>
              <a:t> abundance by date for 2016 (bottom).</a:t>
            </a:r>
            <a:endParaRPr lang="en-US" sz="2600" i="1" dirty="0"/>
          </a:p>
        </p:txBody>
      </p:sp>
      <p:sp>
        <p:nvSpPr>
          <p:cNvPr id="21" name="TextBox 20"/>
          <p:cNvSpPr txBox="1"/>
          <p:nvPr/>
        </p:nvSpPr>
        <p:spPr>
          <a:xfrm>
            <a:off x="24604915" y="15792382"/>
            <a:ext cx="3315514" cy="523220"/>
          </a:xfrm>
          <a:prstGeom prst="rect">
            <a:avLst/>
          </a:prstGeom>
          <a:noFill/>
        </p:spPr>
        <p:txBody>
          <a:bodyPr wrap="square" rtlCol="0">
            <a:spAutoFit/>
          </a:bodyPr>
          <a:lstStyle/>
          <a:p>
            <a:r>
              <a:rPr lang="en-US" sz="2800" b="1" dirty="0" smtClean="0"/>
              <a:t>Native Status </a:t>
            </a:r>
            <a:endParaRPr lang="en-US" sz="2800" b="1" dirty="0"/>
          </a:p>
        </p:txBody>
      </p:sp>
      <p:grpSp>
        <p:nvGrpSpPr>
          <p:cNvPr id="25" name="Group 24"/>
          <p:cNvGrpSpPr/>
          <p:nvPr/>
        </p:nvGrpSpPr>
        <p:grpSpPr>
          <a:xfrm>
            <a:off x="24603734" y="16529197"/>
            <a:ext cx="2042550" cy="984886"/>
            <a:chOff x="25522800" y="24749493"/>
            <a:chExt cx="2042550" cy="984886"/>
          </a:xfrm>
        </p:grpSpPr>
        <p:sp>
          <p:nvSpPr>
            <p:cNvPr id="18" name="Rectangle 17"/>
            <p:cNvSpPr/>
            <p:nvPr/>
          </p:nvSpPr>
          <p:spPr>
            <a:xfrm>
              <a:off x="25522800" y="24826380"/>
              <a:ext cx="639723" cy="338670"/>
            </a:xfrm>
            <a:prstGeom prst="rect">
              <a:avLst/>
            </a:prstGeom>
            <a:solidFill>
              <a:srgbClr val="00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522800" y="25368230"/>
              <a:ext cx="639723" cy="3386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6308050" y="24749493"/>
              <a:ext cx="1257300" cy="492443"/>
            </a:xfrm>
            <a:prstGeom prst="rect">
              <a:avLst/>
            </a:prstGeom>
            <a:noFill/>
          </p:spPr>
          <p:txBody>
            <a:bodyPr wrap="square" rtlCol="0">
              <a:spAutoFit/>
            </a:bodyPr>
            <a:lstStyle/>
            <a:p>
              <a:r>
                <a:rPr lang="en-US" sz="2600" dirty="0" smtClean="0"/>
                <a:t>Native</a:t>
              </a:r>
              <a:endParaRPr lang="en-US" sz="2600" dirty="0"/>
            </a:p>
          </p:txBody>
        </p:sp>
        <p:sp>
          <p:nvSpPr>
            <p:cNvPr id="53" name="TextBox 52"/>
            <p:cNvSpPr txBox="1"/>
            <p:nvPr/>
          </p:nvSpPr>
          <p:spPr>
            <a:xfrm>
              <a:off x="26308050" y="25241936"/>
              <a:ext cx="1257300" cy="492443"/>
            </a:xfrm>
            <a:prstGeom prst="rect">
              <a:avLst/>
            </a:prstGeom>
            <a:noFill/>
          </p:spPr>
          <p:txBody>
            <a:bodyPr wrap="square" rtlCol="0">
              <a:spAutoFit/>
            </a:bodyPr>
            <a:lstStyle/>
            <a:p>
              <a:r>
                <a:rPr lang="en-US" sz="2600" dirty="0" smtClean="0"/>
                <a:t>Absent</a:t>
              </a:r>
              <a:endParaRPr lang="en-US" sz="2600" dirty="0"/>
            </a:p>
          </p:txBody>
        </p:sp>
      </p:grpSp>
      <p:sp>
        <p:nvSpPr>
          <p:cNvPr id="24" name="TextBox 23"/>
          <p:cNvSpPr txBox="1"/>
          <p:nvPr/>
        </p:nvSpPr>
        <p:spPr>
          <a:xfrm>
            <a:off x="24603734" y="17820460"/>
            <a:ext cx="7232815" cy="523220"/>
          </a:xfrm>
          <a:prstGeom prst="rect">
            <a:avLst/>
          </a:prstGeom>
          <a:noFill/>
        </p:spPr>
        <p:txBody>
          <a:bodyPr wrap="square" rtlCol="0">
            <a:spAutoFit/>
          </a:bodyPr>
          <a:lstStyle/>
          <a:p>
            <a:r>
              <a:rPr lang="en-US" sz="2800" b="1" i="1" dirty="0" err="1" smtClean="0"/>
              <a:t>Culex</a:t>
            </a:r>
            <a:r>
              <a:rPr lang="en-US" sz="2800" b="1" i="1" dirty="0" smtClean="0"/>
              <a:t> </a:t>
            </a:r>
            <a:r>
              <a:rPr lang="en-US" sz="2800" b="1" i="1" dirty="0" err="1" smtClean="0"/>
              <a:t>tarsalis</a:t>
            </a:r>
            <a:r>
              <a:rPr lang="en-US" sz="2800" b="1" i="1" dirty="0" smtClean="0"/>
              <a:t> </a:t>
            </a:r>
            <a:r>
              <a:rPr lang="en-US" sz="2800" b="1" dirty="0" smtClean="0"/>
              <a:t>Present in Samples</a:t>
            </a:r>
            <a:endParaRPr lang="en-US" sz="28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sp>
        <p:nvSpPr>
          <p:cNvPr id="34" name="TextBox 33"/>
          <p:cNvSpPr txBox="1"/>
          <p:nvPr/>
        </p:nvSpPr>
        <p:spPr>
          <a:xfrm>
            <a:off x="24604915" y="20145274"/>
            <a:ext cx="7437185" cy="2246769"/>
          </a:xfrm>
          <a:prstGeom prst="rect">
            <a:avLst/>
          </a:prstGeom>
          <a:noFill/>
        </p:spPr>
        <p:txBody>
          <a:bodyPr wrap="square" rtlCol="0">
            <a:spAutoFit/>
          </a:bodyPr>
          <a:lstStyle/>
          <a:p>
            <a:r>
              <a:rPr lang="en-US" sz="2800" b="1" dirty="0" smtClean="0"/>
              <a:t>Figure 5. </a:t>
            </a:r>
            <a:r>
              <a:rPr lang="en-US" sz="2800" i="1" dirty="0" smtClean="0"/>
              <a:t>Map of the range of </a:t>
            </a:r>
            <a:r>
              <a:rPr lang="en-US" sz="2800" i="1" dirty="0" err="1" smtClean="0"/>
              <a:t>Culex</a:t>
            </a:r>
            <a:r>
              <a:rPr lang="en-US" sz="2800" i="1" dirty="0" smtClean="0"/>
              <a:t> </a:t>
            </a:r>
            <a:r>
              <a:rPr lang="en-US" sz="2800" i="1" dirty="0" err="1" smtClean="0"/>
              <a:t>tarsalis</a:t>
            </a:r>
            <a:r>
              <a:rPr lang="en-US" sz="2800" i="1" dirty="0" smtClean="0"/>
              <a:t>. White lines indicate NEON domain boundaries and  dots are NEON sampling sites. Data used to generate this map was collected from the years 2014 and 2016. </a:t>
            </a:r>
            <a:endParaRPr lang="en-US" sz="2800" i="1" dirty="0"/>
          </a:p>
        </p:txBody>
      </p:sp>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604915" y="22825794"/>
            <a:ext cx="3315514" cy="523220"/>
          </a:xfrm>
          <a:prstGeom prst="rect">
            <a:avLst/>
          </a:prstGeom>
          <a:noFill/>
        </p:spPr>
        <p:txBody>
          <a:bodyPr wrap="square" rtlCol="0">
            <a:spAutoFit/>
          </a:bodyPr>
          <a:lstStyle/>
          <a:p>
            <a:r>
              <a:rPr lang="en-US" sz="2800" b="1" dirty="0" smtClean="0"/>
              <a:t>Native Status </a:t>
            </a:r>
            <a:endParaRPr lang="en-US" sz="2800" b="1" dirty="0"/>
          </a:p>
        </p:txBody>
      </p:sp>
      <p:sp>
        <p:nvSpPr>
          <p:cNvPr id="57" name="TextBox 56"/>
          <p:cNvSpPr txBox="1"/>
          <p:nvPr/>
        </p:nvSpPr>
        <p:spPr>
          <a:xfrm>
            <a:off x="24589976" y="25017318"/>
            <a:ext cx="5925253" cy="2246769"/>
          </a:xfrm>
          <a:prstGeom prst="rect">
            <a:avLst/>
          </a:prstGeom>
          <a:noFill/>
        </p:spPr>
        <p:txBody>
          <a:bodyPr wrap="square" rtlCol="0">
            <a:spAutoFit/>
          </a:bodyPr>
          <a:lstStyle/>
          <a:p>
            <a:r>
              <a:rPr lang="en-US" sz="2800" b="1" dirty="0" smtClean="0"/>
              <a:t>Figure 6. </a:t>
            </a:r>
            <a:r>
              <a:rPr lang="en-US" sz="2800" i="1" dirty="0" smtClean="0"/>
              <a:t>Map of the range of </a:t>
            </a:r>
            <a:r>
              <a:rPr lang="en-US" sz="2800" i="1" dirty="0" err="1" smtClean="0"/>
              <a:t>Culex</a:t>
            </a:r>
            <a:r>
              <a:rPr lang="en-US" sz="2800" i="1" dirty="0" smtClean="0"/>
              <a:t> </a:t>
            </a:r>
            <a:r>
              <a:rPr lang="en-US" sz="2800" i="1" dirty="0" err="1" smtClean="0"/>
              <a:t>tarsalis</a:t>
            </a:r>
            <a:r>
              <a:rPr lang="en-US" sz="2800" i="1" dirty="0" smtClean="0"/>
              <a:t> from “Identification and Geographical Distribution of the Mosquitoes of North America, North of Mexico” published in 2005</a:t>
            </a:r>
            <a:r>
              <a:rPr lang="en-US" sz="2800" i="1" baseline="30000" dirty="0" smtClean="0"/>
              <a:t>4</a:t>
            </a:r>
            <a:r>
              <a:rPr lang="en-US" sz="2800" i="1" dirty="0" smtClean="0"/>
              <a:t>. </a:t>
            </a:r>
            <a:endParaRPr lang="en-US" sz="2800" i="1" baseline="30000" dirty="0"/>
          </a:p>
        </p:txBody>
      </p:sp>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4DFF2-C628-43CC-A584-EA39B3AE16B2}">
  <ds:schemaRef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 ds:uri="eff24bd8-0971-442c-8d07-8938bacad241"/>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DC5EB5-B726-44F2-A2F6-CC75636660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869</TotalTime>
  <Words>853</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Charlotte Roiger</cp:lastModifiedBy>
  <cp:revision>82</cp:revision>
  <cp:lastPrinted>2017-07-28T20:58:40Z</cp:lastPrinted>
  <dcterms:created xsi:type="dcterms:W3CDTF">2013-08-08T20:10:27Z</dcterms:created>
  <dcterms:modified xsi:type="dcterms:W3CDTF">2017-07-28T21:31:20Z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