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57" r:id="rId5"/>
  </p:sldIdLst>
  <p:sldSz cx="43891200" cy="32918400"/>
  <p:notesSz cx="9309100" cy="7023100"/>
  <p:defaultTextStyle>
    <a:defPPr>
      <a:defRPr lang="en-US"/>
    </a:defPPr>
    <a:lvl1pPr marL="0" algn="l" defTabSz="3511038" rtl="0" eaLnBrk="1" latinLnBrk="0" hangingPunct="1">
      <a:defRPr sz="7000" kern="1200">
        <a:solidFill>
          <a:schemeClr val="tx1"/>
        </a:solidFill>
        <a:latin typeface="+mn-lt"/>
        <a:ea typeface="+mn-ea"/>
        <a:cs typeface="+mn-cs"/>
      </a:defRPr>
    </a:lvl1pPr>
    <a:lvl2pPr marL="1755519" algn="l" defTabSz="3511038" rtl="0" eaLnBrk="1" latinLnBrk="0" hangingPunct="1">
      <a:defRPr sz="7000" kern="1200">
        <a:solidFill>
          <a:schemeClr val="tx1"/>
        </a:solidFill>
        <a:latin typeface="+mn-lt"/>
        <a:ea typeface="+mn-ea"/>
        <a:cs typeface="+mn-cs"/>
      </a:defRPr>
    </a:lvl2pPr>
    <a:lvl3pPr marL="3511038" algn="l" defTabSz="3511038" rtl="0" eaLnBrk="1" latinLnBrk="0" hangingPunct="1">
      <a:defRPr sz="7000" kern="1200">
        <a:solidFill>
          <a:schemeClr val="tx1"/>
        </a:solidFill>
        <a:latin typeface="+mn-lt"/>
        <a:ea typeface="+mn-ea"/>
        <a:cs typeface="+mn-cs"/>
      </a:defRPr>
    </a:lvl3pPr>
    <a:lvl4pPr marL="5266556" algn="l" defTabSz="3511038" rtl="0" eaLnBrk="1" latinLnBrk="0" hangingPunct="1">
      <a:defRPr sz="7000" kern="1200">
        <a:solidFill>
          <a:schemeClr val="tx1"/>
        </a:solidFill>
        <a:latin typeface="+mn-lt"/>
        <a:ea typeface="+mn-ea"/>
        <a:cs typeface="+mn-cs"/>
      </a:defRPr>
    </a:lvl4pPr>
    <a:lvl5pPr marL="7022075" algn="l" defTabSz="3511038" rtl="0" eaLnBrk="1" latinLnBrk="0" hangingPunct="1">
      <a:defRPr sz="7000" kern="1200">
        <a:solidFill>
          <a:schemeClr val="tx1"/>
        </a:solidFill>
        <a:latin typeface="+mn-lt"/>
        <a:ea typeface="+mn-ea"/>
        <a:cs typeface="+mn-cs"/>
      </a:defRPr>
    </a:lvl5pPr>
    <a:lvl6pPr marL="8777594" algn="l" defTabSz="3511038" rtl="0" eaLnBrk="1" latinLnBrk="0" hangingPunct="1">
      <a:defRPr sz="7000" kern="1200">
        <a:solidFill>
          <a:schemeClr val="tx1"/>
        </a:solidFill>
        <a:latin typeface="+mn-lt"/>
        <a:ea typeface="+mn-ea"/>
        <a:cs typeface="+mn-cs"/>
      </a:defRPr>
    </a:lvl6pPr>
    <a:lvl7pPr marL="10533113" algn="l" defTabSz="3511038" rtl="0" eaLnBrk="1" latinLnBrk="0" hangingPunct="1">
      <a:defRPr sz="7000" kern="1200">
        <a:solidFill>
          <a:schemeClr val="tx1"/>
        </a:solidFill>
        <a:latin typeface="+mn-lt"/>
        <a:ea typeface="+mn-ea"/>
        <a:cs typeface="+mn-cs"/>
      </a:defRPr>
    </a:lvl7pPr>
    <a:lvl8pPr marL="12288632" algn="l" defTabSz="3511038" rtl="0" eaLnBrk="1" latinLnBrk="0" hangingPunct="1">
      <a:defRPr sz="7000" kern="1200">
        <a:solidFill>
          <a:schemeClr val="tx1"/>
        </a:solidFill>
        <a:latin typeface="+mn-lt"/>
        <a:ea typeface="+mn-ea"/>
        <a:cs typeface="+mn-cs"/>
      </a:defRPr>
    </a:lvl8pPr>
    <a:lvl9pPr marL="14044150" algn="l" defTabSz="351103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54" userDrawn="1">
          <p15:clr>
            <a:srgbClr val="A4A3A4"/>
          </p15:clr>
        </p15:guide>
        <p15:guide id="2" orient="horz" pos="13418" userDrawn="1">
          <p15:clr>
            <a:srgbClr val="A4A3A4"/>
          </p15:clr>
        </p15:guide>
        <p15:guide id="3" orient="horz" pos="2592" userDrawn="1">
          <p15:clr>
            <a:srgbClr val="A4A3A4"/>
          </p15:clr>
        </p15:guide>
        <p15:guide id="4" pos="456" userDrawn="1">
          <p15:clr>
            <a:srgbClr val="A4A3A4"/>
          </p15:clr>
        </p15:guide>
        <p15:guide id="5" userDrawn="1">
          <p15:clr>
            <a:srgbClr val="A4A3A4"/>
          </p15:clr>
        </p15:guide>
        <p15:guide id="6" pos="20304" userDrawn="1">
          <p15:clr>
            <a:srgbClr val="A4A3A4"/>
          </p15:clr>
        </p15:guide>
        <p15:guide id="7" pos="13512" userDrawn="1">
          <p15:clr>
            <a:srgbClr val="A4A3A4"/>
          </p15:clr>
        </p15:guide>
        <p15:guide id="8" pos="7152" userDrawn="1">
          <p15:clr>
            <a:srgbClr val="A4A3A4"/>
          </p15:clr>
        </p15:guide>
        <p15:guide id="9" pos="6768" userDrawn="1">
          <p15:clr>
            <a:srgbClr val="A4A3A4"/>
          </p15:clr>
        </p15:guide>
        <p15:guide id="10" pos="13944" userDrawn="1">
          <p15:clr>
            <a:srgbClr val="A4A3A4"/>
          </p15:clr>
        </p15:guide>
        <p15:guide id="11" orient="horz" pos="4881">
          <p15:clr>
            <a:srgbClr val="A4A3A4"/>
          </p15:clr>
        </p15:guide>
        <p15:guide id="12" orient="horz" pos="20127">
          <p15:clr>
            <a:srgbClr val="A4A3A4"/>
          </p15:clr>
        </p15:guide>
        <p15:guide id="13" orient="horz" pos="3888">
          <p15:clr>
            <a:srgbClr val="A4A3A4"/>
          </p15:clr>
        </p15:guide>
        <p15:guide id="14" pos="608">
          <p15:clr>
            <a:srgbClr val="A4A3A4"/>
          </p15:clr>
        </p15:guide>
        <p15:guide id="15" pos="27072">
          <p15:clr>
            <a:srgbClr val="A4A3A4"/>
          </p15:clr>
        </p15:guide>
        <p15:guide id="16" pos="18016">
          <p15:clr>
            <a:srgbClr val="A4A3A4"/>
          </p15:clr>
        </p15:guide>
        <p15:guide id="17" pos="9536">
          <p15:clr>
            <a:srgbClr val="A4A3A4"/>
          </p15:clr>
        </p15:guide>
        <p15:guide id="18" pos="9024">
          <p15:clr>
            <a:srgbClr val="A4A3A4"/>
          </p15:clr>
        </p15:guide>
        <p15:guide id="19" pos="18592">
          <p15:clr>
            <a:srgbClr val="A4A3A4"/>
          </p15:clr>
        </p15:guide>
      </p15:sldGuideLst>
    </p:ext>
    <p:ext uri="{2D200454-40CA-4A62-9FC3-DE9A4176ACB9}">
      <p15:notesGuideLst xmlns:p15="http://schemas.microsoft.com/office/powerpoint/2012/main">
        <p15:guide id="1" orient="horz" pos="2213" userDrawn="1">
          <p15:clr>
            <a:srgbClr val="A4A3A4"/>
          </p15:clr>
        </p15:guide>
        <p15:guide id="2" pos="293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004C92"/>
    <a:srgbClr val="56585A"/>
    <a:srgbClr val="A1D0ED"/>
    <a:srgbClr val="A9CFF6"/>
    <a:srgbClr val="ACC5E6"/>
    <a:srgbClr val="686868"/>
    <a:srgbClr val="6B6B6B"/>
    <a:srgbClr val="717171"/>
    <a:srgbClr val="7575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63" autoAdjust="0"/>
    <p:restoredTop sz="94648" autoAdjust="0"/>
  </p:normalViewPr>
  <p:slideViewPr>
    <p:cSldViewPr snapToGrid="0" showGuides="1">
      <p:cViewPr>
        <p:scale>
          <a:sx n="20" d="100"/>
          <a:sy n="20" d="100"/>
        </p:scale>
        <p:origin x="-36" y="-660"/>
      </p:cViewPr>
      <p:guideLst>
        <p:guide orient="horz" pos="3254"/>
        <p:guide orient="horz" pos="13418"/>
        <p:guide orient="horz" pos="2592"/>
        <p:guide pos="456"/>
        <p:guide/>
        <p:guide pos="20304"/>
        <p:guide pos="13512"/>
        <p:guide pos="7152"/>
        <p:guide pos="6768"/>
        <p:guide pos="13944"/>
        <p:guide orient="horz" pos="4881"/>
        <p:guide orient="horz" pos="20127"/>
        <p:guide orient="horz" pos="3888"/>
        <p:guide pos="608"/>
        <p:guide pos="27072"/>
        <p:guide pos="18016"/>
        <p:guide pos="9536"/>
        <p:guide pos="9024"/>
        <p:guide pos="18592"/>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3" d="100"/>
          <a:sy n="73" d="100"/>
        </p:scale>
        <p:origin x="-1878" y="-96"/>
      </p:cViewPr>
      <p:guideLst>
        <p:guide orient="horz" pos="2213"/>
        <p:guide pos="29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033943" cy="351155"/>
          </a:xfrm>
          <a:prstGeom prst="rect">
            <a:avLst/>
          </a:prstGeom>
        </p:spPr>
        <p:txBody>
          <a:bodyPr vert="horz" lIns="93317" tIns="46658" rIns="93317" bIns="46658" rtlCol="0"/>
          <a:lstStyle>
            <a:lvl1pPr algn="l">
              <a:defRPr sz="1200"/>
            </a:lvl1pPr>
          </a:lstStyle>
          <a:p>
            <a:endParaRPr lang="en-US" dirty="0"/>
          </a:p>
        </p:txBody>
      </p:sp>
      <p:sp>
        <p:nvSpPr>
          <p:cNvPr id="4" name="Footer Placeholder 3"/>
          <p:cNvSpPr>
            <a:spLocks noGrp="1"/>
          </p:cNvSpPr>
          <p:nvPr>
            <p:ph type="ftr" sz="quarter" idx="2"/>
          </p:nvPr>
        </p:nvSpPr>
        <p:spPr>
          <a:xfrm>
            <a:off x="2" y="6670726"/>
            <a:ext cx="4033943" cy="351155"/>
          </a:xfrm>
          <a:prstGeom prst="rect">
            <a:avLst/>
          </a:prstGeom>
        </p:spPr>
        <p:txBody>
          <a:bodyPr vert="horz" lIns="93317" tIns="46658" rIns="93317" bIns="46658" rtlCol="0" anchor="b"/>
          <a:lstStyle>
            <a:lvl1pPr algn="l">
              <a:defRPr sz="1200"/>
            </a:lvl1pPr>
          </a:lstStyle>
          <a:p>
            <a:endParaRPr lang="en-US"/>
          </a:p>
        </p:txBody>
      </p:sp>
      <p:sp>
        <p:nvSpPr>
          <p:cNvPr id="5" name="Slide Number Placeholder 4"/>
          <p:cNvSpPr>
            <a:spLocks noGrp="1"/>
          </p:cNvSpPr>
          <p:nvPr>
            <p:ph type="sldNum" sz="quarter" idx="3"/>
          </p:nvPr>
        </p:nvSpPr>
        <p:spPr>
          <a:xfrm>
            <a:off x="5273005" y="6670726"/>
            <a:ext cx="4033943" cy="351155"/>
          </a:xfrm>
          <a:prstGeom prst="rect">
            <a:avLst/>
          </a:prstGeom>
        </p:spPr>
        <p:txBody>
          <a:bodyPr vert="horz" lIns="93317" tIns="46658" rIns="93317" bIns="46658" rtlCol="0" anchor="b"/>
          <a:lstStyle>
            <a:lvl1pPr algn="r">
              <a:defRPr sz="1200"/>
            </a:lvl1pPr>
          </a:lstStyle>
          <a:p>
            <a:fld id="{FA5AA4E9-46C7-4E2E-8DAC-E8AD845B3335}" type="slidenum">
              <a:rPr lang="en-US" smtClean="0"/>
              <a:t>‹#›</a:t>
            </a:fld>
            <a:endParaRPr lang="en-US"/>
          </a:p>
        </p:txBody>
      </p:sp>
    </p:spTree>
    <p:extLst>
      <p:ext uri="{BB962C8B-B14F-4D97-AF65-F5344CB8AC3E}">
        <p14:creationId xmlns:p14="http://schemas.microsoft.com/office/powerpoint/2010/main" val="3202553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033943" cy="351155"/>
          </a:xfrm>
          <a:prstGeom prst="rect">
            <a:avLst/>
          </a:prstGeom>
        </p:spPr>
        <p:txBody>
          <a:bodyPr vert="horz" lIns="93317" tIns="46658" rIns="93317" bIns="46658" rtlCol="0"/>
          <a:lstStyle>
            <a:lvl1pPr algn="l">
              <a:defRPr sz="1200"/>
            </a:lvl1pPr>
          </a:lstStyle>
          <a:p>
            <a:endParaRPr lang="en-US"/>
          </a:p>
        </p:txBody>
      </p:sp>
      <p:sp>
        <p:nvSpPr>
          <p:cNvPr id="3" name="Date Placeholder 2"/>
          <p:cNvSpPr>
            <a:spLocks noGrp="1"/>
          </p:cNvSpPr>
          <p:nvPr>
            <p:ph type="dt" idx="1"/>
          </p:nvPr>
        </p:nvSpPr>
        <p:spPr>
          <a:xfrm>
            <a:off x="5273005" y="0"/>
            <a:ext cx="4033943" cy="351155"/>
          </a:xfrm>
          <a:prstGeom prst="rect">
            <a:avLst/>
          </a:prstGeom>
        </p:spPr>
        <p:txBody>
          <a:bodyPr vert="horz" lIns="93317" tIns="46658" rIns="93317" bIns="46658" rtlCol="0"/>
          <a:lstStyle>
            <a:lvl1pPr algn="r">
              <a:defRPr sz="1200"/>
            </a:lvl1pPr>
          </a:lstStyle>
          <a:p>
            <a:fld id="{7331ACB9-526E-470E-B6E8-6F01B6FDD3E2}" type="datetimeFigureOut">
              <a:rPr lang="en-US" smtClean="0"/>
              <a:t>7/31/2017</a:t>
            </a:fld>
            <a:endParaRPr lang="en-US"/>
          </a:p>
        </p:txBody>
      </p:sp>
      <p:sp>
        <p:nvSpPr>
          <p:cNvPr id="4" name="Slide Image Placeholder 3"/>
          <p:cNvSpPr>
            <a:spLocks noGrp="1" noRot="1" noChangeAspect="1"/>
          </p:cNvSpPr>
          <p:nvPr>
            <p:ph type="sldImg" idx="2"/>
          </p:nvPr>
        </p:nvSpPr>
        <p:spPr>
          <a:xfrm>
            <a:off x="2898775" y="527050"/>
            <a:ext cx="3511550" cy="2633663"/>
          </a:xfrm>
          <a:prstGeom prst="rect">
            <a:avLst/>
          </a:prstGeom>
          <a:noFill/>
          <a:ln w="12700">
            <a:solidFill>
              <a:prstClr val="black"/>
            </a:solidFill>
          </a:ln>
        </p:spPr>
        <p:txBody>
          <a:bodyPr vert="horz" lIns="93317" tIns="46658" rIns="93317" bIns="46658" rtlCol="0" anchor="ctr"/>
          <a:lstStyle/>
          <a:p>
            <a:endParaRPr lang="en-US"/>
          </a:p>
        </p:txBody>
      </p:sp>
      <p:sp>
        <p:nvSpPr>
          <p:cNvPr id="5" name="Notes Placeholder 4"/>
          <p:cNvSpPr>
            <a:spLocks noGrp="1"/>
          </p:cNvSpPr>
          <p:nvPr>
            <p:ph type="body" sz="quarter" idx="3"/>
          </p:nvPr>
        </p:nvSpPr>
        <p:spPr>
          <a:xfrm>
            <a:off x="930911" y="3335974"/>
            <a:ext cx="7447280" cy="3160395"/>
          </a:xfrm>
          <a:prstGeom prst="rect">
            <a:avLst/>
          </a:prstGeom>
        </p:spPr>
        <p:txBody>
          <a:bodyPr vert="horz" lIns="93317" tIns="46658" rIns="93317" bIns="4665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2" y="6670726"/>
            <a:ext cx="4033943" cy="351155"/>
          </a:xfrm>
          <a:prstGeom prst="rect">
            <a:avLst/>
          </a:prstGeom>
        </p:spPr>
        <p:txBody>
          <a:bodyPr vert="horz" lIns="93317" tIns="46658" rIns="93317" bIns="46658" rtlCol="0" anchor="b"/>
          <a:lstStyle>
            <a:lvl1pPr algn="l">
              <a:defRPr sz="1200"/>
            </a:lvl1pPr>
          </a:lstStyle>
          <a:p>
            <a:endParaRPr lang="en-US"/>
          </a:p>
        </p:txBody>
      </p:sp>
      <p:sp>
        <p:nvSpPr>
          <p:cNvPr id="7" name="Slide Number Placeholder 6"/>
          <p:cNvSpPr>
            <a:spLocks noGrp="1"/>
          </p:cNvSpPr>
          <p:nvPr>
            <p:ph type="sldNum" sz="quarter" idx="5"/>
          </p:nvPr>
        </p:nvSpPr>
        <p:spPr>
          <a:xfrm>
            <a:off x="5273005" y="6670726"/>
            <a:ext cx="4033943" cy="351155"/>
          </a:xfrm>
          <a:prstGeom prst="rect">
            <a:avLst/>
          </a:prstGeom>
        </p:spPr>
        <p:txBody>
          <a:bodyPr vert="horz" lIns="93317" tIns="46658" rIns="93317" bIns="46658" rtlCol="0" anchor="b"/>
          <a:lstStyle>
            <a:lvl1pPr algn="r">
              <a:defRPr sz="1200"/>
            </a:lvl1pPr>
          </a:lstStyle>
          <a:p>
            <a:fld id="{1853E714-9B37-4E64-82A5-97BBAB671202}" type="slidenum">
              <a:rPr lang="en-US" smtClean="0"/>
              <a:t>‹#›</a:t>
            </a:fld>
            <a:endParaRPr lang="en-US"/>
          </a:p>
        </p:txBody>
      </p:sp>
    </p:spTree>
    <p:extLst>
      <p:ext uri="{BB962C8B-B14F-4D97-AF65-F5344CB8AC3E}">
        <p14:creationId xmlns:p14="http://schemas.microsoft.com/office/powerpoint/2010/main" val="63084837"/>
      </p:ext>
    </p:extLst>
  </p:cSld>
  <p:clrMap bg1="lt1" tx1="dk1" bg2="lt2" tx2="dk2" accent1="accent1" accent2="accent2" accent3="accent3" accent4="accent4" accent5="accent5" accent6="accent6" hlink="hlink" folHlink="folHlink"/>
  <p:notesStyle>
    <a:lvl1pPr marL="0" algn="l" defTabSz="3511038" rtl="0" eaLnBrk="1" latinLnBrk="0" hangingPunct="1">
      <a:defRPr sz="4600" kern="1200">
        <a:solidFill>
          <a:schemeClr val="tx1"/>
        </a:solidFill>
        <a:latin typeface="+mn-lt"/>
        <a:ea typeface="+mn-ea"/>
        <a:cs typeface="+mn-cs"/>
      </a:defRPr>
    </a:lvl1pPr>
    <a:lvl2pPr marL="1755519" algn="l" defTabSz="3511038" rtl="0" eaLnBrk="1" latinLnBrk="0" hangingPunct="1">
      <a:defRPr sz="4600" kern="1200">
        <a:solidFill>
          <a:schemeClr val="tx1"/>
        </a:solidFill>
        <a:latin typeface="+mn-lt"/>
        <a:ea typeface="+mn-ea"/>
        <a:cs typeface="+mn-cs"/>
      </a:defRPr>
    </a:lvl2pPr>
    <a:lvl3pPr marL="3511038" algn="l" defTabSz="3511038" rtl="0" eaLnBrk="1" latinLnBrk="0" hangingPunct="1">
      <a:defRPr sz="4600" kern="1200">
        <a:solidFill>
          <a:schemeClr val="tx1"/>
        </a:solidFill>
        <a:latin typeface="+mn-lt"/>
        <a:ea typeface="+mn-ea"/>
        <a:cs typeface="+mn-cs"/>
      </a:defRPr>
    </a:lvl3pPr>
    <a:lvl4pPr marL="5266556" algn="l" defTabSz="3511038" rtl="0" eaLnBrk="1" latinLnBrk="0" hangingPunct="1">
      <a:defRPr sz="4600" kern="1200">
        <a:solidFill>
          <a:schemeClr val="tx1"/>
        </a:solidFill>
        <a:latin typeface="+mn-lt"/>
        <a:ea typeface="+mn-ea"/>
        <a:cs typeface="+mn-cs"/>
      </a:defRPr>
    </a:lvl4pPr>
    <a:lvl5pPr marL="7022075" algn="l" defTabSz="3511038" rtl="0" eaLnBrk="1" latinLnBrk="0" hangingPunct="1">
      <a:defRPr sz="4600" kern="1200">
        <a:solidFill>
          <a:schemeClr val="tx1"/>
        </a:solidFill>
        <a:latin typeface="+mn-lt"/>
        <a:ea typeface="+mn-ea"/>
        <a:cs typeface="+mn-cs"/>
      </a:defRPr>
    </a:lvl5pPr>
    <a:lvl6pPr marL="8777594" algn="l" defTabSz="3511038" rtl="0" eaLnBrk="1" latinLnBrk="0" hangingPunct="1">
      <a:defRPr sz="4600" kern="1200">
        <a:solidFill>
          <a:schemeClr val="tx1"/>
        </a:solidFill>
        <a:latin typeface="+mn-lt"/>
        <a:ea typeface="+mn-ea"/>
        <a:cs typeface="+mn-cs"/>
      </a:defRPr>
    </a:lvl6pPr>
    <a:lvl7pPr marL="10533113" algn="l" defTabSz="3511038" rtl="0" eaLnBrk="1" latinLnBrk="0" hangingPunct="1">
      <a:defRPr sz="4600" kern="1200">
        <a:solidFill>
          <a:schemeClr val="tx1"/>
        </a:solidFill>
        <a:latin typeface="+mn-lt"/>
        <a:ea typeface="+mn-ea"/>
        <a:cs typeface="+mn-cs"/>
      </a:defRPr>
    </a:lvl7pPr>
    <a:lvl8pPr marL="12288632" algn="l" defTabSz="3511038" rtl="0" eaLnBrk="1" latinLnBrk="0" hangingPunct="1">
      <a:defRPr sz="4600" kern="1200">
        <a:solidFill>
          <a:schemeClr val="tx1"/>
        </a:solidFill>
        <a:latin typeface="+mn-lt"/>
        <a:ea typeface="+mn-ea"/>
        <a:cs typeface="+mn-cs"/>
      </a:defRPr>
    </a:lvl8pPr>
    <a:lvl9pPr marL="14044150" algn="l" defTabSz="3511038" rtl="0" eaLnBrk="1" latinLnBrk="0" hangingPunct="1">
      <a:defRPr sz="4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3E714-9B37-4E64-82A5-97BBAB671202}" type="slidenum">
              <a:rPr lang="en-US" smtClean="0"/>
              <a:t>1</a:t>
            </a:fld>
            <a:endParaRPr lang="en-US"/>
          </a:p>
        </p:txBody>
      </p:sp>
    </p:spTree>
    <p:extLst>
      <p:ext uri="{BB962C8B-B14F-4D97-AF65-F5344CB8AC3E}">
        <p14:creationId xmlns:p14="http://schemas.microsoft.com/office/powerpoint/2010/main" val="3983804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194987" y="1318685"/>
            <a:ext cx="39501235" cy="1682424"/>
          </a:xfrm>
          <a:prstGeom prst="rect">
            <a:avLst/>
          </a:prstGeom>
        </p:spPr>
        <p:txBody>
          <a:bodyPr lIns="0" tIns="0" rIns="0" bIns="0" anchor="ctr" anchorCtr="0"/>
          <a:lstStyle/>
          <a:p>
            <a:r>
              <a:rPr lang="en-US" dirty="0" smtClean="0"/>
              <a:t>Click to edit Master title style</a:t>
            </a:r>
            <a:endParaRPr lang="en-US" dirty="0"/>
          </a:p>
        </p:txBody>
      </p:sp>
    </p:spTree>
    <p:extLst>
      <p:ext uri="{BB962C8B-B14F-4D97-AF65-F5344CB8AC3E}">
        <p14:creationId xmlns:p14="http://schemas.microsoft.com/office/powerpoint/2010/main" val="3948108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0" y="3"/>
            <a:ext cx="43891200" cy="56307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US" sz="7000" dirty="0"/>
          </a:p>
        </p:txBody>
      </p:sp>
      <p:pic>
        <p:nvPicPr>
          <p:cNvPr id="2" name="Picture 1" descr="NEON_whit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108342" y="1665581"/>
            <a:ext cx="6353936" cy="2551376"/>
          </a:xfrm>
          <a:prstGeom prst="rect">
            <a:avLst/>
          </a:prstGeom>
        </p:spPr>
      </p:pic>
      <p:sp>
        <p:nvSpPr>
          <p:cNvPr id="10" name="Rectangle 9"/>
          <p:cNvSpPr/>
          <p:nvPr userDrawn="1"/>
        </p:nvSpPr>
        <p:spPr>
          <a:xfrm>
            <a:off x="0" y="30206074"/>
            <a:ext cx="43084684" cy="461501"/>
          </a:xfrm>
          <a:prstGeom prst="rect">
            <a:avLst/>
          </a:prstGeom>
          <a:solidFill>
            <a:srgbClr val="0076BE"/>
          </a:solidFill>
          <a:ln>
            <a:noFill/>
          </a:ln>
        </p:spPr>
        <p:style>
          <a:lnRef idx="2">
            <a:schemeClr val="accent1">
              <a:shade val="50000"/>
            </a:schemeClr>
          </a:lnRef>
          <a:fillRef idx="1">
            <a:schemeClr val="accent1"/>
          </a:fillRef>
          <a:effectRef idx="0">
            <a:schemeClr val="accent1"/>
          </a:effectRef>
          <a:fontRef idx="minor">
            <a:schemeClr val="lt1"/>
          </a:fontRef>
        </p:style>
        <p:txBody>
          <a:bodyPr lIns="470258" tIns="235129" rIns="470258" bIns="235129" rtlCol="0" anchor="ctr"/>
          <a:lstStyle/>
          <a:p>
            <a:pPr algn="ctr"/>
            <a:endParaRPr lang="en-US"/>
          </a:p>
        </p:txBody>
      </p:sp>
      <p:sp>
        <p:nvSpPr>
          <p:cNvPr id="11" name="Rectangle 10"/>
          <p:cNvSpPr/>
          <p:nvPr userDrawn="1"/>
        </p:nvSpPr>
        <p:spPr>
          <a:xfrm>
            <a:off x="0" y="30434650"/>
            <a:ext cx="43084684" cy="472173"/>
          </a:xfrm>
          <a:prstGeom prst="rect">
            <a:avLst/>
          </a:prstGeom>
          <a:solidFill>
            <a:srgbClr val="14141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70258" tIns="235129" rIns="470258" bIns="235129" rtlCol="0" anchor="ctr"/>
          <a:lstStyle/>
          <a:p>
            <a:pPr algn="ctr"/>
            <a:endParaRPr lang="en-US"/>
          </a:p>
        </p:txBody>
      </p:sp>
      <p:sp>
        <p:nvSpPr>
          <p:cNvPr id="17" name="Isosceles Triangle 8"/>
          <p:cNvSpPr/>
          <p:nvPr userDrawn="1"/>
        </p:nvSpPr>
        <p:spPr>
          <a:xfrm>
            <a:off x="42758351" y="30084712"/>
            <a:ext cx="643788" cy="866775"/>
          </a:xfrm>
          <a:prstGeom prst="triangle">
            <a:avLst>
              <a:gd name="adj" fmla="val 466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7421559" y="31470070"/>
            <a:ext cx="5152212" cy="867305"/>
          </a:xfrm>
          <a:prstGeom prst="rect">
            <a:avLst/>
          </a:prstGeom>
        </p:spPr>
      </p:pic>
      <p:sp>
        <p:nvSpPr>
          <p:cNvPr id="20" name="Footer Placeholder 4"/>
          <p:cNvSpPr txBox="1">
            <a:spLocks/>
          </p:cNvSpPr>
          <p:nvPr userDrawn="1"/>
        </p:nvSpPr>
        <p:spPr>
          <a:xfrm>
            <a:off x="1723094" y="31232375"/>
            <a:ext cx="6491268" cy="1493520"/>
          </a:xfrm>
          <a:prstGeom prst="rect">
            <a:avLst/>
          </a:prstGeom>
        </p:spPr>
        <p:txBody>
          <a:bodyPr lIns="182880" tIns="91440" rIns="182880" bIns="91440"/>
          <a:lstStyle>
            <a:defPPr>
              <a:defRPr lang="en-US"/>
            </a:defPPr>
            <a:lvl1pPr marL="0" algn="l" defTabSz="4702576" rtl="0" eaLnBrk="1" latinLnBrk="0" hangingPunct="1">
              <a:defRPr sz="5400" b="1" kern="1200">
                <a:solidFill>
                  <a:schemeClr val="accent6"/>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a:lstStyle>
          <a:p>
            <a:r>
              <a:rPr lang="en-US" sz="4200" dirty="0" err="1" smtClean="0"/>
              <a:t>www.neonscience.org</a:t>
            </a:r>
            <a:endParaRPr lang="en-US" sz="4200" dirty="0"/>
          </a:p>
        </p:txBody>
      </p:sp>
      <p:sp>
        <p:nvSpPr>
          <p:cNvPr id="21" name="Footer Placeholder 4"/>
          <p:cNvSpPr txBox="1">
            <a:spLocks/>
          </p:cNvSpPr>
          <p:nvPr userDrawn="1"/>
        </p:nvSpPr>
        <p:spPr>
          <a:xfrm>
            <a:off x="4899661" y="31261872"/>
            <a:ext cx="34091878" cy="1198940"/>
          </a:xfrm>
          <a:prstGeom prst="rect">
            <a:avLst/>
          </a:prstGeom>
        </p:spPr>
        <p:txBody>
          <a:bodyPr lIns="182880" tIns="91440" rIns="182880" bIns="91440"/>
          <a:lstStyle>
            <a:defPPr>
              <a:defRPr lang="en-US"/>
            </a:defPPr>
            <a:lvl1pPr marL="0" algn="l" defTabSz="4702576" rtl="0" eaLnBrk="1" latinLnBrk="0" hangingPunct="1">
              <a:defRPr sz="5400" b="1" kern="1200">
                <a:solidFill>
                  <a:schemeClr val="accent6"/>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a:lstStyle>
          <a:p>
            <a:pPr algn="ctr"/>
            <a:r>
              <a:rPr lang="en-US" sz="4200" b="0" i="1" dirty="0" smtClean="0"/>
              <a:t>NEON is a project sponsored by the National Science </a:t>
            </a:r>
            <a:r>
              <a:rPr lang="en-US" sz="4200" b="0" i="1" smtClean="0"/>
              <a:t>Foundation and proudly operated by </a:t>
            </a:r>
            <a:r>
              <a:rPr lang="en-US" sz="4200" b="0" i="1" dirty="0" smtClean="0"/>
              <a:t>Battelle.</a:t>
            </a:r>
            <a:endParaRPr lang="en-US" sz="4200" b="0" i="1" dirty="0"/>
          </a:p>
        </p:txBody>
      </p:sp>
    </p:spTree>
    <p:extLst>
      <p:ext uri="{BB962C8B-B14F-4D97-AF65-F5344CB8AC3E}">
        <p14:creationId xmlns:p14="http://schemas.microsoft.com/office/powerpoint/2010/main" val="2857799429"/>
      </p:ext>
    </p:extLst>
  </p:cSld>
  <p:clrMap bg1="lt1" tx1="dk1" bg2="lt2" tx2="dk2" accent1="accent1" accent2="accent2" accent3="accent3" accent4="accent4" accent5="accent5" accent6="accent6" hlink="hlink" folHlink="folHlink"/>
  <p:sldLayoutIdLst>
    <p:sldLayoutId id="2147483651"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2340808" rtl="0" eaLnBrk="1" latinLnBrk="0" hangingPunct="1">
        <a:spcBef>
          <a:spcPct val="0"/>
        </a:spcBef>
        <a:buNone/>
        <a:defRPr sz="6000" b="0" kern="1200">
          <a:solidFill>
            <a:schemeClr val="bg1"/>
          </a:solidFill>
          <a:latin typeface="+mj-lt"/>
          <a:ea typeface="+mj-ea"/>
          <a:cs typeface="+mj-cs"/>
        </a:defRPr>
      </a:lvl1pPr>
    </p:titleStyle>
    <p:bodyStyle>
      <a:lvl1pPr marL="585203" indent="-585203" algn="l" defTabSz="2340808" rtl="0" eaLnBrk="1" latinLnBrk="0" hangingPunct="1">
        <a:spcBef>
          <a:spcPts val="1536"/>
        </a:spcBef>
        <a:spcAft>
          <a:spcPts val="1280"/>
        </a:spcAft>
        <a:buClr>
          <a:schemeClr val="accent1"/>
        </a:buClr>
        <a:buFont typeface="Arial" pitchFamily="34" charset="0"/>
        <a:buChar char="•"/>
        <a:defRPr sz="6200" kern="1200">
          <a:solidFill>
            <a:schemeClr val="tx1">
              <a:lumMod val="75000"/>
              <a:lumOff val="25000"/>
            </a:schemeClr>
          </a:solidFill>
          <a:latin typeface="+mn-lt"/>
          <a:ea typeface="+mn-ea"/>
          <a:cs typeface="+mn-cs"/>
        </a:defRPr>
      </a:lvl1pPr>
      <a:lvl2pPr marL="1320770" indent="-585203" algn="l" defTabSz="2340808" rtl="0" eaLnBrk="1" latinLnBrk="0" hangingPunct="1">
        <a:spcBef>
          <a:spcPts val="1536"/>
        </a:spcBef>
        <a:spcAft>
          <a:spcPts val="1280"/>
        </a:spcAft>
        <a:buClr>
          <a:schemeClr val="accent1"/>
        </a:buClr>
        <a:buFont typeface="Wingdings" pitchFamily="2" charset="2"/>
        <a:buChar char="§"/>
        <a:defRPr sz="5100" kern="1200">
          <a:solidFill>
            <a:schemeClr val="tx1">
              <a:lumMod val="75000"/>
              <a:lumOff val="25000"/>
            </a:schemeClr>
          </a:solidFill>
          <a:latin typeface="+mn-lt"/>
          <a:ea typeface="+mn-ea"/>
          <a:cs typeface="+mn-cs"/>
        </a:defRPr>
      </a:lvl2pPr>
      <a:lvl3pPr marL="1905973" indent="-585203" algn="l" defTabSz="2340808" rtl="0" eaLnBrk="1" latinLnBrk="0" hangingPunct="1">
        <a:spcBef>
          <a:spcPts val="1536"/>
        </a:spcBef>
        <a:spcAft>
          <a:spcPts val="1280"/>
        </a:spcAft>
        <a:buClr>
          <a:schemeClr val="accent1"/>
        </a:buClr>
        <a:buFont typeface="Arial" pitchFamily="34" charset="0"/>
        <a:buChar char="−"/>
        <a:tabLst/>
        <a:defRPr sz="4700" kern="1200">
          <a:solidFill>
            <a:schemeClr val="tx1">
              <a:lumMod val="75000"/>
              <a:lumOff val="25000"/>
            </a:schemeClr>
          </a:solidFill>
          <a:latin typeface="+mn-lt"/>
          <a:ea typeface="+mn-ea"/>
          <a:cs typeface="+mn-cs"/>
        </a:defRPr>
      </a:lvl3pPr>
      <a:lvl4pPr marL="2491174" indent="-585203" algn="l" defTabSz="2340808" rtl="0" eaLnBrk="1" latinLnBrk="0" hangingPunct="1">
        <a:spcBef>
          <a:spcPts val="1536"/>
        </a:spcBef>
        <a:spcAft>
          <a:spcPts val="1280"/>
        </a:spcAft>
        <a:buClr>
          <a:schemeClr val="accent1"/>
        </a:buClr>
        <a:buFont typeface="Arial" pitchFamily="34" charset="0"/>
        <a:buChar char="•"/>
        <a:defRPr sz="4100" kern="1200">
          <a:solidFill>
            <a:schemeClr val="tx1">
              <a:lumMod val="75000"/>
              <a:lumOff val="25000"/>
            </a:schemeClr>
          </a:solidFill>
          <a:latin typeface="+mn-lt"/>
          <a:ea typeface="+mn-ea"/>
          <a:cs typeface="+mn-cs"/>
        </a:defRPr>
      </a:lvl4pPr>
      <a:lvl5pPr marL="3076377" indent="-585203" algn="l" defTabSz="2340808" rtl="0" eaLnBrk="1" latinLnBrk="0" hangingPunct="1">
        <a:spcBef>
          <a:spcPts val="1536"/>
        </a:spcBef>
        <a:spcAft>
          <a:spcPts val="1280"/>
        </a:spcAft>
        <a:buClr>
          <a:schemeClr val="accent1"/>
        </a:buClr>
        <a:buFont typeface="Wingdings" pitchFamily="2" charset="2"/>
        <a:buChar char="§"/>
        <a:defRPr sz="4100" kern="1200">
          <a:solidFill>
            <a:schemeClr val="tx1">
              <a:lumMod val="75000"/>
              <a:lumOff val="25000"/>
            </a:schemeClr>
          </a:solidFill>
          <a:latin typeface="+mn-lt"/>
          <a:ea typeface="+mn-ea"/>
          <a:cs typeface="+mn-cs"/>
        </a:defRPr>
      </a:lvl5pPr>
      <a:lvl6pPr marL="6437224" indent="-585203" algn="l" defTabSz="2340808" rtl="0" eaLnBrk="1" latinLnBrk="0" hangingPunct="1">
        <a:spcBef>
          <a:spcPct val="20000"/>
        </a:spcBef>
        <a:buFont typeface="Arial" pitchFamily="34" charset="0"/>
        <a:buChar char="•"/>
        <a:defRPr sz="5100" kern="1200">
          <a:solidFill>
            <a:schemeClr val="tx1"/>
          </a:solidFill>
          <a:latin typeface="+mn-lt"/>
          <a:ea typeface="+mn-ea"/>
          <a:cs typeface="+mn-cs"/>
        </a:defRPr>
      </a:lvl6pPr>
      <a:lvl7pPr marL="7607628" indent="-585203" algn="l" defTabSz="2340808" rtl="0" eaLnBrk="1" latinLnBrk="0" hangingPunct="1">
        <a:spcBef>
          <a:spcPct val="20000"/>
        </a:spcBef>
        <a:buFont typeface="Arial" pitchFamily="34" charset="0"/>
        <a:buChar char="•"/>
        <a:defRPr sz="5100" kern="1200">
          <a:solidFill>
            <a:schemeClr val="tx1"/>
          </a:solidFill>
          <a:latin typeface="+mn-lt"/>
          <a:ea typeface="+mn-ea"/>
          <a:cs typeface="+mn-cs"/>
        </a:defRPr>
      </a:lvl7pPr>
      <a:lvl8pPr marL="8778032" indent="-585203" algn="l" defTabSz="2340808" rtl="0" eaLnBrk="1" latinLnBrk="0" hangingPunct="1">
        <a:spcBef>
          <a:spcPct val="20000"/>
        </a:spcBef>
        <a:buFont typeface="Arial" pitchFamily="34" charset="0"/>
        <a:buChar char="•"/>
        <a:defRPr sz="5100" kern="1200">
          <a:solidFill>
            <a:schemeClr val="tx1"/>
          </a:solidFill>
          <a:latin typeface="+mn-lt"/>
          <a:ea typeface="+mn-ea"/>
          <a:cs typeface="+mn-cs"/>
        </a:defRPr>
      </a:lvl8pPr>
      <a:lvl9pPr marL="9948438" indent="-585203" algn="l" defTabSz="2340808" rtl="0" eaLnBrk="1" latinLnBrk="0" hangingPunct="1">
        <a:spcBef>
          <a:spcPct val="20000"/>
        </a:spcBef>
        <a:buFont typeface="Arial" pitchFamily="34" charset="0"/>
        <a:buChar char="•"/>
        <a:defRPr sz="5100" kern="1200">
          <a:solidFill>
            <a:schemeClr val="tx1"/>
          </a:solidFill>
          <a:latin typeface="+mn-lt"/>
          <a:ea typeface="+mn-ea"/>
          <a:cs typeface="+mn-cs"/>
        </a:defRPr>
      </a:lvl9pPr>
    </p:bodyStyle>
    <p:otherStyle>
      <a:defPPr>
        <a:defRPr lang="en-US"/>
      </a:defPPr>
      <a:lvl1pPr marL="0" algn="l" defTabSz="2340808" rtl="0" eaLnBrk="1" latinLnBrk="0" hangingPunct="1">
        <a:defRPr sz="4700" kern="1200">
          <a:solidFill>
            <a:schemeClr val="tx1"/>
          </a:solidFill>
          <a:latin typeface="+mn-lt"/>
          <a:ea typeface="+mn-ea"/>
          <a:cs typeface="+mn-cs"/>
        </a:defRPr>
      </a:lvl1pPr>
      <a:lvl2pPr marL="1170404" algn="l" defTabSz="2340808" rtl="0" eaLnBrk="1" latinLnBrk="0" hangingPunct="1">
        <a:defRPr sz="4700" kern="1200">
          <a:solidFill>
            <a:schemeClr val="tx1"/>
          </a:solidFill>
          <a:latin typeface="+mn-lt"/>
          <a:ea typeface="+mn-ea"/>
          <a:cs typeface="+mn-cs"/>
        </a:defRPr>
      </a:lvl2pPr>
      <a:lvl3pPr marL="2340808" algn="l" defTabSz="2340808" rtl="0" eaLnBrk="1" latinLnBrk="0" hangingPunct="1">
        <a:defRPr sz="4700" kern="1200">
          <a:solidFill>
            <a:schemeClr val="tx1"/>
          </a:solidFill>
          <a:latin typeface="+mn-lt"/>
          <a:ea typeface="+mn-ea"/>
          <a:cs typeface="+mn-cs"/>
        </a:defRPr>
      </a:lvl3pPr>
      <a:lvl4pPr marL="3511213" algn="l" defTabSz="2340808" rtl="0" eaLnBrk="1" latinLnBrk="0" hangingPunct="1">
        <a:defRPr sz="4700" kern="1200">
          <a:solidFill>
            <a:schemeClr val="tx1"/>
          </a:solidFill>
          <a:latin typeface="+mn-lt"/>
          <a:ea typeface="+mn-ea"/>
          <a:cs typeface="+mn-cs"/>
        </a:defRPr>
      </a:lvl4pPr>
      <a:lvl5pPr marL="4681618" algn="l" defTabSz="2340808" rtl="0" eaLnBrk="1" latinLnBrk="0" hangingPunct="1">
        <a:defRPr sz="4700" kern="1200">
          <a:solidFill>
            <a:schemeClr val="tx1"/>
          </a:solidFill>
          <a:latin typeface="+mn-lt"/>
          <a:ea typeface="+mn-ea"/>
          <a:cs typeface="+mn-cs"/>
        </a:defRPr>
      </a:lvl5pPr>
      <a:lvl6pPr marL="5852022" algn="l" defTabSz="2340808" rtl="0" eaLnBrk="1" latinLnBrk="0" hangingPunct="1">
        <a:defRPr sz="4700" kern="1200">
          <a:solidFill>
            <a:schemeClr val="tx1"/>
          </a:solidFill>
          <a:latin typeface="+mn-lt"/>
          <a:ea typeface="+mn-ea"/>
          <a:cs typeface="+mn-cs"/>
        </a:defRPr>
      </a:lvl6pPr>
      <a:lvl7pPr marL="7022427" algn="l" defTabSz="2340808" rtl="0" eaLnBrk="1" latinLnBrk="0" hangingPunct="1">
        <a:defRPr sz="4700" kern="1200">
          <a:solidFill>
            <a:schemeClr val="tx1"/>
          </a:solidFill>
          <a:latin typeface="+mn-lt"/>
          <a:ea typeface="+mn-ea"/>
          <a:cs typeface="+mn-cs"/>
        </a:defRPr>
      </a:lvl7pPr>
      <a:lvl8pPr marL="8192831" algn="l" defTabSz="2340808" rtl="0" eaLnBrk="1" latinLnBrk="0" hangingPunct="1">
        <a:defRPr sz="4700" kern="1200">
          <a:solidFill>
            <a:schemeClr val="tx1"/>
          </a:solidFill>
          <a:latin typeface="+mn-lt"/>
          <a:ea typeface="+mn-ea"/>
          <a:cs typeface="+mn-cs"/>
        </a:defRPr>
      </a:lvl8pPr>
      <a:lvl9pPr marL="9363235" algn="l" defTabSz="2340808" rtl="0" eaLnBrk="1" latinLnBrk="0" hangingPunct="1">
        <a:defRPr sz="4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a:spLocks/>
          </p:cNvSpPr>
          <p:nvPr/>
        </p:nvSpPr>
        <p:spPr>
          <a:xfrm>
            <a:off x="11607557" y="15465722"/>
            <a:ext cx="20726399" cy="14135030"/>
          </a:xfrm>
          <a:prstGeom prst="rect">
            <a:avLst/>
          </a:prstGeom>
          <a:solidFill>
            <a:schemeClr val="bg1">
              <a:lumMod val="95000"/>
            </a:schemeClr>
          </a:solidFill>
          <a:ln w="12700" cap="flat" cmpd="sng" algn="ctr">
            <a:solidFill>
              <a:schemeClr val="accent6"/>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square" lIns="457200" tIns="274320" rIns="457200" bIns="457200">
            <a:noAutofit/>
          </a:bodyPr>
          <a:lstStyle/>
          <a:p>
            <a:endParaRPr lang="en-US" sz="2800" dirty="0"/>
          </a:p>
        </p:txBody>
      </p:sp>
      <p:sp>
        <p:nvSpPr>
          <p:cNvPr id="7" name="TextBox 6"/>
          <p:cNvSpPr txBox="1"/>
          <p:nvPr/>
        </p:nvSpPr>
        <p:spPr>
          <a:xfrm>
            <a:off x="939556" y="4250884"/>
            <a:ext cx="4841069" cy="769441"/>
          </a:xfrm>
          <a:prstGeom prst="rect">
            <a:avLst/>
          </a:prstGeom>
          <a:noFill/>
        </p:spPr>
        <p:txBody>
          <a:bodyPr wrap="none" lIns="0" tIns="0" rIns="0" bIns="0" rtlCol="0">
            <a:spAutoFit/>
          </a:bodyPr>
          <a:lstStyle/>
          <a:p>
            <a:r>
              <a:rPr lang="en-US" sz="5000" dirty="0" smtClean="0">
                <a:solidFill>
                  <a:srgbClr val="A9CFF6"/>
                </a:solidFill>
              </a:rPr>
              <a:t>Charlotte Roiger </a:t>
            </a:r>
            <a:endParaRPr lang="en-US" sz="5000" dirty="0">
              <a:solidFill>
                <a:srgbClr val="A9CFF6"/>
              </a:solidFill>
            </a:endParaRPr>
          </a:p>
        </p:txBody>
      </p:sp>
      <p:sp>
        <p:nvSpPr>
          <p:cNvPr id="43" name="Rectangle 42"/>
          <p:cNvSpPr>
            <a:spLocks/>
          </p:cNvSpPr>
          <p:nvPr/>
        </p:nvSpPr>
        <p:spPr>
          <a:xfrm>
            <a:off x="939556" y="7387461"/>
            <a:ext cx="10029716" cy="9071740"/>
          </a:xfrm>
          <a:prstGeom prst="rect">
            <a:avLst/>
          </a:prstGeom>
          <a:ln w="12700">
            <a:solidFill>
              <a:schemeClr val="accent6"/>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r>
              <a:rPr lang="en-US" sz="2600" b="1" dirty="0" smtClean="0">
                <a:cs typeface="Arial"/>
              </a:rPr>
              <a:t>Background: </a:t>
            </a:r>
            <a:r>
              <a:rPr lang="en-US" sz="2600" dirty="0" smtClean="0">
                <a:cs typeface="Arial"/>
              </a:rPr>
              <a:t>The </a:t>
            </a:r>
            <a:r>
              <a:rPr lang="en-US" sz="2600" dirty="0">
                <a:cs typeface="Arial"/>
              </a:rPr>
              <a:t>study of mosquitoes is important because of their roles as members of food chains, carriers for human diseases, and as a sentinel taxon for climate </a:t>
            </a:r>
            <a:r>
              <a:rPr lang="en-US" sz="2600" dirty="0" smtClean="0">
                <a:cs typeface="Arial"/>
              </a:rPr>
              <a:t>change</a:t>
            </a:r>
            <a:r>
              <a:rPr lang="en-US" sz="2600" baseline="30000" dirty="0" smtClean="0">
                <a:cs typeface="Arial"/>
              </a:rPr>
              <a:t>1</a:t>
            </a:r>
            <a:r>
              <a:rPr lang="en-US" sz="2600" dirty="0" smtClean="0">
                <a:cs typeface="Arial"/>
              </a:rPr>
              <a:t>. The </a:t>
            </a:r>
            <a:r>
              <a:rPr lang="en-US" sz="2600" dirty="0">
                <a:cs typeface="Arial"/>
              </a:rPr>
              <a:t>National Ecological Observatory Network (NEON) will be collecting mosquito occurrence, identification, and pathogen data at 47 terrestrial sites over the next 30 years. </a:t>
            </a:r>
            <a:endParaRPr lang="en-US" sz="2600" dirty="0" smtClean="0">
              <a:cs typeface="Arial"/>
            </a:endParaRPr>
          </a:p>
          <a:p>
            <a:endParaRPr lang="en-US" sz="2000" dirty="0">
              <a:cs typeface="Arial"/>
            </a:endParaRPr>
          </a:p>
          <a:p>
            <a:r>
              <a:rPr lang="en-US" sz="2600" b="1" dirty="0" smtClean="0">
                <a:cs typeface="Arial"/>
              </a:rPr>
              <a:t>Project Goals: </a:t>
            </a:r>
            <a:r>
              <a:rPr lang="en-US" sz="2600" dirty="0" smtClean="0">
                <a:cs typeface="Arial"/>
              </a:rPr>
              <a:t>The </a:t>
            </a:r>
            <a:r>
              <a:rPr lang="en-US" sz="2600" dirty="0">
                <a:cs typeface="Arial"/>
              </a:rPr>
              <a:t>aim of this research project is to develop and provide future data users with methods and examples of working with NEON mosquito data to facilitate data analysis and visualization using the R programming language. We present a general workflow for downloading, merging, and processing data from NEON’s mosquito data product to explore and visualize species richness across all NEON sites. The tutorial includes examples of how to combine field observations with meteorological data to explore the relationship between mosquito species richness and temperature thresholds. </a:t>
            </a:r>
            <a:r>
              <a:rPr lang="en-US" sz="2600" dirty="0" smtClean="0">
                <a:cs typeface="Arial"/>
              </a:rPr>
              <a:t>The </a:t>
            </a:r>
            <a:r>
              <a:rPr lang="en-US" sz="2600" dirty="0">
                <a:cs typeface="Arial"/>
              </a:rPr>
              <a:t>broad spatial distribution of NEON sites may enable early detection of mosquito species range expansion. </a:t>
            </a:r>
            <a:r>
              <a:rPr lang="en-US" sz="2600" dirty="0" smtClean="0">
                <a:cs typeface="Arial"/>
              </a:rPr>
              <a:t>We </a:t>
            </a:r>
            <a:r>
              <a:rPr lang="en-US" sz="2600" dirty="0">
                <a:cs typeface="Arial"/>
              </a:rPr>
              <a:t>show how these data can be used to analyze the presence or absence of a single species, </a:t>
            </a:r>
            <a:r>
              <a:rPr lang="en-US" sz="2600" i="1" dirty="0" err="1">
                <a:cs typeface="Arial"/>
              </a:rPr>
              <a:t>Culex</a:t>
            </a:r>
            <a:r>
              <a:rPr lang="en-US" sz="2600" i="1" dirty="0">
                <a:cs typeface="Arial"/>
              </a:rPr>
              <a:t> </a:t>
            </a:r>
            <a:r>
              <a:rPr lang="en-US" sz="2600" i="1" dirty="0" err="1">
                <a:cs typeface="Arial"/>
              </a:rPr>
              <a:t>tarsalis</a:t>
            </a:r>
            <a:r>
              <a:rPr lang="en-US" sz="2600" dirty="0">
                <a:cs typeface="Arial"/>
              </a:rPr>
              <a:t>, across </a:t>
            </a:r>
            <a:r>
              <a:rPr lang="en-US" sz="2600" dirty="0" smtClean="0">
                <a:cs typeface="Arial"/>
              </a:rPr>
              <a:t>NEON sites</a:t>
            </a:r>
            <a:r>
              <a:rPr lang="en-US" sz="2600" dirty="0">
                <a:cs typeface="Arial"/>
              </a:rPr>
              <a:t>.</a:t>
            </a:r>
          </a:p>
        </p:txBody>
      </p:sp>
      <p:sp>
        <p:nvSpPr>
          <p:cNvPr id="44" name="TextBox 43"/>
          <p:cNvSpPr txBox="1"/>
          <p:nvPr/>
        </p:nvSpPr>
        <p:spPr>
          <a:xfrm>
            <a:off x="939556" y="6402575"/>
            <a:ext cx="10058400" cy="984885"/>
          </a:xfrm>
          <a:prstGeom prst="rect">
            <a:avLst/>
          </a:prstGeom>
          <a:solidFill>
            <a:schemeClr val="accent6"/>
          </a:solidFill>
          <a:ln>
            <a:solidFill>
              <a:srgbClr val="424242"/>
            </a:solidFill>
          </a:ln>
        </p:spPr>
        <p:style>
          <a:lnRef idx="0">
            <a:schemeClr val="accent1"/>
          </a:lnRef>
          <a:fillRef idx="3">
            <a:schemeClr val="accent1"/>
          </a:fillRef>
          <a:effectRef idx="3">
            <a:schemeClr val="accent1"/>
          </a:effectRef>
          <a:fontRef idx="minor">
            <a:schemeClr val="lt1"/>
          </a:fontRef>
        </p:style>
        <p:txBody>
          <a:bodyPr wrap="square" lIns="182880" tIns="182880" rIns="182880" bIns="182880" rtlCol="0">
            <a:spAutoFit/>
          </a:bodyPr>
          <a:lstStyle/>
          <a:p>
            <a:pPr algn="ctr"/>
            <a:r>
              <a:rPr lang="en-US" sz="4000" b="1" dirty="0" smtClean="0">
                <a:solidFill>
                  <a:schemeClr val="bg1"/>
                </a:solidFill>
                <a:latin typeface="Century Gothic"/>
                <a:cs typeface="Century Gothic"/>
              </a:rPr>
              <a:t>Introduction</a:t>
            </a:r>
          </a:p>
        </p:txBody>
      </p:sp>
      <p:sp>
        <p:nvSpPr>
          <p:cNvPr id="45" name="Rectangle 44"/>
          <p:cNvSpPr>
            <a:spLocks/>
          </p:cNvSpPr>
          <p:nvPr/>
        </p:nvSpPr>
        <p:spPr>
          <a:xfrm>
            <a:off x="11607556" y="7264350"/>
            <a:ext cx="10058400" cy="6644640"/>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pPr indent="-457200">
              <a:buFont typeface="Arial" panose="020B0604020202020204" pitchFamily="34" charset="0"/>
              <a:buChar char="•"/>
            </a:pPr>
            <a:endParaRPr lang="en-US" sz="2600" dirty="0" smtClean="0">
              <a:latin typeface="Arial"/>
              <a:cs typeface="Arial"/>
            </a:endParaRPr>
          </a:p>
        </p:txBody>
      </p:sp>
      <p:sp>
        <p:nvSpPr>
          <p:cNvPr id="46" name="TextBox 45"/>
          <p:cNvSpPr txBox="1"/>
          <p:nvPr/>
        </p:nvSpPr>
        <p:spPr>
          <a:xfrm>
            <a:off x="11607556" y="6402576"/>
            <a:ext cx="10058400" cy="861774"/>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3200" b="1" dirty="0" smtClean="0">
                <a:solidFill>
                  <a:schemeClr val="bg1"/>
                </a:solidFill>
                <a:latin typeface="Century Gothic"/>
                <a:cs typeface="Century Gothic"/>
              </a:rPr>
              <a:t>Species Richness by Latitude</a:t>
            </a:r>
          </a:p>
        </p:txBody>
      </p:sp>
      <p:sp>
        <p:nvSpPr>
          <p:cNvPr id="47" name="TextBox 46"/>
          <p:cNvSpPr txBox="1"/>
          <p:nvPr/>
        </p:nvSpPr>
        <p:spPr>
          <a:xfrm>
            <a:off x="22275556" y="6402576"/>
            <a:ext cx="10058400" cy="815608"/>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2900" b="1" dirty="0" smtClean="0">
                <a:solidFill>
                  <a:schemeClr val="bg1"/>
                </a:solidFill>
                <a:latin typeface="Century Gothic"/>
                <a:cs typeface="Century Gothic"/>
              </a:rPr>
              <a:t>Species Richness by Average Maximum Temperature</a:t>
            </a:r>
          </a:p>
        </p:txBody>
      </p:sp>
      <p:sp>
        <p:nvSpPr>
          <p:cNvPr id="49" name="Rectangle 48"/>
          <p:cNvSpPr>
            <a:spLocks/>
          </p:cNvSpPr>
          <p:nvPr/>
        </p:nvSpPr>
        <p:spPr>
          <a:xfrm>
            <a:off x="939556" y="17770114"/>
            <a:ext cx="10058400" cy="11830638"/>
          </a:xfrm>
          <a:prstGeom prst="rect">
            <a:avLst/>
          </a:prstGeom>
          <a:ln w="12700">
            <a:solidFill>
              <a:schemeClr val="accent6"/>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r>
              <a:rPr lang="en-US" sz="2800" b="1" dirty="0" smtClean="0">
                <a:solidFill>
                  <a:schemeClr val="accent2"/>
                </a:solidFill>
                <a:latin typeface="Arial"/>
                <a:cs typeface="Arial"/>
              </a:rPr>
              <a:t>Data Organization and Set Up</a:t>
            </a:r>
          </a:p>
          <a:p>
            <a:pPr marL="914400" indent="-457200">
              <a:buFont typeface="Arial" panose="020B0604020202020204" pitchFamily="34" charset="0"/>
              <a:buChar char="•"/>
            </a:pPr>
            <a:r>
              <a:rPr lang="en-US" sz="2400" b="1" dirty="0" smtClean="0">
                <a:latin typeface="Arial"/>
                <a:cs typeface="Arial"/>
              </a:rPr>
              <a:t>Retrieve NEON Location Information</a:t>
            </a:r>
          </a:p>
          <a:p>
            <a:pPr marL="1828800" lvl="1" indent="-457200">
              <a:buFont typeface="Arial" panose="020B0604020202020204" pitchFamily="34" charset="0"/>
              <a:buChar char="−"/>
            </a:pPr>
            <a:r>
              <a:rPr lang="en-US" sz="2400" dirty="0" smtClean="0">
                <a:latin typeface="Arial"/>
                <a:cs typeface="Arial"/>
              </a:rPr>
              <a:t>Used a function that called NEON APIs to obtain location data</a:t>
            </a:r>
          </a:p>
          <a:p>
            <a:pPr marL="914400" indent="-457200">
              <a:buFont typeface="Arial" panose="020B0604020202020204" pitchFamily="34" charset="0"/>
              <a:buChar char="•"/>
            </a:pPr>
            <a:r>
              <a:rPr lang="en-US" sz="2400" b="1" dirty="0" smtClean="0">
                <a:latin typeface="Arial"/>
                <a:cs typeface="Arial"/>
              </a:rPr>
              <a:t>Merge trapping, identification, and sorting data frames</a:t>
            </a:r>
          </a:p>
          <a:p>
            <a:pPr marL="914400" indent="-457200">
              <a:buFont typeface="Arial" panose="020B0604020202020204" pitchFamily="34" charset="0"/>
              <a:buChar char="•"/>
            </a:pPr>
            <a:endParaRPr lang="en-US" sz="800" b="1" dirty="0" smtClean="0">
              <a:latin typeface="Arial"/>
              <a:cs typeface="Arial"/>
            </a:endParaRPr>
          </a:p>
          <a:p>
            <a:r>
              <a:rPr lang="en-US" sz="2800" b="1" dirty="0" smtClean="0">
                <a:solidFill>
                  <a:schemeClr val="accent2"/>
                </a:solidFill>
                <a:latin typeface="Arial"/>
                <a:cs typeface="Arial"/>
              </a:rPr>
              <a:t>Vignette One: Mosquito Species Richness</a:t>
            </a:r>
            <a:endParaRPr lang="en-US" sz="2800" b="1" dirty="0">
              <a:solidFill>
                <a:schemeClr val="accent2"/>
              </a:solidFill>
              <a:latin typeface="Arial"/>
              <a:cs typeface="Arial"/>
            </a:endParaRPr>
          </a:p>
          <a:p>
            <a:pPr marL="914400" indent="-457200">
              <a:buFont typeface="Arial" panose="020B0604020202020204" pitchFamily="34" charset="0"/>
              <a:buChar char="•"/>
            </a:pPr>
            <a:r>
              <a:rPr lang="en-US" sz="2400" b="1" dirty="0" smtClean="0">
                <a:latin typeface="Arial"/>
                <a:cs typeface="Arial"/>
              </a:rPr>
              <a:t>Calculate Species Richness</a:t>
            </a:r>
          </a:p>
          <a:p>
            <a:pPr marL="1828800" lvl="1" indent="-457200">
              <a:buFont typeface="Arial" panose="020B0604020202020204" pitchFamily="34" charset="0"/>
              <a:buChar char="−"/>
            </a:pPr>
            <a:r>
              <a:rPr lang="en-US" sz="2400" dirty="0" smtClean="0">
                <a:latin typeface="Arial"/>
                <a:cs typeface="Arial"/>
              </a:rPr>
              <a:t>Counted </a:t>
            </a:r>
            <a:r>
              <a:rPr lang="en-US" sz="2400" dirty="0">
                <a:latin typeface="Arial"/>
                <a:cs typeface="Arial"/>
              </a:rPr>
              <a:t>the unique number of scientific names at each sampling </a:t>
            </a:r>
            <a:r>
              <a:rPr lang="en-US" sz="2400" dirty="0" smtClean="0">
                <a:latin typeface="Arial"/>
                <a:cs typeface="Arial"/>
              </a:rPr>
              <a:t>site by using the ‘</a:t>
            </a:r>
            <a:r>
              <a:rPr lang="en-US" sz="2400" dirty="0" err="1" smtClean="0">
                <a:latin typeface="Arial"/>
                <a:cs typeface="Arial"/>
              </a:rPr>
              <a:t>ddply</a:t>
            </a:r>
            <a:r>
              <a:rPr lang="en-US" sz="2400" dirty="0" smtClean="0">
                <a:latin typeface="Arial"/>
                <a:cs typeface="Arial"/>
              </a:rPr>
              <a:t>’ function</a:t>
            </a:r>
            <a:endParaRPr lang="en-US" sz="2400" dirty="0">
              <a:latin typeface="Arial"/>
              <a:cs typeface="Arial"/>
            </a:endParaRPr>
          </a:p>
          <a:p>
            <a:pPr marL="914400" indent="-457200">
              <a:buFont typeface="Arial" panose="020B0604020202020204" pitchFamily="34" charset="0"/>
              <a:buChar char="•"/>
            </a:pPr>
            <a:r>
              <a:rPr lang="en-US" sz="2400" b="1" dirty="0" smtClean="0">
                <a:latin typeface="Arial"/>
                <a:cs typeface="Arial"/>
              </a:rPr>
              <a:t>Create Temperature and Degree Day Variables</a:t>
            </a:r>
          </a:p>
          <a:p>
            <a:pPr marL="1828800" lvl="1" indent="-457200">
              <a:buFont typeface="Arial" panose="020B0604020202020204" pitchFamily="34" charset="0"/>
              <a:buChar char="−"/>
            </a:pPr>
            <a:r>
              <a:rPr lang="en-US" sz="2400" dirty="0" smtClean="0">
                <a:latin typeface="Arial"/>
                <a:cs typeface="Arial"/>
              </a:rPr>
              <a:t>Created a temperature lag </a:t>
            </a:r>
            <a:r>
              <a:rPr lang="en-US" sz="2400" dirty="0">
                <a:latin typeface="Arial"/>
                <a:cs typeface="Arial"/>
              </a:rPr>
              <a:t>function that calculated the average maximum temperature </a:t>
            </a:r>
            <a:r>
              <a:rPr lang="en-US" sz="2400" dirty="0" smtClean="0">
                <a:latin typeface="Arial"/>
                <a:cs typeface="Arial"/>
              </a:rPr>
              <a:t>and number of days above 16</a:t>
            </a:r>
            <a:r>
              <a:rPr lang="en-US" sz="2400" baseline="30000" dirty="0" smtClean="0">
                <a:latin typeface="Arial"/>
                <a:cs typeface="Arial"/>
              </a:rPr>
              <a:t>o </a:t>
            </a:r>
            <a:r>
              <a:rPr lang="en-US" sz="2400" dirty="0" smtClean="0">
                <a:latin typeface="Arial"/>
                <a:cs typeface="Arial"/>
              </a:rPr>
              <a:t>Celsius two weeks prior to sampling</a:t>
            </a:r>
            <a:r>
              <a:rPr lang="en-US" sz="2400" baseline="30000" dirty="0" smtClean="0">
                <a:latin typeface="Arial"/>
                <a:cs typeface="Arial"/>
              </a:rPr>
              <a:t>2</a:t>
            </a:r>
          </a:p>
          <a:p>
            <a:pPr marL="1828800" lvl="1" indent="-457200">
              <a:buFont typeface="Arial" panose="020B0604020202020204" pitchFamily="34" charset="0"/>
              <a:buChar char="−"/>
            </a:pPr>
            <a:r>
              <a:rPr lang="en-US" sz="2400" dirty="0" smtClean="0">
                <a:solidFill>
                  <a:schemeClr val="tx1"/>
                </a:solidFill>
                <a:latin typeface="Arial"/>
                <a:cs typeface="Arial"/>
              </a:rPr>
              <a:t>Applied the temperature lag function to a species richness data frame using the ‘</a:t>
            </a:r>
            <a:r>
              <a:rPr lang="en-US" sz="2400" dirty="0" err="1" smtClean="0">
                <a:solidFill>
                  <a:schemeClr val="tx1"/>
                </a:solidFill>
                <a:latin typeface="Arial"/>
                <a:cs typeface="Arial"/>
              </a:rPr>
              <a:t>mapply</a:t>
            </a:r>
            <a:r>
              <a:rPr lang="en-US" sz="2400" dirty="0" smtClean="0">
                <a:solidFill>
                  <a:schemeClr val="tx1"/>
                </a:solidFill>
                <a:latin typeface="Arial"/>
                <a:cs typeface="Arial"/>
              </a:rPr>
              <a:t>’ command</a:t>
            </a:r>
          </a:p>
          <a:p>
            <a:pPr marL="1828800" lvl="1" indent="-457200">
              <a:buFont typeface="Arial" panose="020B0604020202020204" pitchFamily="34" charset="0"/>
              <a:buChar char="−"/>
            </a:pPr>
            <a:endParaRPr lang="en-US" sz="800" dirty="0" smtClean="0">
              <a:solidFill>
                <a:schemeClr val="tx1"/>
              </a:solidFill>
              <a:latin typeface="Arial"/>
              <a:cs typeface="Arial"/>
            </a:endParaRPr>
          </a:p>
          <a:p>
            <a:r>
              <a:rPr lang="en-US" sz="2800" b="1" dirty="0">
                <a:solidFill>
                  <a:schemeClr val="accent2"/>
                </a:solidFill>
                <a:latin typeface="Arial"/>
                <a:cs typeface="Arial"/>
              </a:rPr>
              <a:t>Vignette </a:t>
            </a:r>
            <a:r>
              <a:rPr lang="en-US" sz="2800" b="1" dirty="0" smtClean="0">
                <a:solidFill>
                  <a:schemeClr val="accent2"/>
                </a:solidFill>
                <a:latin typeface="Arial"/>
                <a:cs typeface="Arial"/>
              </a:rPr>
              <a:t>Two: </a:t>
            </a:r>
            <a:r>
              <a:rPr lang="en-US" sz="2800" b="1" dirty="0">
                <a:solidFill>
                  <a:schemeClr val="accent2"/>
                </a:solidFill>
                <a:latin typeface="Arial"/>
                <a:cs typeface="Arial"/>
              </a:rPr>
              <a:t>Abundance and Range of </a:t>
            </a:r>
            <a:r>
              <a:rPr lang="en-US" sz="2800" b="1" i="1" dirty="0" err="1">
                <a:solidFill>
                  <a:schemeClr val="accent2"/>
                </a:solidFill>
                <a:latin typeface="Arial"/>
                <a:cs typeface="Arial"/>
              </a:rPr>
              <a:t>Culex</a:t>
            </a:r>
            <a:r>
              <a:rPr lang="en-US" sz="2800" b="1" i="1" dirty="0">
                <a:solidFill>
                  <a:schemeClr val="accent2"/>
                </a:solidFill>
                <a:latin typeface="Arial"/>
                <a:cs typeface="Arial"/>
              </a:rPr>
              <a:t> </a:t>
            </a:r>
            <a:r>
              <a:rPr lang="en-US" sz="2800" b="1" i="1" dirty="0" err="1">
                <a:solidFill>
                  <a:schemeClr val="accent2"/>
                </a:solidFill>
                <a:latin typeface="Arial"/>
                <a:cs typeface="Arial"/>
              </a:rPr>
              <a:t>tarsalis</a:t>
            </a:r>
            <a:endParaRPr lang="en-US" sz="2800" b="1" i="1" dirty="0">
              <a:solidFill>
                <a:schemeClr val="accent2"/>
              </a:solidFill>
              <a:latin typeface="Arial"/>
              <a:cs typeface="Arial"/>
            </a:endParaRPr>
          </a:p>
          <a:p>
            <a:pPr marL="914400" indent="-457200">
              <a:buFont typeface="Arial" panose="020B0604020202020204" pitchFamily="34" charset="0"/>
              <a:buChar char="•"/>
            </a:pPr>
            <a:r>
              <a:rPr lang="en-US" sz="2400" b="1" dirty="0" smtClean="0">
                <a:latin typeface="Arial"/>
                <a:cs typeface="Arial"/>
              </a:rPr>
              <a:t>Calculate Abundance</a:t>
            </a:r>
          </a:p>
          <a:p>
            <a:pPr marL="1828800" lvl="1" indent="-457200">
              <a:buFont typeface="Arial" panose="020B0604020202020204" pitchFamily="34" charset="0"/>
              <a:buChar char="−"/>
            </a:pPr>
            <a:r>
              <a:rPr lang="en-US" sz="2400" dirty="0" smtClean="0">
                <a:latin typeface="Arial"/>
                <a:cs typeface="Arial"/>
              </a:rPr>
              <a:t>Create a subsample multiplier to estimate the number of individuals in each sample</a:t>
            </a:r>
          </a:p>
          <a:p>
            <a:pPr marL="1828800" lvl="1" indent="-457200">
              <a:buFont typeface="Arial" panose="020B0604020202020204" pitchFamily="34" charset="0"/>
              <a:buChar char="−"/>
            </a:pPr>
            <a:r>
              <a:rPr lang="en-US" sz="2400" dirty="0" smtClean="0">
                <a:latin typeface="Arial"/>
                <a:cs typeface="Arial"/>
              </a:rPr>
              <a:t>Sum individual count from samples by site identification and date</a:t>
            </a:r>
          </a:p>
          <a:p>
            <a:pPr marL="914400" indent="-457200">
              <a:buFont typeface="Arial" panose="020B0604020202020204" pitchFamily="34" charset="0"/>
              <a:buChar char="•"/>
            </a:pPr>
            <a:r>
              <a:rPr lang="en-US" sz="2400" b="1" dirty="0" smtClean="0">
                <a:latin typeface="Arial"/>
                <a:cs typeface="Arial"/>
              </a:rPr>
              <a:t>Visualize </a:t>
            </a:r>
            <a:r>
              <a:rPr lang="en-US" sz="2400" b="1" i="1" dirty="0" err="1" smtClean="0">
                <a:latin typeface="Arial"/>
                <a:cs typeface="Arial"/>
              </a:rPr>
              <a:t>Culex</a:t>
            </a:r>
            <a:r>
              <a:rPr lang="en-US" sz="2400" b="1" i="1" dirty="0" smtClean="0">
                <a:latin typeface="Arial"/>
                <a:cs typeface="Arial"/>
              </a:rPr>
              <a:t> </a:t>
            </a:r>
            <a:r>
              <a:rPr lang="en-US" sz="2400" b="1" i="1" dirty="0" err="1" smtClean="0">
                <a:latin typeface="Arial"/>
                <a:cs typeface="Arial"/>
              </a:rPr>
              <a:t>tarsalis</a:t>
            </a:r>
            <a:r>
              <a:rPr lang="en-US" sz="2400" b="1" i="1" dirty="0" smtClean="0">
                <a:latin typeface="Arial"/>
                <a:cs typeface="Arial"/>
              </a:rPr>
              <a:t> </a:t>
            </a:r>
            <a:r>
              <a:rPr lang="en-US" sz="2400" b="1" dirty="0" smtClean="0">
                <a:latin typeface="Arial"/>
                <a:cs typeface="Arial"/>
              </a:rPr>
              <a:t>Range</a:t>
            </a:r>
          </a:p>
          <a:p>
            <a:pPr marL="1828800" lvl="1" indent="-457200">
              <a:buFont typeface="Arial" panose="020B0604020202020204" pitchFamily="34" charset="0"/>
              <a:buChar char="−"/>
            </a:pPr>
            <a:r>
              <a:rPr lang="en-US" sz="2400" dirty="0" smtClean="0">
                <a:latin typeface="Arial"/>
                <a:cs typeface="Arial"/>
              </a:rPr>
              <a:t>Download NEON domain </a:t>
            </a:r>
            <a:r>
              <a:rPr lang="en-US" sz="2400" dirty="0" err="1" smtClean="0">
                <a:latin typeface="Arial"/>
                <a:cs typeface="Arial"/>
              </a:rPr>
              <a:t>shapefiles</a:t>
            </a:r>
            <a:endParaRPr lang="en-US" sz="2400" dirty="0" smtClean="0">
              <a:latin typeface="Arial"/>
              <a:cs typeface="Arial"/>
            </a:endParaRPr>
          </a:p>
          <a:p>
            <a:pPr marL="1828800" lvl="1" indent="-457200">
              <a:buFont typeface="Arial" panose="020B0604020202020204" pitchFamily="34" charset="0"/>
              <a:buChar char="−"/>
            </a:pPr>
            <a:r>
              <a:rPr lang="en-US" sz="2400" dirty="0" smtClean="0">
                <a:latin typeface="Arial"/>
                <a:cs typeface="Arial"/>
              </a:rPr>
              <a:t>Create indicator variable of </a:t>
            </a:r>
            <a:r>
              <a:rPr lang="en-US" sz="2400" dirty="0" err="1" smtClean="0">
                <a:latin typeface="Arial"/>
                <a:cs typeface="Arial"/>
              </a:rPr>
              <a:t>Culex</a:t>
            </a:r>
            <a:r>
              <a:rPr lang="en-US" sz="2400" dirty="0" smtClean="0">
                <a:latin typeface="Arial"/>
                <a:cs typeface="Arial"/>
              </a:rPr>
              <a:t> </a:t>
            </a:r>
            <a:r>
              <a:rPr lang="en-US" sz="2400" dirty="0" err="1" smtClean="0">
                <a:latin typeface="Arial"/>
                <a:cs typeface="Arial"/>
              </a:rPr>
              <a:t>tarsalis</a:t>
            </a:r>
            <a:r>
              <a:rPr lang="en-US" sz="2400" dirty="0" smtClean="0">
                <a:latin typeface="Arial"/>
                <a:cs typeface="Arial"/>
              </a:rPr>
              <a:t> native status and sampling presence</a:t>
            </a:r>
          </a:p>
          <a:p>
            <a:pPr marL="1828800" lvl="1" indent="-457200">
              <a:buFont typeface="Arial" panose="020B0604020202020204" pitchFamily="34" charset="0"/>
              <a:buChar char="−"/>
            </a:pPr>
            <a:r>
              <a:rPr lang="en-US" sz="2400" dirty="0" smtClean="0">
                <a:latin typeface="Arial"/>
                <a:cs typeface="Arial"/>
              </a:rPr>
              <a:t>Use the ‘ggplot2’ package to visualize NEON domain map</a:t>
            </a:r>
          </a:p>
          <a:p>
            <a:pPr marL="1828800" lvl="1" indent="-457200">
              <a:buFont typeface="Arial" panose="020B0604020202020204" pitchFamily="34" charset="0"/>
              <a:buChar char="−"/>
            </a:pPr>
            <a:endParaRPr lang="en-US" sz="2400" dirty="0" smtClean="0">
              <a:latin typeface="Arial"/>
              <a:cs typeface="Arial"/>
            </a:endParaRPr>
          </a:p>
          <a:p>
            <a:pPr marL="1828800" lvl="1" indent="-457200">
              <a:buFont typeface="Arial" panose="020B0604020202020204" pitchFamily="34" charset="0"/>
              <a:buChar char="−"/>
            </a:pPr>
            <a:endParaRPr lang="en-US" sz="2600" dirty="0" smtClean="0">
              <a:latin typeface="Arial"/>
              <a:cs typeface="Arial"/>
            </a:endParaRPr>
          </a:p>
          <a:p>
            <a:pPr marL="457200" indent="-457200">
              <a:buFont typeface="Arial" panose="020B0604020202020204" pitchFamily="34" charset="0"/>
              <a:buChar char="•"/>
            </a:pPr>
            <a:endParaRPr lang="en-US" sz="2800" dirty="0" smtClean="0">
              <a:latin typeface="Arial"/>
              <a:cs typeface="Arial"/>
            </a:endParaRPr>
          </a:p>
          <a:p>
            <a:pPr marL="2212719" lvl="1" indent="-457200">
              <a:buFont typeface="Arial" panose="020B0604020202020204" pitchFamily="34" charset="0"/>
              <a:buChar char="•"/>
            </a:pPr>
            <a:endParaRPr lang="en-US" sz="2800" dirty="0" smtClean="0">
              <a:latin typeface="Arial"/>
              <a:cs typeface="Arial"/>
            </a:endParaRPr>
          </a:p>
        </p:txBody>
      </p:sp>
      <p:sp>
        <p:nvSpPr>
          <p:cNvPr id="50" name="TextBox 49"/>
          <p:cNvSpPr txBox="1"/>
          <p:nvPr/>
        </p:nvSpPr>
        <p:spPr>
          <a:xfrm>
            <a:off x="939556" y="16772964"/>
            <a:ext cx="10058400" cy="984885"/>
          </a:xfrm>
          <a:prstGeom prst="rect">
            <a:avLst/>
          </a:prstGeom>
          <a:solidFill>
            <a:srgbClr val="424242"/>
          </a:solidFill>
          <a:ln/>
        </p:spPr>
        <p:style>
          <a:lnRef idx="0">
            <a:schemeClr val="accent1"/>
          </a:lnRef>
          <a:fillRef idx="3">
            <a:schemeClr val="accent1"/>
          </a:fillRef>
          <a:effectRef idx="3">
            <a:schemeClr val="accent1"/>
          </a:effectRef>
          <a:fontRef idx="minor">
            <a:schemeClr val="lt1"/>
          </a:fontRef>
        </p:style>
        <p:txBody>
          <a:bodyPr wrap="square" lIns="182880" tIns="182880" rIns="182880" bIns="182880" rtlCol="0">
            <a:spAutoFit/>
          </a:bodyPr>
          <a:lstStyle/>
          <a:p>
            <a:pPr algn="ctr"/>
            <a:r>
              <a:rPr lang="en-US" sz="4000" b="1" dirty="0" smtClean="0">
                <a:solidFill>
                  <a:schemeClr val="bg1"/>
                </a:solidFill>
                <a:latin typeface="Century Gothic"/>
                <a:cs typeface="Century Gothic"/>
              </a:rPr>
              <a:t>Lesson Outline</a:t>
            </a:r>
          </a:p>
        </p:txBody>
      </p:sp>
      <p:sp>
        <p:nvSpPr>
          <p:cNvPr id="51" name="TextBox 50"/>
          <p:cNvSpPr txBox="1"/>
          <p:nvPr/>
        </p:nvSpPr>
        <p:spPr>
          <a:xfrm>
            <a:off x="11607557" y="14243348"/>
            <a:ext cx="20726399" cy="1200329"/>
          </a:xfrm>
          <a:prstGeom prst="rect">
            <a:avLst/>
          </a:prstGeom>
          <a:solidFill>
            <a:srgbClr val="424242"/>
          </a:solidFill>
          <a:ln w="12700">
            <a:solidFill>
              <a:schemeClr val="tx1"/>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wrap="square" lIns="182880" tIns="182880" rIns="182880" bIns="182880" rtlCol="0">
            <a:spAutoFit/>
          </a:bodyPr>
          <a:lstStyle/>
          <a:p>
            <a:pPr algn="ctr"/>
            <a:r>
              <a:rPr lang="en-US" sz="5400" b="1" dirty="0" smtClean="0">
                <a:solidFill>
                  <a:schemeClr val="bg1"/>
                </a:solidFill>
                <a:latin typeface="Century Gothic"/>
                <a:cs typeface="Century Gothic"/>
              </a:rPr>
              <a:t>Range of </a:t>
            </a:r>
            <a:r>
              <a:rPr lang="en-US" sz="5400" b="1" i="1" dirty="0" err="1" smtClean="0">
                <a:solidFill>
                  <a:schemeClr val="bg1"/>
                </a:solidFill>
                <a:latin typeface="Century Gothic"/>
                <a:cs typeface="Century Gothic"/>
              </a:rPr>
              <a:t>Culex</a:t>
            </a:r>
            <a:r>
              <a:rPr lang="en-US" sz="5400" b="1" i="1" dirty="0" smtClean="0">
                <a:solidFill>
                  <a:schemeClr val="bg1"/>
                </a:solidFill>
                <a:latin typeface="Century Gothic"/>
                <a:cs typeface="Century Gothic"/>
              </a:rPr>
              <a:t> </a:t>
            </a:r>
            <a:r>
              <a:rPr lang="en-US" sz="5400" b="1" i="1" dirty="0" err="1" smtClean="0">
                <a:solidFill>
                  <a:schemeClr val="bg1"/>
                </a:solidFill>
                <a:latin typeface="Century Gothic"/>
                <a:cs typeface="Century Gothic"/>
              </a:rPr>
              <a:t>tarsalis</a:t>
            </a:r>
            <a:endParaRPr lang="en-US" sz="5400" b="1" i="1" dirty="0" smtClean="0">
              <a:solidFill>
                <a:schemeClr val="bg1"/>
              </a:solidFill>
              <a:latin typeface="Century Gothic"/>
              <a:cs typeface="Century Gothic"/>
            </a:endParaRPr>
          </a:p>
        </p:txBody>
      </p:sp>
      <p:sp>
        <p:nvSpPr>
          <p:cNvPr id="59" name="Rectangle 58"/>
          <p:cNvSpPr>
            <a:spLocks/>
          </p:cNvSpPr>
          <p:nvPr/>
        </p:nvSpPr>
        <p:spPr>
          <a:xfrm>
            <a:off x="22264947" y="7225328"/>
            <a:ext cx="10058400" cy="6644640"/>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pPr marL="3200400"/>
            <a:endParaRPr lang="en-US" sz="2600" dirty="0" smtClean="0">
              <a:latin typeface="Arial"/>
              <a:cs typeface="Arial"/>
            </a:endParaRPr>
          </a:p>
        </p:txBody>
      </p:sp>
      <p:sp>
        <p:nvSpPr>
          <p:cNvPr id="29" name="Title 3"/>
          <p:cNvSpPr>
            <a:spLocks noGrp="1"/>
          </p:cNvSpPr>
          <p:nvPr>
            <p:ph type="title"/>
          </p:nvPr>
        </p:nvSpPr>
        <p:spPr>
          <a:xfrm>
            <a:off x="939556" y="1660901"/>
            <a:ext cx="33952023" cy="1682424"/>
          </a:xfrm>
        </p:spPr>
        <p:txBody>
          <a:bodyPr lIns="0" tIns="0" rIns="0" bIns="0" anchor="ctr" anchorCtr="0"/>
          <a:lstStyle/>
          <a:p>
            <a:r>
              <a:rPr lang="en-US" sz="10100" dirty="0" smtClean="0"/>
              <a:t>Methods of Exploring Spatial Patterns and Mapping NEON Mosquito Data in R</a:t>
            </a:r>
            <a:endParaRPr lang="en-US" sz="10100" dirty="0"/>
          </a:p>
        </p:txBody>
      </p:sp>
      <p:sp>
        <p:nvSpPr>
          <p:cNvPr id="30" name="TextBox 29"/>
          <p:cNvSpPr txBox="1"/>
          <p:nvPr/>
        </p:nvSpPr>
        <p:spPr>
          <a:xfrm>
            <a:off x="32992018" y="24450071"/>
            <a:ext cx="10058400" cy="861774"/>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3200" b="1" dirty="0" smtClean="0">
                <a:solidFill>
                  <a:schemeClr val="bg1"/>
                </a:solidFill>
                <a:latin typeface="Century Gothic"/>
                <a:cs typeface="Century Gothic"/>
              </a:rPr>
              <a:t>References</a:t>
            </a:r>
          </a:p>
        </p:txBody>
      </p:sp>
      <p:sp>
        <p:nvSpPr>
          <p:cNvPr id="31" name="Rectangle 30"/>
          <p:cNvSpPr>
            <a:spLocks/>
          </p:cNvSpPr>
          <p:nvPr/>
        </p:nvSpPr>
        <p:spPr>
          <a:xfrm>
            <a:off x="32984957" y="25302843"/>
            <a:ext cx="10058400" cy="4296637"/>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pPr marL="342900" indent="-342900">
              <a:buAutoNum type="arabicParenR"/>
            </a:pPr>
            <a:r>
              <a:rPr lang="en-US" sz="1700" dirty="0" err="1" smtClean="0"/>
              <a:t>Hoekman</a:t>
            </a:r>
            <a:r>
              <a:rPr lang="en-US" sz="1700" dirty="0"/>
              <a:t>, D., Y. P. Springer, C. M. Barker, R. Barrera, M. S. Blackmore, W. E. Bradshaw, D. H. Foley, H. S. Ginsberg, M. H. Hayden, C. M. </a:t>
            </a:r>
            <a:r>
              <a:rPr lang="en-US" sz="1700" dirty="0" err="1"/>
              <a:t>Holzapfel</a:t>
            </a:r>
            <a:r>
              <a:rPr lang="en-US" sz="1700" dirty="0"/>
              <a:t>, S. A. </a:t>
            </a:r>
            <a:r>
              <a:rPr lang="en-US" sz="1700" dirty="0" err="1"/>
              <a:t>Juliano</a:t>
            </a:r>
            <a:r>
              <a:rPr lang="en-US" sz="1700" dirty="0"/>
              <a:t>, L. D. Kramer, S. L. </a:t>
            </a:r>
            <a:r>
              <a:rPr lang="en-US" sz="1700" dirty="0" err="1"/>
              <a:t>LaDeau</a:t>
            </a:r>
            <a:r>
              <a:rPr lang="en-US" sz="1700" dirty="0"/>
              <a:t>, T. P. </a:t>
            </a:r>
            <a:r>
              <a:rPr lang="en-US" sz="1700" dirty="0" err="1"/>
              <a:t>Livdahl</a:t>
            </a:r>
            <a:r>
              <a:rPr lang="en-US" sz="1700" dirty="0"/>
              <a:t>, C. G. Moore, R. S. </a:t>
            </a:r>
            <a:r>
              <a:rPr lang="en-US" sz="1700" dirty="0" err="1"/>
              <a:t>Nasci</a:t>
            </a:r>
            <a:r>
              <a:rPr lang="en-US" sz="1700" dirty="0"/>
              <a:t>, W. K. </a:t>
            </a:r>
            <a:r>
              <a:rPr lang="en-US" sz="1700" dirty="0" err="1"/>
              <a:t>Reisen</a:t>
            </a:r>
            <a:r>
              <a:rPr lang="en-US" sz="1700" dirty="0"/>
              <a:t>, and H. M. Savage. 2016. Design for mosquito abundance, diversity, and phenology sampling within the National Ecological Observatory Network. Ecosphere 7:1–13</a:t>
            </a:r>
            <a:r>
              <a:rPr lang="en-US" sz="1700" dirty="0" smtClean="0"/>
              <a:t>.</a:t>
            </a:r>
          </a:p>
          <a:p>
            <a:pPr marL="342900" indent="-342900">
              <a:buAutoNum type="arabicParenR"/>
            </a:pPr>
            <a:r>
              <a:rPr lang="en-US" sz="1700" dirty="0" err="1"/>
              <a:t>Ciota</a:t>
            </a:r>
            <a:r>
              <a:rPr lang="en-US" sz="1700" dirty="0"/>
              <a:t>, A</a:t>
            </a:r>
            <a:r>
              <a:rPr lang="en-US" sz="1700" dirty="0" smtClean="0"/>
              <a:t>., </a:t>
            </a:r>
            <a:r>
              <a:rPr lang="en-US" sz="1700" dirty="0"/>
              <a:t>M. A</a:t>
            </a:r>
            <a:r>
              <a:rPr lang="en-US" sz="1700" dirty="0" smtClean="0"/>
              <a:t>., K</a:t>
            </a:r>
            <a:r>
              <a:rPr lang="en-US" sz="1700" dirty="0"/>
              <a:t>. A</a:t>
            </a:r>
            <a:r>
              <a:rPr lang="en-US" sz="1700" dirty="0" smtClean="0"/>
              <a:t>., K</a:t>
            </a:r>
            <a:r>
              <a:rPr lang="en-US" sz="1700" dirty="0"/>
              <a:t>. L. 2014. The Effects of Temperature on Life History Traits of </a:t>
            </a:r>
            <a:r>
              <a:rPr lang="en-US" sz="1700" dirty="0" err="1"/>
              <a:t>Culex</a:t>
            </a:r>
            <a:r>
              <a:rPr lang="en-US" sz="1700" dirty="0"/>
              <a:t> Mosquitoes</a:t>
            </a:r>
            <a:r>
              <a:rPr lang="en-US" sz="1700" dirty="0" smtClean="0"/>
              <a:t>.</a:t>
            </a:r>
          </a:p>
          <a:p>
            <a:pPr marL="342900" indent="-342900">
              <a:buAutoNum type="arabicParenR"/>
            </a:pPr>
            <a:r>
              <a:rPr lang="en-US" sz="1700" dirty="0"/>
              <a:t>Bryant, P. J. 2007. Western Encephalitis Mosquito. Natural History of Orange County, California and Nearby Places. University of California, Irvine.</a:t>
            </a:r>
          </a:p>
          <a:p>
            <a:pPr marL="342900" indent="-342900">
              <a:buAutoNum type="arabicParenR"/>
            </a:pPr>
            <a:r>
              <a:rPr lang="en-US" sz="1700" dirty="0" err="1"/>
              <a:t>Darsie</a:t>
            </a:r>
            <a:r>
              <a:rPr lang="en-US" sz="1700" dirty="0"/>
              <a:t>, R. F., R. A. Ward, C. C. Chang, and T. </a:t>
            </a:r>
            <a:r>
              <a:rPr lang="en-US" sz="1700" dirty="0" err="1"/>
              <a:t>Litwak</a:t>
            </a:r>
            <a:r>
              <a:rPr lang="en-US" sz="1700" dirty="0"/>
              <a:t>. 2005. Identification and geographical distribution of the mosquitoes of North America, north of Mexico. University Press of </a:t>
            </a:r>
            <a:r>
              <a:rPr lang="en-US" sz="1700" dirty="0" err="1"/>
              <a:t>FloridaGainsville</a:t>
            </a:r>
            <a:r>
              <a:rPr lang="en-US" sz="1700" dirty="0"/>
              <a:t>, FL</a:t>
            </a:r>
            <a:r>
              <a:rPr lang="en-US" sz="1700" dirty="0" smtClean="0"/>
              <a:t>.</a:t>
            </a:r>
          </a:p>
          <a:p>
            <a:pPr marL="342900" indent="-342900">
              <a:buAutoNum type="arabicParenR"/>
            </a:pPr>
            <a:r>
              <a:rPr lang="en-US" sz="1700" dirty="0" err="1"/>
              <a:t>Hongoh</a:t>
            </a:r>
            <a:r>
              <a:rPr lang="en-US" sz="1700" dirty="0"/>
              <a:t>, V., L. </a:t>
            </a:r>
            <a:r>
              <a:rPr lang="en-US" sz="1700" dirty="0" err="1"/>
              <a:t>Berrang</a:t>
            </a:r>
            <a:r>
              <a:rPr lang="en-US" sz="1700" dirty="0"/>
              <a:t>-Ford, M. E. Scott, and L. R. Lindsay. 2012. Expanding geographical distribution of the mosquito, </a:t>
            </a:r>
            <a:r>
              <a:rPr lang="en-US" sz="1700" dirty="0" err="1"/>
              <a:t>Culex</a:t>
            </a:r>
            <a:r>
              <a:rPr lang="en-US" sz="1700" dirty="0"/>
              <a:t> </a:t>
            </a:r>
            <a:r>
              <a:rPr lang="en-US" sz="1700" dirty="0" err="1"/>
              <a:t>pipiens</a:t>
            </a:r>
            <a:r>
              <a:rPr lang="en-US" sz="1700" dirty="0"/>
              <a:t>, in Canada under climate change. Applied Geography 33:53–62.</a:t>
            </a:r>
          </a:p>
          <a:p>
            <a:pPr marL="342900" indent="-342900">
              <a:buAutoNum type="arabicParenR"/>
            </a:pPr>
            <a:endParaRPr lang="en-US" sz="1700" dirty="0"/>
          </a:p>
          <a:p>
            <a:pPr marL="342900" indent="-342900">
              <a:buAutoNum type="arabicParenR"/>
            </a:pPr>
            <a:endParaRPr lang="en-US" sz="1700" dirty="0" smtClean="0"/>
          </a:p>
          <a:p>
            <a:pPr marL="342900" indent="-342900">
              <a:buAutoNum type="arabicParenR"/>
            </a:pPr>
            <a:endParaRPr lang="en-US" sz="1600" dirty="0"/>
          </a:p>
          <a:p>
            <a:endParaRPr lang="en-US" sz="1600" dirty="0" smtClean="0">
              <a:latin typeface="Arial"/>
              <a:cs typeface="Arial"/>
            </a:endParaRPr>
          </a:p>
        </p:txBody>
      </p:sp>
      <p:sp>
        <p:nvSpPr>
          <p:cNvPr id="32" name="TextBox 31"/>
          <p:cNvSpPr txBox="1"/>
          <p:nvPr/>
        </p:nvSpPr>
        <p:spPr>
          <a:xfrm>
            <a:off x="32992018" y="21859593"/>
            <a:ext cx="10058400" cy="783715"/>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3200" b="1" dirty="0" smtClean="0">
                <a:solidFill>
                  <a:schemeClr val="bg1"/>
                </a:solidFill>
                <a:latin typeface="Century Gothic"/>
                <a:cs typeface="Century Gothic"/>
              </a:rPr>
              <a:t>Acknowledgments</a:t>
            </a:r>
          </a:p>
        </p:txBody>
      </p:sp>
      <p:sp>
        <p:nvSpPr>
          <p:cNvPr id="33" name="Rectangle 32"/>
          <p:cNvSpPr>
            <a:spLocks/>
          </p:cNvSpPr>
          <p:nvPr/>
        </p:nvSpPr>
        <p:spPr>
          <a:xfrm>
            <a:off x="32992018" y="22643308"/>
            <a:ext cx="10058400" cy="1571852"/>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r>
              <a:rPr lang="en-US" sz="2400" dirty="0" smtClean="0">
                <a:latin typeface="Arial"/>
                <a:cs typeface="Arial"/>
              </a:rPr>
              <a:t>Special thanks to Cody Flagg, Megan Jones, and Katie LeVan for providing mentorship, coding expertise, and support throughout the creation of this data tutorial. </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6482" y="28427970"/>
            <a:ext cx="1026224" cy="1026224"/>
          </a:xfrm>
          <a:prstGeom prst="rect">
            <a:avLst/>
          </a:prstGeom>
        </p:spPr>
      </p:pic>
      <p:sp>
        <p:nvSpPr>
          <p:cNvPr id="13" name="TextBox 12"/>
          <p:cNvSpPr txBox="1"/>
          <p:nvPr/>
        </p:nvSpPr>
        <p:spPr>
          <a:xfrm>
            <a:off x="2682620" y="28427970"/>
            <a:ext cx="8155421" cy="1015663"/>
          </a:xfrm>
          <a:prstGeom prst="rect">
            <a:avLst/>
          </a:prstGeom>
          <a:noFill/>
        </p:spPr>
        <p:txBody>
          <a:bodyPr wrap="square" rtlCol="0">
            <a:spAutoFit/>
          </a:bodyPr>
          <a:lstStyle/>
          <a:p>
            <a:r>
              <a:rPr lang="en-US" sz="2000" dirty="0" smtClean="0">
                <a:solidFill>
                  <a:schemeClr val="bg1">
                    <a:lumMod val="65000"/>
                  </a:schemeClr>
                </a:solidFill>
              </a:rPr>
              <a:t>For more information on project methods and access to code, please scan this QR code. To access NEON mosquito data, please visit data.neonscinec.org/home</a:t>
            </a:r>
            <a:endParaRPr lang="en-US" sz="2000" dirty="0">
              <a:solidFill>
                <a:schemeClr val="bg1">
                  <a:lumMod val="65000"/>
                </a:schemeClr>
              </a:solidFill>
            </a:endParaRPr>
          </a:p>
        </p:txBody>
      </p:sp>
      <p:sp>
        <p:nvSpPr>
          <p:cNvPr id="15" name="TextBox 14"/>
          <p:cNvSpPr txBox="1"/>
          <p:nvPr/>
        </p:nvSpPr>
        <p:spPr>
          <a:xfrm>
            <a:off x="12487404" y="13219004"/>
            <a:ext cx="8790962" cy="646331"/>
          </a:xfrm>
          <a:prstGeom prst="rect">
            <a:avLst/>
          </a:prstGeom>
          <a:noFill/>
        </p:spPr>
        <p:txBody>
          <a:bodyPr wrap="square" rtlCol="0">
            <a:spAutoFit/>
          </a:bodyPr>
          <a:lstStyle/>
          <a:p>
            <a:r>
              <a:rPr lang="en-US" sz="1800" b="1" dirty="0" smtClean="0"/>
              <a:t>Figure 1. </a:t>
            </a:r>
            <a:r>
              <a:rPr lang="en-US" sz="1800" dirty="0" smtClean="0"/>
              <a:t>Scatterplot of Species Richness by Latitude. There does not appear to be a discernable pattern or relationship between species richness and latitude. </a:t>
            </a:r>
            <a:endParaRPr lang="en-US" sz="1800" dirty="0"/>
          </a:p>
        </p:txBody>
      </p:sp>
      <p:sp>
        <p:nvSpPr>
          <p:cNvPr id="38" name="TextBox 37"/>
          <p:cNvSpPr txBox="1"/>
          <p:nvPr/>
        </p:nvSpPr>
        <p:spPr>
          <a:xfrm>
            <a:off x="23071160" y="13194968"/>
            <a:ext cx="9224092" cy="646331"/>
          </a:xfrm>
          <a:prstGeom prst="rect">
            <a:avLst/>
          </a:prstGeom>
          <a:noFill/>
        </p:spPr>
        <p:txBody>
          <a:bodyPr wrap="square" rtlCol="0">
            <a:spAutoFit/>
          </a:bodyPr>
          <a:lstStyle/>
          <a:p>
            <a:r>
              <a:rPr lang="en-US" sz="1800" b="1" dirty="0" smtClean="0"/>
              <a:t>Figure 2. </a:t>
            </a:r>
            <a:r>
              <a:rPr lang="en-US" sz="1800" dirty="0" smtClean="0"/>
              <a:t>The clustering of species richness between 25 and 30 degrees Celsius is indicative of a weak relationship between temperature and species richness.</a:t>
            </a:r>
            <a:endParaRPr lang="en-US" sz="1800" dirty="0"/>
          </a:p>
        </p:txBody>
      </p:sp>
      <p:grpSp>
        <p:nvGrpSpPr>
          <p:cNvPr id="79" name="Group 78"/>
          <p:cNvGrpSpPr/>
          <p:nvPr/>
        </p:nvGrpSpPr>
        <p:grpSpPr>
          <a:xfrm>
            <a:off x="32992018" y="14243348"/>
            <a:ext cx="10058400" cy="7381333"/>
            <a:chOff x="32972239" y="6402576"/>
            <a:chExt cx="10058400" cy="7381333"/>
          </a:xfrm>
        </p:grpSpPr>
        <p:grpSp>
          <p:nvGrpSpPr>
            <p:cNvPr id="78" name="Group 77"/>
            <p:cNvGrpSpPr/>
            <p:nvPr/>
          </p:nvGrpSpPr>
          <p:grpSpPr>
            <a:xfrm>
              <a:off x="32972239" y="6402576"/>
              <a:ext cx="10058400" cy="7381333"/>
              <a:chOff x="32972239" y="6402576"/>
              <a:chExt cx="10058400" cy="7381333"/>
            </a:xfrm>
          </p:grpSpPr>
          <p:grpSp>
            <p:nvGrpSpPr>
              <p:cNvPr id="77" name="Group 76"/>
              <p:cNvGrpSpPr/>
              <p:nvPr/>
            </p:nvGrpSpPr>
            <p:grpSpPr>
              <a:xfrm>
                <a:off x="32972239" y="6402576"/>
                <a:ext cx="10058400" cy="7381333"/>
                <a:chOff x="32972239" y="6402576"/>
                <a:chExt cx="10058400" cy="7381333"/>
              </a:xfrm>
            </p:grpSpPr>
            <p:sp>
              <p:nvSpPr>
                <p:cNvPr id="26" name="Rectangle 25"/>
                <p:cNvSpPr>
                  <a:spLocks/>
                </p:cNvSpPr>
                <p:nvPr/>
              </p:nvSpPr>
              <p:spPr>
                <a:xfrm>
                  <a:off x="32972239" y="7191495"/>
                  <a:ext cx="10058400" cy="6592414"/>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pPr indent="-457200">
                    <a:buFont typeface="Arial" panose="020B0604020202020204" pitchFamily="34" charset="0"/>
                    <a:buChar char="•"/>
                  </a:pPr>
                  <a:endParaRPr lang="en-US" sz="2600" dirty="0" smtClean="0">
                    <a:latin typeface="Arial"/>
                    <a:cs typeface="Arial"/>
                  </a:endParaRPr>
                </a:p>
              </p:txBody>
            </p:sp>
            <p:sp>
              <p:nvSpPr>
                <p:cNvPr id="27" name="TextBox 26"/>
                <p:cNvSpPr txBox="1"/>
                <p:nvPr/>
              </p:nvSpPr>
              <p:spPr>
                <a:xfrm>
                  <a:off x="32972239" y="6402576"/>
                  <a:ext cx="10058400" cy="800219"/>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2800" b="1" i="1" dirty="0" smtClean="0">
                      <a:solidFill>
                        <a:schemeClr val="bg1"/>
                      </a:solidFill>
                      <a:latin typeface="Century Gothic"/>
                      <a:cs typeface="Century Gothic"/>
                    </a:rPr>
                    <a:t>Picture of a Female </a:t>
                  </a:r>
                  <a:r>
                    <a:rPr lang="en-US" sz="2800" b="1" i="1" dirty="0" err="1" smtClean="0">
                      <a:solidFill>
                        <a:schemeClr val="bg1"/>
                      </a:solidFill>
                      <a:latin typeface="Century Gothic"/>
                      <a:cs typeface="Century Gothic"/>
                    </a:rPr>
                    <a:t>Culex</a:t>
                  </a:r>
                  <a:r>
                    <a:rPr lang="en-US" sz="2800" b="1" i="1" dirty="0" smtClean="0">
                      <a:solidFill>
                        <a:schemeClr val="bg1"/>
                      </a:solidFill>
                      <a:latin typeface="Century Gothic"/>
                      <a:cs typeface="Century Gothic"/>
                    </a:rPr>
                    <a:t> </a:t>
                  </a:r>
                  <a:r>
                    <a:rPr lang="en-US" sz="2800" b="1" i="1" dirty="0" err="1" smtClean="0">
                      <a:solidFill>
                        <a:schemeClr val="bg1"/>
                      </a:solidFill>
                      <a:latin typeface="Century Gothic"/>
                      <a:cs typeface="Century Gothic"/>
                    </a:rPr>
                    <a:t>tarsalis</a:t>
                  </a:r>
                  <a:endParaRPr lang="en-US" sz="2800" b="1" i="1" dirty="0" smtClean="0">
                    <a:solidFill>
                      <a:schemeClr val="bg1"/>
                    </a:solidFill>
                    <a:latin typeface="Century Gothic"/>
                    <a:cs typeface="Century Gothic"/>
                  </a:endParaRPr>
                </a:p>
              </p:txBody>
            </p:sp>
          </p:gr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83104" y="7602905"/>
                <a:ext cx="8928423" cy="5483524"/>
              </a:xfrm>
              <a:prstGeom prst="rect">
                <a:avLst/>
              </a:prstGeom>
            </p:spPr>
          </p:pic>
        </p:grpSp>
        <p:sp>
          <p:nvSpPr>
            <p:cNvPr id="40" name="TextBox 39"/>
            <p:cNvSpPr txBox="1"/>
            <p:nvPr/>
          </p:nvSpPr>
          <p:spPr>
            <a:xfrm>
              <a:off x="33401523" y="13112003"/>
              <a:ext cx="8928423" cy="646331"/>
            </a:xfrm>
            <a:prstGeom prst="rect">
              <a:avLst/>
            </a:prstGeom>
            <a:noFill/>
          </p:spPr>
          <p:txBody>
            <a:bodyPr wrap="square" rtlCol="0">
              <a:spAutoFit/>
            </a:bodyPr>
            <a:lstStyle/>
            <a:p>
              <a:r>
                <a:rPr lang="en-US" sz="1800" b="1" dirty="0" smtClean="0"/>
                <a:t>Figure </a:t>
              </a:r>
              <a:r>
                <a:rPr lang="en-US" sz="1800" b="1" dirty="0" smtClean="0"/>
                <a:t>6. </a:t>
              </a:r>
              <a:r>
                <a:rPr lang="en-US" sz="1800" i="1" dirty="0" err="1" smtClean="0"/>
                <a:t>Culex</a:t>
              </a:r>
              <a:r>
                <a:rPr lang="en-US" sz="1800" i="1" dirty="0" smtClean="0"/>
                <a:t> </a:t>
              </a:r>
              <a:r>
                <a:rPr lang="en-US" sz="1800" i="1" dirty="0" err="1" smtClean="0"/>
                <a:t>tarsalis</a:t>
              </a:r>
              <a:r>
                <a:rPr lang="en-US" sz="1800" i="1" dirty="0" smtClean="0"/>
                <a:t> </a:t>
              </a:r>
              <a:r>
                <a:rPr lang="en-US" sz="1800" dirty="0" smtClean="0"/>
                <a:t>is an especially important species to study because their role as carriers of the West Nile Virus. Pictured here is a female </a:t>
              </a:r>
              <a:r>
                <a:rPr lang="en-US" sz="1800" dirty="0" err="1" smtClean="0"/>
                <a:t>Culex</a:t>
              </a:r>
              <a:r>
                <a:rPr lang="en-US" sz="1800" dirty="0" smtClean="0"/>
                <a:t> tarsalis.</a:t>
              </a:r>
              <a:r>
                <a:rPr lang="en-US" sz="1800" i="1" baseline="30000" dirty="0" smtClean="0"/>
                <a:t>3</a:t>
              </a:r>
              <a:r>
                <a:rPr lang="en-US" sz="1800" i="1" dirty="0" smtClean="0"/>
                <a:t>  </a:t>
              </a:r>
              <a:endParaRPr lang="en-US" sz="1800" i="1" dirty="0"/>
            </a:p>
          </p:txBody>
        </p:sp>
      </p:grpSp>
      <p:grpSp>
        <p:nvGrpSpPr>
          <p:cNvPr id="76" name="Group 75"/>
          <p:cNvGrpSpPr/>
          <p:nvPr/>
        </p:nvGrpSpPr>
        <p:grpSpPr>
          <a:xfrm>
            <a:off x="32980982" y="6402749"/>
            <a:ext cx="10069436" cy="7438550"/>
            <a:chOff x="32961203" y="14243348"/>
            <a:chExt cx="10069436" cy="7438550"/>
          </a:xfrm>
        </p:grpSpPr>
        <p:sp>
          <p:nvSpPr>
            <p:cNvPr id="61" name="Rectangle 60"/>
            <p:cNvSpPr>
              <a:spLocks/>
            </p:cNvSpPr>
            <p:nvPr/>
          </p:nvSpPr>
          <p:spPr>
            <a:xfrm>
              <a:off x="32961203" y="15028178"/>
              <a:ext cx="10069436" cy="6653720"/>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pPr marL="3200400"/>
              <a:endParaRPr lang="en-US" sz="2600" dirty="0" smtClean="0">
                <a:latin typeface="Arial"/>
                <a:cs typeface="Arial"/>
              </a:endParaRPr>
            </a:p>
          </p:txBody>
        </p:sp>
        <p:grpSp>
          <p:nvGrpSpPr>
            <p:cNvPr id="75" name="Group 74"/>
            <p:cNvGrpSpPr/>
            <p:nvPr/>
          </p:nvGrpSpPr>
          <p:grpSpPr>
            <a:xfrm>
              <a:off x="32972239" y="14243348"/>
              <a:ext cx="10058400" cy="6396338"/>
              <a:chOff x="32972239" y="14243348"/>
              <a:chExt cx="10058400" cy="6396338"/>
            </a:xfrm>
          </p:grpSpPr>
          <p:sp>
            <p:nvSpPr>
              <p:cNvPr id="48" name="TextBox 47"/>
              <p:cNvSpPr txBox="1"/>
              <p:nvPr/>
            </p:nvSpPr>
            <p:spPr>
              <a:xfrm>
                <a:off x="32972239" y="14243348"/>
                <a:ext cx="10058400" cy="784830"/>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2700" b="1" dirty="0" smtClean="0">
                    <a:solidFill>
                      <a:schemeClr val="bg1"/>
                    </a:solidFill>
                    <a:latin typeface="Century Gothic"/>
                    <a:cs typeface="Century Gothic"/>
                  </a:rPr>
                  <a:t>Temperature and Abundance of </a:t>
                </a:r>
                <a:r>
                  <a:rPr lang="en-US" sz="2700" b="1" i="1" dirty="0" err="1" smtClean="0">
                    <a:solidFill>
                      <a:schemeClr val="bg1"/>
                    </a:solidFill>
                    <a:latin typeface="Century Gothic"/>
                    <a:cs typeface="Century Gothic"/>
                  </a:rPr>
                  <a:t>Culex</a:t>
                </a:r>
                <a:r>
                  <a:rPr lang="en-US" sz="2700" b="1" i="1" dirty="0" smtClean="0">
                    <a:solidFill>
                      <a:schemeClr val="bg1"/>
                    </a:solidFill>
                    <a:latin typeface="Century Gothic"/>
                    <a:cs typeface="Century Gothic"/>
                  </a:rPr>
                  <a:t> </a:t>
                </a:r>
                <a:r>
                  <a:rPr lang="en-US" sz="2700" b="1" i="1" dirty="0" err="1" smtClean="0">
                    <a:solidFill>
                      <a:schemeClr val="bg1"/>
                    </a:solidFill>
                    <a:latin typeface="Century Gothic"/>
                    <a:cs typeface="Century Gothic"/>
                  </a:rPr>
                  <a:t>tarsalis</a:t>
                </a:r>
                <a:r>
                  <a:rPr lang="en-US" sz="2700" b="1" i="1" dirty="0">
                    <a:solidFill>
                      <a:schemeClr val="bg1"/>
                    </a:solidFill>
                    <a:latin typeface="Century Gothic"/>
                    <a:cs typeface="Century Gothic"/>
                  </a:rPr>
                  <a:t> </a:t>
                </a:r>
                <a:r>
                  <a:rPr lang="en-US" sz="2700" b="1" dirty="0" smtClean="0">
                    <a:solidFill>
                      <a:schemeClr val="bg1"/>
                    </a:solidFill>
                    <a:latin typeface="Century Gothic"/>
                    <a:cs typeface="Century Gothic"/>
                  </a:rPr>
                  <a:t>Over Time</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72841" y="15397488"/>
                <a:ext cx="9156918" cy="5242198"/>
              </a:xfrm>
              <a:prstGeom prst="rect">
                <a:avLst/>
              </a:prstGeom>
            </p:spPr>
          </p:pic>
        </p:grpSp>
        <p:sp>
          <p:nvSpPr>
            <p:cNvPr id="41" name="TextBox 40"/>
            <p:cNvSpPr txBox="1"/>
            <p:nvPr/>
          </p:nvSpPr>
          <p:spPr>
            <a:xfrm>
              <a:off x="33422980" y="20706822"/>
              <a:ext cx="9156918" cy="923330"/>
            </a:xfrm>
            <a:prstGeom prst="rect">
              <a:avLst/>
            </a:prstGeom>
            <a:noFill/>
          </p:spPr>
          <p:txBody>
            <a:bodyPr wrap="square" rtlCol="0">
              <a:spAutoFit/>
            </a:bodyPr>
            <a:lstStyle/>
            <a:p>
              <a:r>
                <a:rPr lang="en-US" sz="1800" b="1" dirty="0" smtClean="0"/>
                <a:t>Figure 3. </a:t>
              </a:r>
              <a:r>
                <a:rPr lang="en-US" sz="1800" dirty="0" smtClean="0"/>
                <a:t>Both two week average maximum temperature and abundance of </a:t>
              </a:r>
              <a:r>
                <a:rPr lang="en-US" sz="1800" dirty="0" err="1" smtClean="0"/>
                <a:t>Culex</a:t>
              </a:r>
              <a:r>
                <a:rPr lang="en-US" sz="1800" dirty="0" smtClean="0"/>
                <a:t> </a:t>
              </a:r>
              <a:r>
                <a:rPr lang="en-US" sz="1800" dirty="0" err="1" smtClean="0"/>
                <a:t>tarsalis</a:t>
              </a:r>
              <a:r>
                <a:rPr lang="en-US" sz="1800" dirty="0" smtClean="0"/>
                <a:t> have a maximum around August for the year 2016. The correlation of temperature and abundance over time suggest that these two variables could be related.</a:t>
              </a:r>
              <a:endParaRPr lang="en-US" sz="1800" i="1" dirty="0"/>
            </a:p>
          </p:txBody>
        </p:sp>
      </p:gr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61847" y="7491149"/>
            <a:ext cx="9416518" cy="5399638"/>
          </a:xfrm>
          <a:prstGeom prst="rect">
            <a:avLst/>
          </a:prstGeom>
        </p:spPr>
      </p:pic>
      <p:sp>
        <p:nvSpPr>
          <p:cNvPr id="3" name="Oval 2"/>
          <p:cNvSpPr/>
          <p:nvPr/>
        </p:nvSpPr>
        <p:spPr>
          <a:xfrm>
            <a:off x="12571840" y="12925030"/>
            <a:ext cx="228600" cy="24622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3054567" y="12853026"/>
            <a:ext cx="2329770" cy="369332"/>
          </a:xfrm>
          <a:prstGeom prst="rect">
            <a:avLst/>
          </a:prstGeom>
          <a:noFill/>
        </p:spPr>
        <p:txBody>
          <a:bodyPr wrap="square" rtlCol="0">
            <a:spAutoFit/>
          </a:bodyPr>
          <a:lstStyle/>
          <a:p>
            <a:r>
              <a:rPr lang="en-US" sz="1800" dirty="0" smtClean="0"/>
              <a:t>Puerto Rico</a:t>
            </a:r>
            <a:endParaRPr lang="en-US" sz="1800" dirty="0"/>
          </a:p>
        </p:txBody>
      </p:sp>
      <p:sp>
        <p:nvSpPr>
          <p:cNvPr id="60" name="Oval 59"/>
          <p:cNvSpPr/>
          <p:nvPr/>
        </p:nvSpPr>
        <p:spPr>
          <a:xfrm>
            <a:off x="15573015" y="12926338"/>
            <a:ext cx="228600" cy="2462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15992115" y="12857398"/>
            <a:ext cx="2937333" cy="373868"/>
          </a:xfrm>
          <a:prstGeom prst="rect">
            <a:avLst/>
          </a:prstGeom>
          <a:noFill/>
        </p:spPr>
        <p:txBody>
          <a:bodyPr wrap="square" rtlCol="0">
            <a:spAutoFit/>
          </a:bodyPr>
          <a:lstStyle/>
          <a:p>
            <a:r>
              <a:rPr lang="en-US" sz="1800" dirty="0" smtClean="0"/>
              <a:t>Continental United States</a:t>
            </a:r>
            <a:endParaRPr lang="en-US" sz="1800" dirty="0"/>
          </a:p>
        </p:txBody>
      </p:sp>
      <p:sp>
        <p:nvSpPr>
          <p:cNvPr id="68" name="Oval 67"/>
          <p:cNvSpPr/>
          <p:nvPr/>
        </p:nvSpPr>
        <p:spPr>
          <a:xfrm>
            <a:off x="19920374" y="12925030"/>
            <a:ext cx="228600" cy="246221"/>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20323638" y="12831400"/>
            <a:ext cx="1021439" cy="369332"/>
          </a:xfrm>
          <a:prstGeom prst="rect">
            <a:avLst/>
          </a:prstGeom>
          <a:noFill/>
        </p:spPr>
        <p:txBody>
          <a:bodyPr wrap="square" rtlCol="0">
            <a:spAutoFit/>
          </a:bodyPr>
          <a:lstStyle/>
          <a:p>
            <a:r>
              <a:rPr lang="en-US" sz="1800" dirty="0" smtClean="0"/>
              <a:t>Alaska</a:t>
            </a:r>
            <a:endParaRPr lang="en-US" sz="1800" dirty="0"/>
          </a:p>
        </p:txBody>
      </p:sp>
      <p:pic>
        <p:nvPicPr>
          <p:cNvPr id="23" name="Picture 22"/>
          <p:cNvPicPr>
            <a:picLocks noChangeAspect="1"/>
          </p:cNvPicPr>
          <p:nvPr/>
        </p:nvPicPr>
        <p:blipFill rotWithShape="1">
          <a:blip r:embed="rId7">
            <a:extLst>
              <a:ext uri="{28A0092B-C50C-407E-A947-70E740481C1C}">
                <a14:useLocalDpi xmlns:a14="http://schemas.microsoft.com/office/drawing/2010/main" val="0"/>
              </a:ext>
            </a:extLst>
          </a:blip>
          <a:srcRect t="1543"/>
          <a:stretch/>
        </p:blipFill>
        <p:spPr>
          <a:xfrm>
            <a:off x="22525784" y="7534427"/>
            <a:ext cx="9310765" cy="5318976"/>
          </a:xfrm>
          <a:prstGeom prst="rect">
            <a:avLst/>
          </a:prstGeom>
        </p:spPr>
      </p:pic>
      <p:sp>
        <p:nvSpPr>
          <p:cNvPr id="70" name="Oval 69"/>
          <p:cNvSpPr/>
          <p:nvPr/>
        </p:nvSpPr>
        <p:spPr>
          <a:xfrm>
            <a:off x="23206009" y="12925030"/>
            <a:ext cx="228600" cy="246221"/>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27491810" y="12920886"/>
            <a:ext cx="228600" cy="24622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3563247" y="12879553"/>
            <a:ext cx="3259916" cy="369332"/>
          </a:xfrm>
          <a:prstGeom prst="rect">
            <a:avLst/>
          </a:prstGeom>
          <a:noFill/>
        </p:spPr>
        <p:txBody>
          <a:bodyPr wrap="square" rtlCol="0">
            <a:spAutoFit/>
          </a:bodyPr>
          <a:lstStyle/>
          <a:p>
            <a:r>
              <a:rPr lang="en-US" sz="1800" dirty="0" smtClean="0"/>
              <a:t>2014</a:t>
            </a:r>
            <a:endParaRPr lang="en-US" sz="1800" dirty="0"/>
          </a:p>
        </p:txBody>
      </p:sp>
      <p:sp>
        <p:nvSpPr>
          <p:cNvPr id="74" name="TextBox 73"/>
          <p:cNvSpPr txBox="1"/>
          <p:nvPr/>
        </p:nvSpPr>
        <p:spPr>
          <a:xfrm>
            <a:off x="27897536" y="12862262"/>
            <a:ext cx="2594800" cy="369332"/>
          </a:xfrm>
          <a:prstGeom prst="rect">
            <a:avLst/>
          </a:prstGeom>
          <a:noFill/>
        </p:spPr>
        <p:txBody>
          <a:bodyPr wrap="square" rtlCol="0">
            <a:spAutoFit/>
          </a:bodyPr>
          <a:lstStyle/>
          <a:p>
            <a:r>
              <a:rPr lang="en-US" sz="1800" dirty="0" smtClean="0"/>
              <a:t>2016</a:t>
            </a:r>
            <a:endParaRPr lang="en-US" sz="1800" dirty="0"/>
          </a:p>
        </p:txBody>
      </p:sp>
      <p:grpSp>
        <p:nvGrpSpPr>
          <p:cNvPr id="84" name="Group 83"/>
          <p:cNvGrpSpPr/>
          <p:nvPr/>
        </p:nvGrpSpPr>
        <p:grpSpPr>
          <a:xfrm>
            <a:off x="11861847" y="15737159"/>
            <a:ext cx="12332556" cy="6208441"/>
            <a:chOff x="11841894" y="22924827"/>
            <a:chExt cx="12332556" cy="6431753"/>
          </a:xfrm>
        </p:grpSpPr>
        <p:pic>
          <p:nvPicPr>
            <p:cNvPr id="71" name="Picture 70"/>
            <p:cNvPicPr>
              <a:picLocks noChangeAspect="1"/>
            </p:cNvPicPr>
            <p:nvPr/>
          </p:nvPicPr>
          <p:blipFill rotWithShape="1">
            <a:blip r:embed="rId8" cstate="print">
              <a:extLst>
                <a:ext uri="{28A0092B-C50C-407E-A947-70E740481C1C}">
                  <a14:useLocalDpi xmlns:a14="http://schemas.microsoft.com/office/drawing/2010/main" val="0"/>
                </a:ext>
              </a:extLst>
            </a:blip>
            <a:srcRect b="10940"/>
            <a:stretch/>
          </p:blipFill>
          <p:spPr>
            <a:xfrm>
              <a:off x="11841894" y="22924827"/>
              <a:ext cx="12332556" cy="6431753"/>
            </a:xfrm>
            <a:prstGeom prst="rect">
              <a:avLst/>
            </a:prstGeom>
          </p:spPr>
        </p:pic>
        <p:grpSp>
          <p:nvGrpSpPr>
            <p:cNvPr id="81" name="Group 80"/>
            <p:cNvGrpSpPr/>
            <p:nvPr/>
          </p:nvGrpSpPr>
          <p:grpSpPr>
            <a:xfrm>
              <a:off x="11923650" y="27510635"/>
              <a:ext cx="3315514" cy="1690765"/>
              <a:chOff x="24481090" y="22831100"/>
              <a:chExt cx="3315514" cy="1690765"/>
            </a:xfrm>
          </p:grpSpPr>
          <p:grpSp>
            <p:nvGrpSpPr>
              <p:cNvPr id="58" name="Group 57"/>
              <p:cNvGrpSpPr/>
              <p:nvPr/>
            </p:nvGrpSpPr>
            <p:grpSpPr>
              <a:xfrm>
                <a:off x="24589976" y="23536979"/>
                <a:ext cx="2042550" cy="984886"/>
                <a:chOff x="25522800" y="24749493"/>
                <a:chExt cx="2042550" cy="984886"/>
              </a:xfrm>
            </p:grpSpPr>
            <p:sp>
              <p:nvSpPr>
                <p:cNvPr id="62" name="Rectangle 61"/>
                <p:cNvSpPr/>
                <p:nvPr/>
              </p:nvSpPr>
              <p:spPr>
                <a:xfrm>
                  <a:off x="25522800" y="24826380"/>
                  <a:ext cx="639723" cy="338670"/>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25522800" y="25368230"/>
                  <a:ext cx="639723" cy="3386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26308050" y="24749493"/>
                  <a:ext cx="1257300" cy="492443"/>
                </a:xfrm>
                <a:prstGeom prst="rect">
                  <a:avLst/>
                </a:prstGeom>
                <a:noFill/>
                <a:ln>
                  <a:noFill/>
                </a:ln>
              </p:spPr>
              <p:txBody>
                <a:bodyPr wrap="square" rtlCol="0">
                  <a:spAutoFit/>
                </a:bodyPr>
                <a:lstStyle/>
                <a:p>
                  <a:r>
                    <a:rPr lang="en-US" sz="2600" dirty="0" smtClean="0"/>
                    <a:t>Native</a:t>
                  </a:r>
                  <a:endParaRPr lang="en-US" sz="2600" dirty="0"/>
                </a:p>
              </p:txBody>
            </p:sp>
            <p:sp>
              <p:nvSpPr>
                <p:cNvPr id="66" name="TextBox 65"/>
                <p:cNvSpPr txBox="1"/>
                <p:nvPr/>
              </p:nvSpPr>
              <p:spPr>
                <a:xfrm>
                  <a:off x="26308050" y="25241936"/>
                  <a:ext cx="1257300" cy="492443"/>
                </a:xfrm>
                <a:prstGeom prst="rect">
                  <a:avLst/>
                </a:prstGeom>
                <a:noFill/>
                <a:ln>
                  <a:noFill/>
                </a:ln>
              </p:spPr>
              <p:txBody>
                <a:bodyPr wrap="square" rtlCol="0">
                  <a:spAutoFit/>
                </a:bodyPr>
                <a:lstStyle/>
                <a:p>
                  <a:r>
                    <a:rPr lang="en-US" sz="2600" dirty="0" smtClean="0"/>
                    <a:t>Absent</a:t>
                  </a:r>
                  <a:endParaRPr lang="en-US" sz="2600" dirty="0"/>
                </a:p>
              </p:txBody>
            </p:sp>
          </p:grpSp>
          <p:sp>
            <p:nvSpPr>
              <p:cNvPr id="67" name="TextBox 66"/>
              <p:cNvSpPr txBox="1"/>
              <p:nvPr/>
            </p:nvSpPr>
            <p:spPr>
              <a:xfrm>
                <a:off x="24481090" y="22831100"/>
                <a:ext cx="3315514" cy="523220"/>
              </a:xfrm>
              <a:prstGeom prst="rect">
                <a:avLst/>
              </a:prstGeom>
              <a:noFill/>
            </p:spPr>
            <p:txBody>
              <a:bodyPr wrap="square" rtlCol="0">
                <a:spAutoFit/>
              </a:bodyPr>
              <a:lstStyle/>
              <a:p>
                <a:r>
                  <a:rPr lang="en-US" sz="2800" b="1" dirty="0" smtClean="0"/>
                  <a:t>Native Status </a:t>
                </a:r>
                <a:endParaRPr lang="en-US" sz="2800" b="1" dirty="0"/>
              </a:p>
            </p:txBody>
          </p:sp>
        </p:grpSp>
      </p:grpSp>
      <p:grpSp>
        <p:nvGrpSpPr>
          <p:cNvPr id="83" name="Group 82"/>
          <p:cNvGrpSpPr/>
          <p:nvPr/>
        </p:nvGrpSpPr>
        <p:grpSpPr>
          <a:xfrm>
            <a:off x="11864890" y="22692361"/>
            <a:ext cx="12332556" cy="6206253"/>
            <a:chOff x="11841894" y="15895840"/>
            <a:chExt cx="12332556" cy="6689382"/>
          </a:xfrm>
        </p:grpSpPr>
        <p:pic>
          <p:nvPicPr>
            <p:cNvPr id="80" name="Picture 7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841894" y="15895840"/>
              <a:ext cx="12332556" cy="6689382"/>
            </a:xfrm>
            <a:prstGeom prst="rect">
              <a:avLst/>
            </a:prstGeom>
          </p:spPr>
        </p:pic>
        <p:grpSp>
          <p:nvGrpSpPr>
            <p:cNvPr id="82" name="Group 81"/>
            <p:cNvGrpSpPr/>
            <p:nvPr/>
          </p:nvGrpSpPr>
          <p:grpSpPr>
            <a:xfrm>
              <a:off x="12728826" y="18931245"/>
              <a:ext cx="7232815" cy="1969412"/>
              <a:chOff x="24518670" y="17820460"/>
              <a:chExt cx="7232815" cy="1969412"/>
            </a:xfrm>
          </p:grpSpPr>
          <p:sp>
            <p:nvSpPr>
              <p:cNvPr id="24" name="TextBox 23"/>
              <p:cNvSpPr txBox="1"/>
              <p:nvPr/>
            </p:nvSpPr>
            <p:spPr>
              <a:xfrm>
                <a:off x="24518670" y="17820460"/>
                <a:ext cx="7232815" cy="430887"/>
              </a:xfrm>
              <a:prstGeom prst="rect">
                <a:avLst/>
              </a:prstGeom>
              <a:noFill/>
            </p:spPr>
            <p:txBody>
              <a:bodyPr wrap="square" rtlCol="0">
                <a:spAutoFit/>
              </a:bodyPr>
              <a:lstStyle/>
              <a:p>
                <a:r>
                  <a:rPr lang="en-US" sz="2200" b="1" i="1" dirty="0" err="1" smtClean="0"/>
                  <a:t>Culex</a:t>
                </a:r>
                <a:r>
                  <a:rPr lang="en-US" sz="2200" b="1" i="1" dirty="0" smtClean="0"/>
                  <a:t> </a:t>
                </a:r>
                <a:r>
                  <a:rPr lang="en-US" sz="2200" b="1" i="1" dirty="0" err="1" smtClean="0"/>
                  <a:t>tarsalis</a:t>
                </a:r>
                <a:r>
                  <a:rPr lang="en-US" sz="2200" b="1" i="1" dirty="0" smtClean="0"/>
                  <a:t> </a:t>
                </a:r>
                <a:r>
                  <a:rPr lang="en-US" sz="2200" b="1" dirty="0" smtClean="0"/>
                  <a:t>Present in Samples</a:t>
                </a:r>
                <a:endParaRPr lang="en-US" sz="2200" b="1" dirty="0"/>
              </a:p>
            </p:txBody>
          </p:sp>
          <p:sp>
            <p:nvSpPr>
              <p:cNvPr id="28" name="Oval 27"/>
              <p:cNvSpPr/>
              <p:nvPr/>
            </p:nvSpPr>
            <p:spPr>
              <a:xfrm>
                <a:off x="24589976" y="18628049"/>
                <a:ext cx="395671" cy="38501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24597579" y="19351145"/>
                <a:ext cx="395671" cy="385011"/>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25193205" y="18574333"/>
                <a:ext cx="1453079" cy="492443"/>
              </a:xfrm>
              <a:prstGeom prst="rect">
                <a:avLst/>
              </a:prstGeom>
              <a:noFill/>
            </p:spPr>
            <p:txBody>
              <a:bodyPr wrap="square" rtlCol="0">
                <a:spAutoFit/>
              </a:bodyPr>
              <a:lstStyle/>
              <a:p>
                <a:r>
                  <a:rPr lang="en-US" sz="2600" dirty="0" smtClean="0"/>
                  <a:t>Present</a:t>
                </a:r>
                <a:endParaRPr lang="en-US" sz="2600" dirty="0"/>
              </a:p>
            </p:txBody>
          </p:sp>
          <p:sp>
            <p:nvSpPr>
              <p:cNvPr id="56" name="TextBox 55"/>
              <p:cNvSpPr txBox="1"/>
              <p:nvPr/>
            </p:nvSpPr>
            <p:spPr>
              <a:xfrm>
                <a:off x="25193205" y="19297429"/>
                <a:ext cx="2054660" cy="492443"/>
              </a:xfrm>
              <a:prstGeom prst="rect">
                <a:avLst/>
              </a:prstGeom>
              <a:noFill/>
            </p:spPr>
            <p:txBody>
              <a:bodyPr wrap="square" rtlCol="0">
                <a:spAutoFit/>
              </a:bodyPr>
              <a:lstStyle/>
              <a:p>
                <a:r>
                  <a:rPr lang="en-US" sz="2600" dirty="0" smtClean="0"/>
                  <a:t>Not Present</a:t>
                </a:r>
                <a:endParaRPr lang="en-US" sz="2600" dirty="0"/>
              </a:p>
            </p:txBody>
          </p:sp>
        </p:grpSp>
      </p:grpSp>
      <p:sp>
        <p:nvSpPr>
          <p:cNvPr id="85" name="TextBox 84"/>
          <p:cNvSpPr txBox="1"/>
          <p:nvPr/>
        </p:nvSpPr>
        <p:spPr>
          <a:xfrm>
            <a:off x="24553476" y="15737159"/>
            <a:ext cx="7418364" cy="13619113"/>
          </a:xfrm>
          <a:prstGeom prst="rect">
            <a:avLst/>
          </a:prstGeom>
          <a:noFill/>
        </p:spPr>
        <p:txBody>
          <a:bodyPr wrap="square" rtlCol="0">
            <a:spAutoFit/>
          </a:bodyPr>
          <a:lstStyle/>
          <a:p>
            <a:r>
              <a:rPr lang="en-US" sz="4800" b="1" dirty="0" smtClean="0">
                <a:solidFill>
                  <a:schemeClr val="accent2"/>
                </a:solidFill>
                <a:latin typeface="Arial"/>
                <a:cs typeface="Arial"/>
              </a:rPr>
              <a:t>NEON mosquito data </a:t>
            </a:r>
            <a:r>
              <a:rPr lang="en-US" sz="4800" b="1" dirty="0" smtClean="0">
                <a:solidFill>
                  <a:schemeClr val="accent2"/>
                </a:solidFill>
                <a:latin typeface="Arial"/>
                <a:cs typeface="Arial"/>
              </a:rPr>
              <a:t>indicate </a:t>
            </a:r>
            <a:r>
              <a:rPr lang="en-US" sz="4800" b="1" dirty="0" smtClean="0">
                <a:solidFill>
                  <a:schemeClr val="accent2"/>
                </a:solidFill>
                <a:latin typeface="Arial"/>
                <a:cs typeface="Arial"/>
              </a:rPr>
              <a:t>that the range of </a:t>
            </a:r>
            <a:r>
              <a:rPr lang="en-US" sz="4800" b="1" i="1" dirty="0" err="1" smtClean="0">
                <a:solidFill>
                  <a:schemeClr val="accent2"/>
                </a:solidFill>
                <a:latin typeface="Arial"/>
                <a:cs typeface="Arial"/>
              </a:rPr>
              <a:t>Culex</a:t>
            </a:r>
            <a:r>
              <a:rPr lang="en-US" sz="4800" b="1" i="1" dirty="0" smtClean="0">
                <a:solidFill>
                  <a:schemeClr val="accent2"/>
                </a:solidFill>
                <a:latin typeface="Arial"/>
                <a:cs typeface="Arial"/>
              </a:rPr>
              <a:t> </a:t>
            </a:r>
            <a:r>
              <a:rPr lang="en-US" sz="4800" b="1" i="1" dirty="0" err="1" smtClean="0">
                <a:solidFill>
                  <a:schemeClr val="accent2"/>
                </a:solidFill>
                <a:latin typeface="Arial"/>
                <a:cs typeface="Arial"/>
              </a:rPr>
              <a:t>tarslais</a:t>
            </a:r>
            <a:r>
              <a:rPr lang="en-US" sz="4800" b="1" i="1" dirty="0" smtClean="0">
                <a:solidFill>
                  <a:schemeClr val="accent2"/>
                </a:solidFill>
                <a:latin typeface="Arial"/>
                <a:cs typeface="Arial"/>
              </a:rPr>
              <a:t> </a:t>
            </a:r>
            <a:r>
              <a:rPr lang="en-US" sz="4800" b="1" dirty="0" smtClean="0">
                <a:solidFill>
                  <a:schemeClr val="accent2"/>
                </a:solidFill>
                <a:latin typeface="Arial"/>
                <a:cs typeface="Arial"/>
              </a:rPr>
              <a:t>has expanded:</a:t>
            </a:r>
          </a:p>
          <a:p>
            <a:pPr marL="457200" indent="-457200">
              <a:spcBef>
                <a:spcPts val="3000"/>
              </a:spcBef>
              <a:buFont typeface="Arial"/>
              <a:buChar char="•"/>
            </a:pPr>
            <a:r>
              <a:rPr lang="en-US" sz="3400" dirty="0" smtClean="0">
                <a:latin typeface="Arial"/>
                <a:cs typeface="Arial"/>
              </a:rPr>
              <a:t>Climate change will likely make more habitats suitable for </a:t>
            </a:r>
            <a:r>
              <a:rPr lang="en-US" sz="3400" i="1" dirty="0" err="1" smtClean="0">
                <a:latin typeface="Arial"/>
                <a:cs typeface="Arial"/>
              </a:rPr>
              <a:t>Culex</a:t>
            </a:r>
            <a:r>
              <a:rPr lang="en-US" sz="3400" i="1" dirty="0" smtClean="0">
                <a:latin typeface="Arial"/>
                <a:cs typeface="Arial"/>
              </a:rPr>
              <a:t> </a:t>
            </a:r>
            <a:r>
              <a:rPr lang="en-US" sz="3400" i="1" dirty="0" err="1">
                <a:latin typeface="Arial"/>
                <a:cs typeface="Arial"/>
              </a:rPr>
              <a:t>t</a:t>
            </a:r>
            <a:r>
              <a:rPr lang="en-US" sz="3400" i="1" dirty="0" err="1" smtClean="0">
                <a:latin typeface="Arial"/>
                <a:cs typeface="Arial"/>
              </a:rPr>
              <a:t>arsalis</a:t>
            </a:r>
            <a:r>
              <a:rPr lang="en-US" sz="3400" dirty="0" smtClean="0">
                <a:latin typeface="Arial"/>
                <a:cs typeface="Arial"/>
              </a:rPr>
              <a:t> now and in the future</a:t>
            </a:r>
          </a:p>
          <a:p>
            <a:pPr marL="457200" indent="-457200">
              <a:spcBef>
                <a:spcPts val="3000"/>
              </a:spcBef>
              <a:buFont typeface="Arial"/>
              <a:buChar char="•"/>
            </a:pPr>
            <a:r>
              <a:rPr lang="en-US" sz="3400" dirty="0" smtClean="0">
                <a:latin typeface="Arial"/>
                <a:cs typeface="Arial"/>
              </a:rPr>
              <a:t>A comparison of the established range of </a:t>
            </a:r>
            <a:r>
              <a:rPr lang="en-US" sz="3400" i="1" dirty="0" err="1" smtClean="0">
                <a:latin typeface="Arial"/>
                <a:cs typeface="Arial"/>
              </a:rPr>
              <a:t>Culex</a:t>
            </a:r>
            <a:r>
              <a:rPr lang="en-US" sz="3400" i="1" dirty="0" smtClean="0">
                <a:latin typeface="Arial"/>
                <a:cs typeface="Arial"/>
              </a:rPr>
              <a:t> </a:t>
            </a:r>
            <a:r>
              <a:rPr lang="en-US" sz="3400" i="1" dirty="0" err="1" smtClean="0">
                <a:latin typeface="Arial"/>
                <a:cs typeface="Arial"/>
              </a:rPr>
              <a:t>tarsalis</a:t>
            </a:r>
            <a:r>
              <a:rPr lang="en-US" sz="3400" dirty="0" smtClean="0">
                <a:latin typeface="Arial"/>
                <a:cs typeface="Arial"/>
              </a:rPr>
              <a:t> (top) to NEON site where </a:t>
            </a:r>
            <a:r>
              <a:rPr lang="en-US" sz="3400" i="1" dirty="0" err="1" smtClean="0">
                <a:latin typeface="Arial"/>
                <a:cs typeface="Arial"/>
              </a:rPr>
              <a:t>Culex</a:t>
            </a:r>
            <a:r>
              <a:rPr lang="en-US" sz="3400" i="1" dirty="0" smtClean="0">
                <a:latin typeface="Arial"/>
                <a:cs typeface="Arial"/>
              </a:rPr>
              <a:t> </a:t>
            </a:r>
            <a:r>
              <a:rPr lang="en-US" sz="3400" i="1" dirty="0" err="1" smtClean="0">
                <a:latin typeface="Arial"/>
                <a:cs typeface="Arial"/>
              </a:rPr>
              <a:t>tarsalis</a:t>
            </a:r>
            <a:r>
              <a:rPr lang="en-US" sz="3400" i="1" dirty="0" smtClean="0">
                <a:latin typeface="Arial"/>
                <a:cs typeface="Arial"/>
              </a:rPr>
              <a:t> </a:t>
            </a:r>
            <a:r>
              <a:rPr lang="en-US" sz="3400" dirty="0" smtClean="0">
                <a:latin typeface="Arial"/>
                <a:cs typeface="Arial"/>
              </a:rPr>
              <a:t>was present (bottom) reveal that this species has been found in </a:t>
            </a:r>
            <a:r>
              <a:rPr lang="en-US" sz="3400" dirty="0" smtClean="0">
                <a:latin typeface="Arial"/>
                <a:cs typeface="Arial"/>
              </a:rPr>
              <a:t>Alaska, </a:t>
            </a:r>
            <a:r>
              <a:rPr lang="en-US" sz="3400" dirty="0" smtClean="0">
                <a:latin typeface="Arial"/>
                <a:cs typeface="Arial"/>
              </a:rPr>
              <a:t>further north from its typical range.</a:t>
            </a:r>
          </a:p>
          <a:p>
            <a:pPr marL="457200" indent="-457200">
              <a:spcBef>
                <a:spcPts val="3000"/>
              </a:spcBef>
              <a:buFont typeface="Arial"/>
              <a:buChar char="•"/>
            </a:pPr>
            <a:r>
              <a:rPr lang="en-US" sz="3400" dirty="0">
                <a:latin typeface="Arial"/>
                <a:cs typeface="Arial"/>
              </a:rPr>
              <a:t>R</a:t>
            </a:r>
            <a:r>
              <a:rPr lang="en-US" sz="3400" dirty="0" smtClean="0">
                <a:latin typeface="Arial"/>
                <a:cs typeface="Arial"/>
              </a:rPr>
              <a:t>ange expansion in response to environmental changes will likely become more commonplace and “climate change may broaden the range of some mosquito-borne pathogens and as a result expose new human populations to these disease-causing agents”</a:t>
            </a:r>
            <a:r>
              <a:rPr lang="en-US" sz="3400" baseline="30000" dirty="0" smtClean="0">
                <a:latin typeface="Arial"/>
                <a:cs typeface="Arial"/>
              </a:rPr>
              <a:t>5</a:t>
            </a:r>
            <a:r>
              <a:rPr lang="en-US" sz="3200" dirty="0" smtClean="0">
                <a:latin typeface="Arial"/>
                <a:cs typeface="Arial"/>
              </a:rPr>
              <a:t>. </a:t>
            </a:r>
            <a:endParaRPr lang="en-US" sz="6000" dirty="0" smtClean="0">
              <a:latin typeface="Arial"/>
              <a:cs typeface="Arial"/>
            </a:endParaRPr>
          </a:p>
        </p:txBody>
      </p:sp>
      <p:sp>
        <p:nvSpPr>
          <p:cNvPr id="86" name="TextBox 85"/>
          <p:cNvSpPr txBox="1"/>
          <p:nvPr/>
        </p:nvSpPr>
        <p:spPr>
          <a:xfrm>
            <a:off x="11861847" y="21962405"/>
            <a:ext cx="12329513" cy="646331"/>
          </a:xfrm>
          <a:prstGeom prst="rect">
            <a:avLst/>
          </a:prstGeom>
          <a:noFill/>
        </p:spPr>
        <p:txBody>
          <a:bodyPr wrap="square" rtlCol="0">
            <a:spAutoFit/>
          </a:bodyPr>
          <a:lstStyle/>
          <a:p>
            <a:r>
              <a:rPr lang="en-US" sz="1800" b="1" dirty="0" smtClean="0"/>
              <a:t>Figure </a:t>
            </a:r>
            <a:r>
              <a:rPr lang="en-US" sz="1800" b="1" dirty="0" smtClean="0"/>
              <a:t>4. </a:t>
            </a:r>
            <a:r>
              <a:rPr lang="en-US" sz="1800" dirty="0" smtClean="0"/>
              <a:t>Map of North America depicting the range of </a:t>
            </a:r>
            <a:r>
              <a:rPr lang="en-US" sz="1800" i="1" dirty="0" err="1" smtClean="0"/>
              <a:t>Culex</a:t>
            </a:r>
            <a:r>
              <a:rPr lang="en-US" sz="1800" i="1" dirty="0" smtClean="0"/>
              <a:t> </a:t>
            </a:r>
            <a:r>
              <a:rPr lang="en-US" sz="1800" i="1" dirty="0" err="1" smtClean="0"/>
              <a:t>tarsalis</a:t>
            </a:r>
            <a:r>
              <a:rPr lang="en-US" sz="1800" i="1" dirty="0" smtClean="0"/>
              <a:t> </a:t>
            </a:r>
            <a:r>
              <a:rPr lang="en-US" sz="1800" dirty="0"/>
              <a:t>from Darcie and Ward’s </a:t>
            </a:r>
            <a:r>
              <a:rPr lang="en-US" sz="1800" dirty="0" smtClean="0"/>
              <a:t>“Identification </a:t>
            </a:r>
            <a:r>
              <a:rPr lang="en-US" sz="1800" dirty="0"/>
              <a:t>and geographical distribution of the mosquitoes of North America, north of </a:t>
            </a:r>
            <a:r>
              <a:rPr lang="en-US" sz="1800" dirty="0" smtClean="0"/>
              <a:t>Mexico,” published in 2005</a:t>
            </a:r>
            <a:r>
              <a:rPr lang="en-US" sz="1800" baseline="30000" dirty="0" smtClean="0"/>
              <a:t>4</a:t>
            </a:r>
            <a:r>
              <a:rPr lang="en-US" sz="1800" dirty="0" smtClean="0"/>
              <a:t>. </a:t>
            </a:r>
            <a:endParaRPr lang="en-US" sz="1800" dirty="0"/>
          </a:p>
        </p:txBody>
      </p:sp>
      <p:sp>
        <p:nvSpPr>
          <p:cNvPr id="87" name="TextBox 86"/>
          <p:cNvSpPr txBox="1"/>
          <p:nvPr/>
        </p:nvSpPr>
        <p:spPr>
          <a:xfrm>
            <a:off x="11861847" y="28935801"/>
            <a:ext cx="12329513" cy="646331"/>
          </a:xfrm>
          <a:prstGeom prst="rect">
            <a:avLst/>
          </a:prstGeom>
          <a:noFill/>
        </p:spPr>
        <p:txBody>
          <a:bodyPr wrap="square" rtlCol="0">
            <a:spAutoFit/>
          </a:bodyPr>
          <a:lstStyle/>
          <a:p>
            <a:r>
              <a:rPr lang="en-US" sz="1800" b="1" dirty="0" smtClean="0"/>
              <a:t>Figure </a:t>
            </a:r>
            <a:r>
              <a:rPr lang="en-US" sz="1800" b="1" dirty="0"/>
              <a:t>5</a:t>
            </a:r>
            <a:r>
              <a:rPr lang="en-US" sz="1800" b="1" dirty="0" smtClean="0"/>
              <a:t>. </a:t>
            </a:r>
            <a:r>
              <a:rPr lang="en-US" sz="1800" dirty="0" smtClean="0"/>
              <a:t>Map of the United States showing all sites sampled in either 2014 or 2016 and sites where </a:t>
            </a:r>
            <a:r>
              <a:rPr lang="en-US" sz="1800" dirty="0" err="1" smtClean="0"/>
              <a:t>Culex</a:t>
            </a:r>
            <a:r>
              <a:rPr lang="en-US" sz="1800" dirty="0" smtClean="0"/>
              <a:t> </a:t>
            </a:r>
            <a:r>
              <a:rPr lang="en-US" sz="1800" dirty="0" err="1" smtClean="0"/>
              <a:t>tarsalis</a:t>
            </a:r>
            <a:r>
              <a:rPr lang="en-US" sz="1800" dirty="0" smtClean="0"/>
              <a:t> was present in sampling. </a:t>
            </a:r>
            <a:r>
              <a:rPr lang="en-US" sz="1800" dirty="0" err="1" smtClean="0"/>
              <a:t>Culex</a:t>
            </a:r>
            <a:r>
              <a:rPr lang="en-US" sz="1800" dirty="0" smtClean="0"/>
              <a:t> </a:t>
            </a:r>
            <a:r>
              <a:rPr lang="en-US" sz="1800" dirty="0" err="1" smtClean="0"/>
              <a:t>tarsalis</a:t>
            </a:r>
            <a:r>
              <a:rPr lang="en-US" sz="1800" dirty="0" smtClean="0"/>
              <a:t> was found to be present in Alaska, outside of its typical range, in 2016. </a:t>
            </a:r>
            <a:endParaRPr lang="en-US" sz="1800" dirty="0"/>
          </a:p>
        </p:txBody>
      </p:sp>
    </p:spTree>
    <p:extLst>
      <p:ext uri="{BB962C8B-B14F-4D97-AF65-F5344CB8AC3E}">
        <p14:creationId xmlns:p14="http://schemas.microsoft.com/office/powerpoint/2010/main" val="154943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attelle2013Template_8_8">
  <a:themeElements>
    <a:clrScheme name="Battelle2013">
      <a:dk1>
        <a:sysClr val="windowText" lastClr="000000"/>
      </a:dk1>
      <a:lt1>
        <a:sysClr val="window" lastClr="FFFFFF"/>
      </a:lt1>
      <a:dk2>
        <a:srgbClr val="004280"/>
      </a:dk2>
      <a:lt2>
        <a:srgbClr val="D2D2D2"/>
      </a:lt2>
      <a:accent1>
        <a:srgbClr val="0076BE"/>
      </a:accent1>
      <a:accent2>
        <a:srgbClr val="DF6420"/>
      </a:accent2>
      <a:accent3>
        <a:srgbClr val="73B564"/>
      </a:accent3>
      <a:accent4>
        <a:srgbClr val="FAA41A"/>
      </a:accent4>
      <a:accent5>
        <a:srgbClr val="004280"/>
      </a:accent5>
      <a:accent6>
        <a:srgbClr val="424242"/>
      </a:accent6>
      <a:hlink>
        <a:srgbClr val="004280"/>
      </a:hlink>
      <a:folHlink>
        <a:srgbClr val="005EB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60A9A06E5FED44AC1CDEEE45A76310" ma:contentTypeVersion="4" ma:contentTypeDescription="Create a new document." ma:contentTypeScope="" ma:versionID="074ba561a83d5d4641addf53e66ba534">
  <xsd:schema xmlns:xsd="http://www.w3.org/2001/XMLSchema" xmlns:xs="http://www.w3.org/2001/XMLSchema" xmlns:p="http://schemas.microsoft.com/office/2006/metadata/properties" xmlns:ns1="eff24bd8-0971-442c-8d07-8938bacad241" targetNamespace="http://schemas.microsoft.com/office/2006/metadata/properties" ma:root="true" ma:fieldsID="b1ab2b088810cb506e54576bc1f030ea" ns1:_="">
    <xsd:import namespace="eff24bd8-0971-442c-8d07-8938bacad241"/>
    <xsd:element name="properties">
      <xsd:complexType>
        <xsd:sequence>
          <xsd:element name="documentManagement">
            <xsd:complexType>
              <xsd:all>
                <xsd:element ref="ns1:Thumbnail" minOccurs="0"/>
                <xsd:element ref="ns1:Tips" minOccurs="0"/>
                <xsd:element ref="ns1:Display_x0020_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f24bd8-0971-442c-8d07-8938bacad241" elementFormDefault="qualified">
    <xsd:import namespace="http://schemas.microsoft.com/office/2006/documentManagement/types"/>
    <xsd:import namespace="http://schemas.microsoft.com/office/infopath/2007/PartnerControls"/>
    <xsd:element name="Thumbnail" ma:index="0" nillable="true" ma:displayName="Thumbnail" ma:format="Image" ma:internalName="Thumbnail">
      <xsd:complexType>
        <xsd:complexContent>
          <xsd:extension base="dms:URL">
            <xsd:sequence>
              <xsd:element name="Url" type="dms:ValidUrl" minOccurs="0" nillable="true"/>
              <xsd:element name="Description" type="xsd:string" nillable="true"/>
            </xsd:sequence>
          </xsd:extension>
        </xsd:complexContent>
      </xsd:complexType>
    </xsd:element>
    <xsd:element name="Tips" ma:index="3" nillable="true" ma:displayName="Tips" ma:internalName="Tips">
      <xsd:simpleType>
        <xsd:restriction base="dms:Note"/>
      </xsd:simpleType>
    </xsd:element>
    <xsd:element name="Display_x0020_Category" ma:index="10" nillable="true" ma:displayName="Display Category" ma:default="Presentation" ma:format="RadioButtons" ma:internalName="Display_x0020_Category">
      <xsd:simpleType>
        <xsd:restriction base="dms:Choice">
          <xsd:enumeration value="Presentation"/>
          <xsd:enumeration value="Document"/>
          <xsd:enumeration value="Other"/>
          <xsd:enumeration value="Technical Poster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6"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splay_x0020_Category xmlns="eff24bd8-0971-442c-8d07-8938bacad241">Technical Poster Templates</Display_x0020_Category>
    <Tips xmlns="eff24bd8-0971-442c-8d07-8938bacad241">24x36 (2x3) Horizontal Technical Poster Template
Contact PMP for design assistance and printing</Tips>
    <Thumbnail xmlns="eff24bd8-0971-442c-8d07-8938bacad241">
      <Url>http://my.battelle.org/sites/1204/PublishingImages/24horiz.JPG</Url>
      <Description xsi:nil="true"/>
    </Thumbnail>
  </documentManagement>
</p:properties>
</file>

<file path=customXml/itemProps1.xml><?xml version="1.0" encoding="utf-8"?>
<ds:datastoreItem xmlns:ds="http://schemas.openxmlformats.org/officeDocument/2006/customXml" ds:itemID="{712FC097-1BC3-4843-854E-A0F26318B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f24bd8-0971-442c-8d07-8938bacad2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DC5EB5-B726-44F2-A2F6-CC75636660BA}">
  <ds:schemaRefs>
    <ds:schemaRef ds:uri="http://schemas.microsoft.com/sharepoint/v3/contenttype/forms"/>
  </ds:schemaRefs>
</ds:datastoreItem>
</file>

<file path=customXml/itemProps3.xml><?xml version="1.0" encoding="utf-8"?>
<ds:datastoreItem xmlns:ds="http://schemas.openxmlformats.org/officeDocument/2006/customXml" ds:itemID="{9594DFF2-C628-43CC-A584-EA39B3AE16B2}">
  <ds:schemaRefs>
    <ds:schemaRef ds:uri="http://purl.org/dc/dcmitype/"/>
    <ds:schemaRef ds:uri="http://purl.org/dc/elements/1.1/"/>
    <ds:schemaRef ds:uri="http://schemas.microsoft.com/office/2006/documentManagement/types"/>
    <ds:schemaRef ds:uri="http://schemas.microsoft.com/office/2006/metadata/properties"/>
    <ds:schemaRef ds:uri="eff24bd8-0971-442c-8d07-8938bacad241"/>
    <ds:schemaRef ds:uri="http://schemas.microsoft.com/office/infopath/2007/PartnerControls"/>
    <ds:schemaRef ds:uri="http://www.w3.org/XML/1998/namespace"/>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Battelle2013Template_8_8</Template>
  <TotalTime>4393</TotalTime>
  <Words>1075</Words>
  <Application>Microsoft Office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Century Gothic</vt:lpstr>
      <vt:lpstr>Wingdings</vt:lpstr>
      <vt:lpstr>Battelle2013Template_8_8</vt:lpstr>
      <vt:lpstr>Methods of Exploring Spatial Patterns and Mapping NEON Mosquito Data in R</vt:lpstr>
    </vt:vector>
  </TitlesOfParts>
  <Company>Battelle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Pamela McCoy</dc:creator>
  <cp:lastModifiedBy>Charlotte Roiger</cp:lastModifiedBy>
  <cp:revision>111</cp:revision>
  <cp:lastPrinted>2017-07-28T20:58:40Z</cp:lastPrinted>
  <dcterms:created xsi:type="dcterms:W3CDTF">2013-08-08T20:10:27Z</dcterms:created>
  <dcterms:modified xsi:type="dcterms:W3CDTF">2017-07-31T22:32:45Z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0x010100ED60A9A06E5FED44AC1CDEEE45A76310</vt:lpwstr>
  </property>
</Properties>
</file>