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60" r:id="rId6"/>
    <p:sldId id="261" r:id="rId7"/>
    <p:sldId id="262" r:id="rId8"/>
    <p:sldId id="273" r:id="rId9"/>
    <p:sldId id="263" r:id="rId10"/>
    <p:sldId id="266" r:id="rId11"/>
    <p:sldId id="264" r:id="rId12"/>
    <p:sldId id="265" r:id="rId13"/>
    <p:sldId id="267" r:id="rId14"/>
    <p:sldId id="268" r:id="rId15"/>
    <p:sldId id="269" r:id="rId16"/>
    <p:sldId id="270" r:id="rId17"/>
    <p:sldId id="271" r:id="rId18"/>
    <p:sldId id="272"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4" autoAdjust="0"/>
    <p:restoredTop sz="94660"/>
  </p:normalViewPr>
  <p:slideViewPr>
    <p:cSldViewPr snapToGrid="0">
      <p:cViewPr varScale="1">
        <p:scale>
          <a:sx n="162" d="100"/>
          <a:sy n="162" d="100"/>
        </p:scale>
        <p:origin x="50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55AC-AD97-4A3F-BB4A-94CC7377A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64794-B899-4487-B973-3A088E0D0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75FBE-ADBF-4801-AF3C-A7EF8F56CD57}"/>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018C9EDE-5EBA-419B-9554-140E97315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2A8B9-76E1-4523-A151-8EC14185D5A2}"/>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26964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D386-33B3-4E10-9F72-A7EAD310D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6F29D4-BB55-49C7-BD3F-9A50F3CDA6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01D39-DCBD-4DA3-98F7-9F1DCE661283}"/>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0FE578D3-5A25-43EE-BF45-A33DC0E5B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AD8DA-6D4A-426C-8E02-7E90EE38C756}"/>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77616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57A48-70F4-4D12-92C8-BCF3ADD83B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A4D773-0C70-408E-BC80-732B797E0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CB5D9-3A7D-486E-8C7A-0221665FCEA3}"/>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D02E8A3C-4A5E-442E-B1DB-F79BE7020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2ED57-01FD-4FB2-AF34-E887340E4259}"/>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9785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172D-CAF7-4579-A1BC-953219A31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192F6-4744-4028-AD6D-18BD540283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AE26C-8429-4530-8BEB-46FB9AC1EE2A}"/>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61D6A860-3E74-4229-80B9-263293CC7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7F4C5-B042-4DB5-BCAD-6AFF48FA7D26}"/>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31097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B5C-776C-4E7B-B389-CC445C2D67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2873A-CD02-49AE-B7EE-FE7EAECCA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C5D23-CF23-44C9-8466-ABCCC7C94607}"/>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C20C6AAD-43DE-4752-AE66-5EBA9C2F6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D1313-DBF6-4CE0-8086-713F1E56DA63}"/>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90516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1E2-0B23-4669-BD5C-FE07BCC85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4CE63-0A32-4180-B2DE-25284DC93E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3793-774B-4BDE-8332-D460895B0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70A932-B193-4051-B174-1440735B2735}"/>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6" name="Footer Placeholder 5">
            <a:extLst>
              <a:ext uri="{FF2B5EF4-FFF2-40B4-BE49-F238E27FC236}">
                <a16:creationId xmlns:a16="http://schemas.microsoft.com/office/drawing/2014/main" id="{468B1916-78B5-41B9-AE7E-52084A1E69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9B2CC-095A-45FD-8BFE-D9C4B1D0FE38}"/>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75791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3780-001C-4F00-A0D6-0FF034994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28A4E-8804-4B20-9A64-32AB7AF4D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1128B-E9D2-4008-91D5-6EE049EF9A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7482A-41B6-4CF0-9DA9-E464745A2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167F7-3F89-42E9-B124-C51B03F6A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E874B-5D6F-4EFA-B65A-DCE18AEEC922}"/>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8" name="Footer Placeholder 7">
            <a:extLst>
              <a:ext uri="{FF2B5EF4-FFF2-40B4-BE49-F238E27FC236}">
                <a16:creationId xmlns:a16="http://schemas.microsoft.com/office/drawing/2014/main" id="{6996D4E4-6CFB-4BF5-8EB2-2509CB8220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C6733C-4CB5-4265-883B-11547238CEB7}"/>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44061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E59-ADB3-4B58-B104-0ACBE9BD1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59FDB-3ACA-4CFA-9048-13C17AC91BC5}"/>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4" name="Footer Placeholder 3">
            <a:extLst>
              <a:ext uri="{FF2B5EF4-FFF2-40B4-BE49-F238E27FC236}">
                <a16:creationId xmlns:a16="http://schemas.microsoft.com/office/drawing/2014/main" id="{59844FF5-0218-4AA9-A5B1-82B796A259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4DFB5-DF2E-45DA-A925-1FC323F51444}"/>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383709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2C8DF-C6CA-4B5B-B60D-1624259DBA03}"/>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3" name="Footer Placeholder 2">
            <a:extLst>
              <a:ext uri="{FF2B5EF4-FFF2-40B4-BE49-F238E27FC236}">
                <a16:creationId xmlns:a16="http://schemas.microsoft.com/office/drawing/2014/main" id="{DBB51655-85B9-45A4-BDEB-C45411772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31C4F-10E7-44D2-8505-736BBB5DA4D7}"/>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4125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1189-CE8D-41B6-A453-1754F6D38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813C5-AE80-44FB-93B6-167E5398A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289EA-F89E-4639-B04C-5EC26D7F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5BDAC-5110-40E8-A93F-B0A43C9352B9}"/>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6" name="Footer Placeholder 5">
            <a:extLst>
              <a:ext uri="{FF2B5EF4-FFF2-40B4-BE49-F238E27FC236}">
                <a16:creationId xmlns:a16="http://schemas.microsoft.com/office/drawing/2014/main" id="{9B85A2C1-EA2F-479C-95CD-8BA82D35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E786-05A4-4F1D-B4EE-E1CC76F19835}"/>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29448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EB7F-8FC7-47AB-8279-73BCE6A10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83F654-53CD-45DF-A551-301D4CD86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34FC42-C23C-446F-B549-BFB1EBC49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C70D8-88E3-4593-A95A-90012B841C39}"/>
              </a:ext>
            </a:extLst>
          </p:cNvPr>
          <p:cNvSpPr>
            <a:spLocks noGrp="1"/>
          </p:cNvSpPr>
          <p:nvPr>
            <p:ph type="dt" sz="half" idx="10"/>
          </p:nvPr>
        </p:nvSpPr>
        <p:spPr/>
        <p:txBody>
          <a:bodyPr/>
          <a:lstStyle/>
          <a:p>
            <a:fld id="{FDBBD326-96B4-4920-9D83-B614ED503D9F}" type="datetimeFigureOut">
              <a:rPr lang="en-US" smtClean="0"/>
              <a:t>2021-05-20</a:t>
            </a:fld>
            <a:endParaRPr lang="en-US"/>
          </a:p>
        </p:txBody>
      </p:sp>
      <p:sp>
        <p:nvSpPr>
          <p:cNvPr id="6" name="Footer Placeholder 5">
            <a:extLst>
              <a:ext uri="{FF2B5EF4-FFF2-40B4-BE49-F238E27FC236}">
                <a16:creationId xmlns:a16="http://schemas.microsoft.com/office/drawing/2014/main" id="{A6F96D11-F1AD-4AA0-A84E-E5EC9F0D7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43EE4-4A3E-4AEA-93CE-9FFDA559BB15}"/>
              </a:ext>
            </a:extLst>
          </p:cNvPr>
          <p:cNvSpPr>
            <a:spLocks noGrp="1"/>
          </p:cNvSpPr>
          <p:nvPr>
            <p:ph type="sldNum" sz="quarter" idx="12"/>
          </p:nvPr>
        </p:nvSpPr>
        <p:spPr/>
        <p:txBody>
          <a:bodyPr/>
          <a:lstStyle/>
          <a:p>
            <a:fld id="{CCD69FDB-1A38-4E22-B5B4-DB936732D7DD}" type="slidenum">
              <a:rPr lang="en-US" smtClean="0"/>
              <a:t>‹#›</a:t>
            </a:fld>
            <a:endParaRPr lang="en-US"/>
          </a:p>
        </p:txBody>
      </p:sp>
    </p:spTree>
    <p:extLst>
      <p:ext uri="{BB962C8B-B14F-4D97-AF65-F5344CB8AC3E}">
        <p14:creationId xmlns:p14="http://schemas.microsoft.com/office/powerpoint/2010/main" val="13017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B1113-A654-4555-89DA-F45661C5A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D16A-814A-4D15-8BDF-66C47E7A7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325D0-7325-44F5-999E-A5738F0D5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BD326-96B4-4920-9D83-B614ED503D9F}" type="datetimeFigureOut">
              <a:rPr lang="en-US" smtClean="0"/>
              <a:t>2021-05-20</a:t>
            </a:fld>
            <a:endParaRPr lang="en-US"/>
          </a:p>
        </p:txBody>
      </p:sp>
      <p:sp>
        <p:nvSpPr>
          <p:cNvPr id="5" name="Footer Placeholder 4">
            <a:extLst>
              <a:ext uri="{FF2B5EF4-FFF2-40B4-BE49-F238E27FC236}">
                <a16:creationId xmlns:a16="http://schemas.microsoft.com/office/drawing/2014/main" id="{1289ADD7-A76A-4318-99DC-4EB825A85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77BEB-5A59-4E36-85BC-F73F143FB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69FDB-1A38-4E22-B5B4-DB936732D7DD}" type="slidenum">
              <a:rPr lang="en-US" smtClean="0"/>
              <a:t>‹#›</a:t>
            </a:fld>
            <a:endParaRPr lang="en-US"/>
          </a:p>
        </p:txBody>
      </p:sp>
    </p:spTree>
    <p:extLst>
      <p:ext uri="{BB962C8B-B14F-4D97-AF65-F5344CB8AC3E}">
        <p14:creationId xmlns:p14="http://schemas.microsoft.com/office/powerpoint/2010/main" val="139057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B6E6-AC59-4C32-A2FB-8BC4517A59A1}"/>
              </a:ext>
            </a:extLst>
          </p:cNvPr>
          <p:cNvSpPr>
            <a:spLocks noGrp="1"/>
          </p:cNvSpPr>
          <p:nvPr>
            <p:ph type="ctrTitle"/>
          </p:nvPr>
        </p:nvSpPr>
        <p:spPr/>
        <p:txBody>
          <a:bodyPr/>
          <a:lstStyle/>
          <a:p>
            <a:r>
              <a:rPr lang="en-US" dirty="0"/>
              <a:t>Li7200 Obsolescence</a:t>
            </a:r>
          </a:p>
        </p:txBody>
      </p:sp>
      <p:sp>
        <p:nvSpPr>
          <p:cNvPr id="3" name="Subtitle 2">
            <a:extLst>
              <a:ext uri="{FF2B5EF4-FFF2-40B4-BE49-F238E27FC236}">
                <a16:creationId xmlns:a16="http://schemas.microsoft.com/office/drawing/2014/main" id="{0E49B876-7688-4175-BE61-DBE2A7AB0357}"/>
              </a:ext>
            </a:extLst>
          </p:cNvPr>
          <p:cNvSpPr>
            <a:spLocks noGrp="1"/>
          </p:cNvSpPr>
          <p:nvPr>
            <p:ph type="subTitle" idx="1"/>
          </p:nvPr>
        </p:nvSpPr>
        <p:spPr/>
        <p:txBody>
          <a:bodyPr/>
          <a:lstStyle/>
          <a:p>
            <a:r>
              <a:rPr lang="en-US" dirty="0"/>
              <a:t>Li7200 vs Li7200 RS </a:t>
            </a:r>
          </a:p>
        </p:txBody>
      </p:sp>
    </p:spTree>
    <p:extLst>
      <p:ext uri="{BB962C8B-B14F-4D97-AF65-F5344CB8AC3E}">
        <p14:creationId xmlns:p14="http://schemas.microsoft.com/office/powerpoint/2010/main" val="252648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Daily Box Plot</a:t>
            </a:r>
          </a:p>
        </p:txBody>
      </p:sp>
      <p:pic>
        <p:nvPicPr>
          <p:cNvPr id="4" name="Picture 3" descr="Chart, bar chart&#10;&#10;Description automatically generated">
            <a:extLst>
              <a:ext uri="{FF2B5EF4-FFF2-40B4-BE49-F238E27FC236}">
                <a16:creationId xmlns:a16="http://schemas.microsoft.com/office/drawing/2014/main" id="{65377BA3-0248-4A44-B64D-5012682C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sp>
        <p:nvSpPr>
          <p:cNvPr id="6" name="Rectangle 5">
            <a:extLst>
              <a:ext uri="{FF2B5EF4-FFF2-40B4-BE49-F238E27FC236}">
                <a16:creationId xmlns:a16="http://schemas.microsoft.com/office/drawing/2014/main" id="{2EE5BCAF-0960-4059-8CB8-BD2781D2E78B}"/>
              </a:ext>
            </a:extLst>
          </p:cNvPr>
          <p:cNvSpPr/>
          <p:nvPr/>
        </p:nvSpPr>
        <p:spPr>
          <a:xfrm>
            <a:off x="961595" y="3895293"/>
            <a:ext cx="477848" cy="18447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734725-368F-4FC4-8CB6-3791E4952DFB}"/>
              </a:ext>
            </a:extLst>
          </p:cNvPr>
          <p:cNvSpPr/>
          <p:nvPr/>
        </p:nvSpPr>
        <p:spPr>
          <a:xfrm>
            <a:off x="6532552" y="5327117"/>
            <a:ext cx="477848" cy="6135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CB2C54-4E2C-4720-94AF-F3A0FCC56619}"/>
              </a:ext>
            </a:extLst>
          </p:cNvPr>
          <p:cNvSpPr/>
          <p:nvPr/>
        </p:nvSpPr>
        <p:spPr>
          <a:xfrm>
            <a:off x="8583562" y="4188542"/>
            <a:ext cx="436552" cy="1630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3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Difference </a:t>
            </a:r>
          </a:p>
        </p:txBody>
      </p:sp>
      <p:pic>
        <p:nvPicPr>
          <p:cNvPr id="4" name="Picture 3" descr="Chart&#10;&#10;Description automatically generated">
            <a:extLst>
              <a:ext uri="{FF2B5EF4-FFF2-40B4-BE49-F238E27FC236}">
                <a16:creationId xmlns:a16="http://schemas.microsoft.com/office/drawing/2014/main" id="{23F89F9B-A0E7-44F0-8263-E2B68010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724"/>
            <a:ext cx="12192000" cy="5670698"/>
          </a:xfrm>
          <a:prstGeom prst="rect">
            <a:avLst/>
          </a:prstGeom>
        </p:spPr>
      </p:pic>
    </p:spTree>
    <p:extLst>
      <p:ext uri="{BB962C8B-B14F-4D97-AF65-F5344CB8AC3E}">
        <p14:creationId xmlns:p14="http://schemas.microsoft.com/office/powerpoint/2010/main" val="165837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CO2 1-min – Li7200 ~ Li7200RS</a:t>
            </a:r>
          </a:p>
        </p:txBody>
      </p:sp>
      <p:pic>
        <p:nvPicPr>
          <p:cNvPr id="5" name="Picture 4" descr="Chart, line chart&#10;&#10;Description automatically generated">
            <a:extLst>
              <a:ext uri="{FF2B5EF4-FFF2-40B4-BE49-F238E27FC236}">
                <a16:creationId xmlns:a16="http://schemas.microsoft.com/office/drawing/2014/main" id="{A90735D1-3D38-4BB1-806C-49AB4BB71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6166"/>
            <a:ext cx="12192000" cy="5956284"/>
          </a:xfrm>
          <a:prstGeom prst="rect">
            <a:avLst/>
          </a:prstGeom>
        </p:spPr>
      </p:pic>
    </p:spTree>
    <p:extLst>
      <p:ext uri="{BB962C8B-B14F-4D97-AF65-F5344CB8AC3E}">
        <p14:creationId xmlns:p14="http://schemas.microsoft.com/office/powerpoint/2010/main" val="339148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40402358-8CD4-4296-9B62-7E50BBF45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1" y="689541"/>
            <a:ext cx="12192000" cy="6168459"/>
          </a:xfrm>
          <a:prstGeom prst="rect">
            <a:avLst/>
          </a:prstGeom>
        </p:spPr>
      </p:pic>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Raw Values</a:t>
            </a:r>
          </a:p>
        </p:txBody>
      </p:sp>
    </p:spTree>
    <p:extLst>
      <p:ext uri="{BB962C8B-B14F-4D97-AF65-F5344CB8AC3E}">
        <p14:creationId xmlns:p14="http://schemas.microsoft.com/office/powerpoint/2010/main" val="250109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Daily Box Plot</a:t>
            </a:r>
          </a:p>
        </p:txBody>
      </p:sp>
      <p:pic>
        <p:nvPicPr>
          <p:cNvPr id="4" name="Picture 3" descr="Chart, bar chart&#10;&#10;Description automatically generated">
            <a:extLst>
              <a:ext uri="{FF2B5EF4-FFF2-40B4-BE49-F238E27FC236}">
                <a16:creationId xmlns:a16="http://schemas.microsoft.com/office/drawing/2014/main" id="{65377BA3-0248-4A44-B64D-5012682C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pic>
        <p:nvPicPr>
          <p:cNvPr id="5" name="Picture 4" descr="Chart, waterfall chart&#10;&#10;Description automatically generated">
            <a:extLst>
              <a:ext uri="{FF2B5EF4-FFF2-40B4-BE49-F238E27FC236}">
                <a16:creationId xmlns:a16="http://schemas.microsoft.com/office/drawing/2014/main" id="{788A96C5-3CF1-433A-BB56-51F6E26C8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409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H2O 1-min – Difference </a:t>
            </a:r>
          </a:p>
        </p:txBody>
      </p:sp>
      <p:pic>
        <p:nvPicPr>
          <p:cNvPr id="5" name="Picture 4" descr="Chart&#10;&#10;Description automatically generated">
            <a:extLst>
              <a:ext uri="{FF2B5EF4-FFF2-40B4-BE49-F238E27FC236}">
                <a16:creationId xmlns:a16="http://schemas.microsoft.com/office/drawing/2014/main" id="{72B9078D-FF8C-40DA-A869-7B714FB4B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9541"/>
            <a:ext cx="12192000" cy="6168459"/>
          </a:xfrm>
          <a:prstGeom prst="rect">
            <a:avLst/>
          </a:prstGeom>
        </p:spPr>
      </p:pic>
    </p:spTree>
    <p:extLst>
      <p:ext uri="{BB962C8B-B14F-4D97-AF65-F5344CB8AC3E}">
        <p14:creationId xmlns:p14="http://schemas.microsoft.com/office/powerpoint/2010/main" val="104270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H2O 1-min – Li7200 ~ Li7200RS</a:t>
            </a:r>
          </a:p>
        </p:txBody>
      </p:sp>
      <p:pic>
        <p:nvPicPr>
          <p:cNvPr id="4" name="Picture 3" descr="A picture containing text, map, different&#10;&#10;Description automatically generated">
            <a:extLst>
              <a:ext uri="{FF2B5EF4-FFF2-40B4-BE49-F238E27FC236}">
                <a16:creationId xmlns:a16="http://schemas.microsoft.com/office/drawing/2014/main" id="{134C9A09-6DB3-464C-A938-B14489A77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735132"/>
            <a:ext cx="12090400" cy="6122868"/>
          </a:xfrm>
          <a:prstGeom prst="rect">
            <a:avLst/>
          </a:prstGeom>
        </p:spPr>
      </p:pic>
    </p:spTree>
    <p:extLst>
      <p:ext uri="{BB962C8B-B14F-4D97-AF65-F5344CB8AC3E}">
        <p14:creationId xmlns:p14="http://schemas.microsoft.com/office/powerpoint/2010/main" val="147937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frt00 1-min – Raw Values</a:t>
            </a:r>
          </a:p>
        </p:txBody>
      </p:sp>
      <p:pic>
        <p:nvPicPr>
          <p:cNvPr id="4" name="Picture 3" descr="Chart&#10;&#10;Description automatically generated">
            <a:extLst>
              <a:ext uri="{FF2B5EF4-FFF2-40B4-BE49-F238E27FC236}">
                <a16:creationId xmlns:a16="http://schemas.microsoft.com/office/drawing/2014/main" id="{BCEB26F7-2DF0-4368-85C0-DB14DFC00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9343"/>
            <a:ext cx="12192000" cy="5741207"/>
          </a:xfrm>
          <a:prstGeom prst="rect">
            <a:avLst/>
          </a:prstGeom>
        </p:spPr>
      </p:pic>
    </p:spTree>
    <p:extLst>
      <p:ext uri="{BB962C8B-B14F-4D97-AF65-F5344CB8AC3E}">
        <p14:creationId xmlns:p14="http://schemas.microsoft.com/office/powerpoint/2010/main" val="192249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1887200" cy="1325563"/>
          </a:xfrm>
        </p:spPr>
        <p:txBody>
          <a:bodyPr/>
          <a:lstStyle/>
          <a:p>
            <a:r>
              <a:rPr lang="en-US" dirty="0"/>
              <a:t>Additional Plots – </a:t>
            </a:r>
            <a:r>
              <a:rPr lang="en-US" dirty="0" err="1"/>
              <a:t>pdiff</a:t>
            </a:r>
            <a:r>
              <a:rPr lang="en-US" dirty="0"/>
              <a:t> 1-min – Raw Values</a:t>
            </a:r>
          </a:p>
        </p:txBody>
      </p:sp>
      <p:pic>
        <p:nvPicPr>
          <p:cNvPr id="5" name="Picture 4" descr="Chart, scatter chart&#10;&#10;Description automatically generated">
            <a:extLst>
              <a:ext uri="{FF2B5EF4-FFF2-40B4-BE49-F238E27FC236}">
                <a16:creationId xmlns:a16="http://schemas.microsoft.com/office/drawing/2014/main" id="{79A68B99-44E6-46FB-BC39-9FB557512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112"/>
            <a:ext cx="12192000" cy="5741207"/>
          </a:xfrm>
          <a:prstGeom prst="rect">
            <a:avLst/>
          </a:prstGeom>
        </p:spPr>
      </p:pic>
    </p:spTree>
    <p:extLst>
      <p:ext uri="{BB962C8B-B14F-4D97-AF65-F5344CB8AC3E}">
        <p14:creationId xmlns:p14="http://schemas.microsoft.com/office/powerpoint/2010/main" val="81977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CCC9-EE9C-4AD6-B74E-2778C3A92F27}"/>
              </a:ext>
            </a:extLst>
          </p:cNvPr>
          <p:cNvSpPr>
            <a:spLocks noGrp="1"/>
          </p:cNvSpPr>
          <p:nvPr>
            <p:ph type="title"/>
          </p:nvPr>
        </p:nvSpPr>
        <p:spPr>
          <a:xfrm>
            <a:off x="158932" y="-205925"/>
            <a:ext cx="10515600" cy="1325563"/>
          </a:xfrm>
        </p:spPr>
        <p:txBody>
          <a:bodyPr/>
          <a:lstStyle/>
          <a:p>
            <a:r>
              <a:rPr lang="en-US" dirty="0"/>
              <a:t>Results</a:t>
            </a:r>
          </a:p>
        </p:txBody>
      </p:sp>
      <p:pic>
        <p:nvPicPr>
          <p:cNvPr id="15" name="Content Placeholder 14" descr="Chart, scatter chart&#10;&#10;Description automatically generated">
            <a:extLst>
              <a:ext uri="{FF2B5EF4-FFF2-40B4-BE49-F238E27FC236}">
                <a16:creationId xmlns:a16="http://schemas.microsoft.com/office/drawing/2014/main" id="{B0D085A2-0428-4119-A2F5-3642EBB09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09" y="832847"/>
            <a:ext cx="11874136" cy="5704103"/>
          </a:xfrm>
        </p:spPr>
      </p:pic>
    </p:spTree>
    <p:extLst>
      <p:ext uri="{BB962C8B-B14F-4D97-AF65-F5344CB8AC3E}">
        <p14:creationId xmlns:p14="http://schemas.microsoft.com/office/powerpoint/2010/main" val="123408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C7EC-3A49-447B-9E17-E6DB7163F2BB}"/>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8D6C7462-62DC-48EA-B828-516CE2589716}"/>
              </a:ext>
            </a:extLst>
          </p:cNvPr>
          <p:cNvSpPr>
            <a:spLocks noGrp="1"/>
          </p:cNvSpPr>
          <p:nvPr>
            <p:ph idx="1"/>
          </p:nvPr>
        </p:nvSpPr>
        <p:spPr/>
        <p:txBody>
          <a:bodyPr/>
          <a:lstStyle/>
          <a:p>
            <a:r>
              <a:rPr lang="en-US" dirty="0"/>
              <a:t>The Li7200 is currently being phased out by the latest </a:t>
            </a:r>
            <a:r>
              <a:rPr lang="en-US" dirty="0" err="1"/>
              <a:t>Licor</a:t>
            </a:r>
            <a:r>
              <a:rPr lang="en-US" dirty="0"/>
              <a:t> model Li7200 RS.</a:t>
            </a:r>
          </a:p>
          <a:p>
            <a:r>
              <a:rPr lang="en-US" dirty="0"/>
              <a:t>Testing was conducted to verify:</a:t>
            </a:r>
          </a:p>
          <a:p>
            <a:pPr lvl="1"/>
            <a:r>
              <a:rPr lang="en-US" dirty="0"/>
              <a:t>Connectivity to the CI pipeline</a:t>
            </a:r>
          </a:p>
          <a:p>
            <a:pPr lvl="1"/>
            <a:r>
              <a:rPr lang="en-US" dirty="0"/>
              <a:t>If the Li7200 RS was comparable to the Li7200</a:t>
            </a:r>
          </a:p>
          <a:p>
            <a:pPr lvl="1"/>
            <a:r>
              <a:rPr lang="en-US" strike="sngStrike" dirty="0"/>
              <a:t>If the Li7200 RS passed requirements?</a:t>
            </a:r>
          </a:p>
        </p:txBody>
      </p:sp>
    </p:spTree>
    <p:extLst>
      <p:ext uri="{BB962C8B-B14F-4D97-AF65-F5344CB8AC3E}">
        <p14:creationId xmlns:p14="http://schemas.microsoft.com/office/powerpoint/2010/main" val="229671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4577-D099-4CEC-8F74-C7D8A6C4CE97}"/>
              </a:ext>
            </a:extLst>
          </p:cNvPr>
          <p:cNvSpPr>
            <a:spLocks noGrp="1"/>
          </p:cNvSpPr>
          <p:nvPr>
            <p:ph type="title"/>
          </p:nvPr>
        </p:nvSpPr>
        <p:spPr/>
        <p:txBody>
          <a:bodyPr/>
          <a:lstStyle/>
          <a:p>
            <a:r>
              <a:rPr lang="en-US" dirty="0"/>
              <a:t>Test Design	</a:t>
            </a:r>
          </a:p>
        </p:txBody>
      </p:sp>
      <p:sp>
        <p:nvSpPr>
          <p:cNvPr id="3" name="Content Placeholder 2">
            <a:extLst>
              <a:ext uri="{FF2B5EF4-FFF2-40B4-BE49-F238E27FC236}">
                <a16:creationId xmlns:a16="http://schemas.microsoft.com/office/drawing/2014/main" id="{9695DAF3-204B-4974-B5E8-2F4EC2A06191}"/>
              </a:ext>
            </a:extLst>
          </p:cNvPr>
          <p:cNvSpPr>
            <a:spLocks noGrp="1"/>
          </p:cNvSpPr>
          <p:nvPr>
            <p:ph idx="1"/>
          </p:nvPr>
        </p:nvSpPr>
        <p:spPr/>
        <p:txBody>
          <a:bodyPr/>
          <a:lstStyle/>
          <a:p>
            <a:r>
              <a:rPr lang="en-US" dirty="0"/>
              <a:t>Li7200 and Li7200 RS were installed in parallel with their own closed path vacuum systems.</a:t>
            </a:r>
          </a:p>
          <a:p>
            <a:r>
              <a:rPr lang="en-US" dirty="0"/>
              <a:t>Test was broken out into two phases.</a:t>
            </a:r>
          </a:p>
          <a:p>
            <a:pPr lvl="1"/>
            <a:r>
              <a:rPr lang="en-US" dirty="0"/>
              <a:t>Phase 1: 2021-04-22 to 2021-05-01</a:t>
            </a:r>
          </a:p>
          <a:p>
            <a:pPr lvl="1"/>
            <a:r>
              <a:rPr lang="en-US" dirty="0"/>
              <a:t>Phase 2: 2021-05-07 to 2021-05-16</a:t>
            </a:r>
          </a:p>
          <a:p>
            <a:r>
              <a:rPr lang="en-US" dirty="0"/>
              <a:t>After SAE had 7 days of quality data the Li7200s were switched such that if there were any sampling biases introduced by the different closed path vacuum systems, they would be visible in the data.</a:t>
            </a:r>
          </a:p>
        </p:txBody>
      </p:sp>
    </p:spTree>
    <p:extLst>
      <p:ext uri="{BB962C8B-B14F-4D97-AF65-F5344CB8AC3E}">
        <p14:creationId xmlns:p14="http://schemas.microsoft.com/office/powerpoint/2010/main" val="55433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EC5A-9231-44B9-A058-4EF44D914652}"/>
              </a:ext>
            </a:extLst>
          </p:cNvPr>
          <p:cNvSpPr>
            <a:spLocks noGrp="1"/>
          </p:cNvSpPr>
          <p:nvPr>
            <p:ph type="title"/>
          </p:nvPr>
        </p:nvSpPr>
        <p:spPr/>
        <p:txBody>
          <a:bodyPr/>
          <a:lstStyle/>
          <a:p>
            <a:r>
              <a:rPr lang="en-US" dirty="0"/>
              <a:t>QFQM </a:t>
            </a:r>
          </a:p>
        </p:txBody>
      </p:sp>
      <p:sp>
        <p:nvSpPr>
          <p:cNvPr id="3" name="Content Placeholder 2">
            <a:extLst>
              <a:ext uri="{FF2B5EF4-FFF2-40B4-BE49-F238E27FC236}">
                <a16:creationId xmlns:a16="http://schemas.microsoft.com/office/drawing/2014/main" id="{E54859C3-7C42-4A77-80F5-5A6F3CE68AA2}"/>
              </a:ext>
            </a:extLst>
          </p:cNvPr>
          <p:cNvSpPr>
            <a:spLocks noGrp="1"/>
          </p:cNvSpPr>
          <p:nvPr>
            <p:ph idx="1"/>
          </p:nvPr>
        </p:nvSpPr>
        <p:spPr>
          <a:xfrm>
            <a:off x="838200" y="1825625"/>
            <a:ext cx="10515600" cy="550375"/>
          </a:xfrm>
        </p:spPr>
        <p:txBody>
          <a:bodyPr>
            <a:normAutofit fontScale="55000" lnSpcReduction="20000"/>
          </a:bodyPr>
          <a:lstStyle/>
          <a:p>
            <a:r>
              <a:rPr lang="en-US" dirty="0"/>
              <a:t>Many flags were raised on several days and are highlighted in the final plots</a:t>
            </a:r>
          </a:p>
          <a:p>
            <a:r>
              <a:rPr lang="en-US" dirty="0"/>
              <a:t>Flagged data comes out as </a:t>
            </a:r>
            <a:r>
              <a:rPr lang="en-US" dirty="0" err="1"/>
              <a:t>NaN</a:t>
            </a:r>
            <a:r>
              <a:rPr lang="en-US" dirty="0"/>
              <a:t> so removing that day’s data did not heavily impact the statistics/plots</a:t>
            </a:r>
          </a:p>
        </p:txBody>
      </p:sp>
      <p:pic>
        <p:nvPicPr>
          <p:cNvPr id="4" name="Picture 3">
            <a:extLst>
              <a:ext uri="{FF2B5EF4-FFF2-40B4-BE49-F238E27FC236}">
                <a16:creationId xmlns:a16="http://schemas.microsoft.com/office/drawing/2014/main" id="{654BF3AD-A44F-4FC5-A58F-2061160E661A}"/>
              </a:ext>
            </a:extLst>
          </p:cNvPr>
          <p:cNvPicPr>
            <a:picLocks noChangeAspect="1"/>
          </p:cNvPicPr>
          <p:nvPr/>
        </p:nvPicPr>
        <p:blipFill>
          <a:blip r:embed="rId2"/>
          <a:stretch>
            <a:fillRect/>
          </a:stretch>
        </p:blipFill>
        <p:spPr>
          <a:xfrm>
            <a:off x="1043325" y="2600212"/>
            <a:ext cx="4705350" cy="3457575"/>
          </a:xfrm>
          <a:prstGeom prst="rect">
            <a:avLst/>
          </a:prstGeom>
        </p:spPr>
      </p:pic>
      <p:pic>
        <p:nvPicPr>
          <p:cNvPr id="5" name="Picture 4">
            <a:extLst>
              <a:ext uri="{FF2B5EF4-FFF2-40B4-BE49-F238E27FC236}">
                <a16:creationId xmlns:a16="http://schemas.microsoft.com/office/drawing/2014/main" id="{D725DFE2-46B7-43E4-B001-E19D41496EE8}"/>
              </a:ext>
            </a:extLst>
          </p:cNvPr>
          <p:cNvPicPr>
            <a:picLocks noChangeAspect="1"/>
          </p:cNvPicPr>
          <p:nvPr/>
        </p:nvPicPr>
        <p:blipFill>
          <a:blip r:embed="rId3"/>
          <a:stretch>
            <a:fillRect/>
          </a:stretch>
        </p:blipFill>
        <p:spPr>
          <a:xfrm>
            <a:off x="6284924" y="2609737"/>
            <a:ext cx="4733925" cy="3448050"/>
          </a:xfrm>
          <a:prstGeom prst="rect">
            <a:avLst/>
          </a:prstGeom>
        </p:spPr>
      </p:pic>
      <p:sp>
        <p:nvSpPr>
          <p:cNvPr id="8" name="Rectangle 7">
            <a:extLst>
              <a:ext uri="{FF2B5EF4-FFF2-40B4-BE49-F238E27FC236}">
                <a16:creationId xmlns:a16="http://schemas.microsoft.com/office/drawing/2014/main" id="{B3CFC86E-9427-498C-8804-F8EC8C826334}"/>
              </a:ext>
            </a:extLst>
          </p:cNvPr>
          <p:cNvSpPr/>
          <p:nvPr/>
        </p:nvSpPr>
        <p:spPr>
          <a:xfrm>
            <a:off x="1043325" y="44712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256BF9-AF19-43AC-B39B-09E25DE38F0C}"/>
              </a:ext>
            </a:extLst>
          </p:cNvPr>
          <p:cNvSpPr/>
          <p:nvPr/>
        </p:nvSpPr>
        <p:spPr>
          <a:xfrm>
            <a:off x="1043325" y="5084493"/>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537A9-6568-4FC7-AFF5-A6AB05922EC6}"/>
              </a:ext>
            </a:extLst>
          </p:cNvPr>
          <p:cNvSpPr/>
          <p:nvPr/>
        </p:nvSpPr>
        <p:spPr>
          <a:xfrm>
            <a:off x="1043325" y="29718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AB1FC4-B198-42E3-B700-3A8276C3AA03}"/>
              </a:ext>
            </a:extLst>
          </p:cNvPr>
          <p:cNvSpPr/>
          <p:nvPr/>
        </p:nvSpPr>
        <p:spPr>
          <a:xfrm>
            <a:off x="6284924" y="2965387"/>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9ED77A-907F-41F5-B6F7-D6B02EB1FF7E}"/>
              </a:ext>
            </a:extLst>
          </p:cNvPr>
          <p:cNvSpPr/>
          <p:nvPr/>
        </p:nvSpPr>
        <p:spPr>
          <a:xfrm>
            <a:off x="6313499" y="4471200"/>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2E1535-9D4F-4CC1-BA77-65EBB77E2B02}"/>
              </a:ext>
            </a:extLst>
          </p:cNvPr>
          <p:cNvSpPr/>
          <p:nvPr/>
        </p:nvSpPr>
        <p:spPr>
          <a:xfrm>
            <a:off x="6313499" y="5084493"/>
            <a:ext cx="470535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00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2D3-B1ED-40AC-83DB-9AAD8297B2C3}"/>
              </a:ext>
            </a:extLst>
          </p:cNvPr>
          <p:cNvSpPr>
            <a:spLocks noGrp="1"/>
          </p:cNvSpPr>
          <p:nvPr>
            <p:ph type="title"/>
          </p:nvPr>
        </p:nvSpPr>
        <p:spPr>
          <a:xfrm>
            <a:off x="0" y="-198671"/>
            <a:ext cx="10515600" cy="1325563"/>
          </a:xfrm>
        </p:spPr>
        <p:txBody>
          <a:bodyPr/>
          <a:lstStyle/>
          <a:p>
            <a:r>
              <a:rPr lang="en-US" dirty="0"/>
              <a:t>Executive Summary</a:t>
            </a:r>
          </a:p>
        </p:txBody>
      </p:sp>
      <p:pic>
        <p:nvPicPr>
          <p:cNvPr id="5" name="Picture 4">
            <a:extLst>
              <a:ext uri="{FF2B5EF4-FFF2-40B4-BE49-F238E27FC236}">
                <a16:creationId xmlns:a16="http://schemas.microsoft.com/office/drawing/2014/main" id="{E0EFCC66-999B-4459-B5E0-14FFCB1B9E74}"/>
              </a:ext>
            </a:extLst>
          </p:cNvPr>
          <p:cNvPicPr>
            <a:picLocks noChangeAspect="1"/>
          </p:cNvPicPr>
          <p:nvPr/>
        </p:nvPicPr>
        <p:blipFill>
          <a:blip r:embed="rId2"/>
          <a:stretch>
            <a:fillRect/>
          </a:stretch>
        </p:blipFill>
        <p:spPr>
          <a:xfrm>
            <a:off x="838200" y="5256271"/>
            <a:ext cx="10439400" cy="897287"/>
          </a:xfrm>
          <a:prstGeom prst="rect">
            <a:avLst/>
          </a:prstGeom>
        </p:spPr>
      </p:pic>
      <p:sp>
        <p:nvSpPr>
          <p:cNvPr id="12" name="Content Placeholder 11">
            <a:extLst>
              <a:ext uri="{FF2B5EF4-FFF2-40B4-BE49-F238E27FC236}">
                <a16:creationId xmlns:a16="http://schemas.microsoft.com/office/drawing/2014/main" id="{213FB47C-FEE3-41A3-87C4-4ECB945277EE}"/>
              </a:ext>
            </a:extLst>
          </p:cNvPr>
          <p:cNvSpPr>
            <a:spLocks noGrp="1"/>
          </p:cNvSpPr>
          <p:nvPr>
            <p:ph sz="half" idx="2"/>
          </p:nvPr>
        </p:nvSpPr>
        <p:spPr>
          <a:xfrm>
            <a:off x="836612" y="1451338"/>
            <a:ext cx="10440988" cy="1977662"/>
          </a:xfrm>
        </p:spPr>
        <p:txBody>
          <a:bodyPr/>
          <a:lstStyle/>
          <a:p>
            <a:r>
              <a:rPr lang="en-US" dirty="0"/>
              <a:t>Short discussion about the results and statistics</a:t>
            </a:r>
          </a:p>
        </p:txBody>
      </p:sp>
      <p:pic>
        <p:nvPicPr>
          <p:cNvPr id="13" name="Picture 12">
            <a:extLst>
              <a:ext uri="{FF2B5EF4-FFF2-40B4-BE49-F238E27FC236}">
                <a16:creationId xmlns:a16="http://schemas.microsoft.com/office/drawing/2014/main" id="{7EDC61F5-EFA7-4201-B8F3-5AC297150259}"/>
              </a:ext>
            </a:extLst>
          </p:cNvPr>
          <p:cNvPicPr>
            <a:picLocks noChangeAspect="1"/>
          </p:cNvPicPr>
          <p:nvPr/>
        </p:nvPicPr>
        <p:blipFill>
          <a:blip r:embed="rId3"/>
          <a:stretch>
            <a:fillRect/>
          </a:stretch>
        </p:blipFill>
        <p:spPr>
          <a:xfrm>
            <a:off x="836612" y="4266822"/>
            <a:ext cx="10439400" cy="876300"/>
          </a:xfrm>
          <a:prstGeom prst="rect">
            <a:avLst/>
          </a:prstGeom>
        </p:spPr>
      </p:pic>
    </p:spTree>
    <p:extLst>
      <p:ext uri="{BB962C8B-B14F-4D97-AF65-F5344CB8AC3E}">
        <p14:creationId xmlns:p14="http://schemas.microsoft.com/office/powerpoint/2010/main" val="371850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pic>
        <p:nvPicPr>
          <p:cNvPr id="8" name="Content Placeholder 7" descr="Chart&#10;&#10;Description automatically generated">
            <a:extLst>
              <a:ext uri="{FF2B5EF4-FFF2-40B4-BE49-F238E27FC236}">
                <a16:creationId xmlns:a16="http://schemas.microsoft.com/office/drawing/2014/main" id="{F7239BC6-BCA8-4A04-BFC4-B08E704661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830804"/>
            <a:ext cx="12002294" cy="6233550"/>
          </a:xfrm>
        </p:spPr>
      </p:pic>
      <p:sp>
        <p:nvSpPr>
          <p:cNvPr id="9" name="TextBox 8">
            <a:extLst>
              <a:ext uri="{FF2B5EF4-FFF2-40B4-BE49-F238E27FC236}">
                <a16:creationId xmlns:a16="http://schemas.microsoft.com/office/drawing/2014/main" id="{1F3AA03C-B5A2-42AB-ACCE-E79C92029474}"/>
              </a:ext>
            </a:extLst>
          </p:cNvPr>
          <p:cNvSpPr txBox="1"/>
          <p:nvPr/>
        </p:nvSpPr>
        <p:spPr>
          <a:xfrm>
            <a:off x="1965757" y="1424392"/>
            <a:ext cx="1406746" cy="369332"/>
          </a:xfrm>
          <a:prstGeom prst="rect">
            <a:avLst/>
          </a:prstGeom>
          <a:noFill/>
        </p:spPr>
        <p:txBody>
          <a:bodyPr wrap="square" rtlCol="0">
            <a:spAutoFit/>
          </a:bodyPr>
          <a:lstStyle/>
          <a:p>
            <a:r>
              <a:rPr lang="en-US" b="1" dirty="0">
                <a:solidFill>
                  <a:srgbClr val="FF0000"/>
                </a:solidFill>
              </a:rPr>
              <a:t>CO2 Fluxes</a:t>
            </a:r>
          </a:p>
        </p:txBody>
      </p:sp>
      <p:sp>
        <p:nvSpPr>
          <p:cNvPr id="10" name="TextBox 9">
            <a:extLst>
              <a:ext uri="{FF2B5EF4-FFF2-40B4-BE49-F238E27FC236}">
                <a16:creationId xmlns:a16="http://schemas.microsoft.com/office/drawing/2014/main" id="{C30C38A4-0B9A-419C-ABE7-5AE1CABF6EF6}"/>
              </a:ext>
            </a:extLst>
          </p:cNvPr>
          <p:cNvSpPr txBox="1"/>
          <p:nvPr/>
        </p:nvSpPr>
        <p:spPr>
          <a:xfrm>
            <a:off x="7959878" y="1424392"/>
            <a:ext cx="1406746" cy="369332"/>
          </a:xfrm>
          <a:prstGeom prst="rect">
            <a:avLst/>
          </a:prstGeom>
          <a:noFill/>
        </p:spPr>
        <p:txBody>
          <a:bodyPr wrap="square" rtlCol="0">
            <a:spAutoFit/>
          </a:bodyPr>
          <a:lstStyle/>
          <a:p>
            <a:r>
              <a:rPr lang="en-US" b="1" dirty="0">
                <a:solidFill>
                  <a:srgbClr val="FF0000"/>
                </a:solidFill>
              </a:rPr>
              <a:t>H2O Fluxes</a:t>
            </a:r>
          </a:p>
        </p:txBody>
      </p:sp>
      <p:sp>
        <p:nvSpPr>
          <p:cNvPr id="11" name="Rectangle 10">
            <a:extLst>
              <a:ext uri="{FF2B5EF4-FFF2-40B4-BE49-F238E27FC236}">
                <a16:creationId xmlns:a16="http://schemas.microsoft.com/office/drawing/2014/main" id="{C901910D-6587-46FE-8443-9FD308C2A4E2}"/>
              </a:ext>
            </a:extLst>
          </p:cNvPr>
          <p:cNvSpPr/>
          <p:nvPr/>
        </p:nvSpPr>
        <p:spPr>
          <a:xfrm>
            <a:off x="625332" y="4078173"/>
            <a:ext cx="283169"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2260D4-E7CC-47A7-AC63-7C26EE38447B}"/>
              </a:ext>
            </a:extLst>
          </p:cNvPr>
          <p:cNvSpPr/>
          <p:nvPr/>
        </p:nvSpPr>
        <p:spPr>
          <a:xfrm>
            <a:off x="6653489" y="4078173"/>
            <a:ext cx="283169"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056F3E-1B6F-4623-966B-368BB16D08C2}"/>
              </a:ext>
            </a:extLst>
          </p:cNvPr>
          <p:cNvSpPr/>
          <p:nvPr/>
        </p:nvSpPr>
        <p:spPr>
          <a:xfrm>
            <a:off x="3244645" y="4371421"/>
            <a:ext cx="283169" cy="690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5AC400-1052-4166-BF10-E45AE59C6308}"/>
              </a:ext>
            </a:extLst>
          </p:cNvPr>
          <p:cNvSpPr/>
          <p:nvPr/>
        </p:nvSpPr>
        <p:spPr>
          <a:xfrm>
            <a:off x="4234753" y="2784495"/>
            <a:ext cx="283169" cy="2277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28DD93-970B-4C9E-8818-9E5D72FED93D}"/>
              </a:ext>
            </a:extLst>
          </p:cNvPr>
          <p:cNvSpPr/>
          <p:nvPr/>
        </p:nvSpPr>
        <p:spPr>
          <a:xfrm>
            <a:off x="10276676" y="3799184"/>
            <a:ext cx="238924" cy="10087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C7782E-78FB-4FC1-86B5-3C8BE70E9C9B}"/>
              </a:ext>
            </a:extLst>
          </p:cNvPr>
          <p:cNvSpPr/>
          <p:nvPr/>
        </p:nvSpPr>
        <p:spPr>
          <a:xfrm>
            <a:off x="9279686" y="3736010"/>
            <a:ext cx="283169" cy="13255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9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sp>
        <p:nvSpPr>
          <p:cNvPr id="9" name="TextBox 8">
            <a:extLst>
              <a:ext uri="{FF2B5EF4-FFF2-40B4-BE49-F238E27FC236}">
                <a16:creationId xmlns:a16="http://schemas.microsoft.com/office/drawing/2014/main" id="{1F3AA03C-B5A2-42AB-ACCE-E79C92029474}"/>
              </a:ext>
            </a:extLst>
          </p:cNvPr>
          <p:cNvSpPr txBox="1"/>
          <p:nvPr/>
        </p:nvSpPr>
        <p:spPr>
          <a:xfrm>
            <a:off x="2110776" y="1285552"/>
            <a:ext cx="1406746" cy="369332"/>
          </a:xfrm>
          <a:prstGeom prst="rect">
            <a:avLst/>
          </a:prstGeom>
          <a:noFill/>
        </p:spPr>
        <p:txBody>
          <a:bodyPr wrap="square" rtlCol="0">
            <a:spAutoFit/>
          </a:bodyPr>
          <a:lstStyle/>
          <a:p>
            <a:r>
              <a:rPr lang="en-US" b="1" dirty="0">
                <a:solidFill>
                  <a:srgbClr val="FF0000"/>
                </a:solidFill>
              </a:rPr>
              <a:t>CO2 Fluxes</a:t>
            </a:r>
          </a:p>
        </p:txBody>
      </p:sp>
      <p:sp>
        <p:nvSpPr>
          <p:cNvPr id="10" name="TextBox 9">
            <a:extLst>
              <a:ext uri="{FF2B5EF4-FFF2-40B4-BE49-F238E27FC236}">
                <a16:creationId xmlns:a16="http://schemas.microsoft.com/office/drawing/2014/main" id="{C30C38A4-0B9A-419C-ABE7-5AE1CABF6EF6}"/>
              </a:ext>
            </a:extLst>
          </p:cNvPr>
          <p:cNvSpPr txBox="1"/>
          <p:nvPr/>
        </p:nvSpPr>
        <p:spPr>
          <a:xfrm>
            <a:off x="8092973" y="1218096"/>
            <a:ext cx="1406746" cy="369332"/>
          </a:xfrm>
          <a:prstGeom prst="rect">
            <a:avLst/>
          </a:prstGeom>
          <a:noFill/>
        </p:spPr>
        <p:txBody>
          <a:bodyPr wrap="square" rtlCol="0">
            <a:spAutoFit/>
          </a:bodyPr>
          <a:lstStyle/>
          <a:p>
            <a:r>
              <a:rPr lang="en-US" b="1" dirty="0">
                <a:solidFill>
                  <a:srgbClr val="FF0000"/>
                </a:solidFill>
              </a:rPr>
              <a:t>H2O Fluxes</a:t>
            </a:r>
          </a:p>
        </p:txBody>
      </p:sp>
      <p:pic>
        <p:nvPicPr>
          <p:cNvPr id="15" name="Picture 14" descr="Chart, scatter chart&#10;&#10;Description automatically generated">
            <a:extLst>
              <a:ext uri="{FF2B5EF4-FFF2-40B4-BE49-F238E27FC236}">
                <a16:creationId xmlns:a16="http://schemas.microsoft.com/office/drawing/2014/main" id="{16D17399-BCA1-4C00-9F5F-2F44399B0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3" y="1070884"/>
            <a:ext cx="12192000" cy="5118779"/>
          </a:xfrm>
          <a:prstGeom prst="rect">
            <a:avLst/>
          </a:prstGeom>
        </p:spPr>
      </p:pic>
      <p:sp>
        <p:nvSpPr>
          <p:cNvPr id="20" name="TextBox 19">
            <a:extLst>
              <a:ext uri="{FF2B5EF4-FFF2-40B4-BE49-F238E27FC236}">
                <a16:creationId xmlns:a16="http://schemas.microsoft.com/office/drawing/2014/main" id="{22D37848-C0D1-4DCD-BD08-E622F830514C}"/>
              </a:ext>
            </a:extLst>
          </p:cNvPr>
          <p:cNvSpPr txBox="1"/>
          <p:nvPr/>
        </p:nvSpPr>
        <p:spPr>
          <a:xfrm>
            <a:off x="2110776" y="1246891"/>
            <a:ext cx="1406746" cy="369332"/>
          </a:xfrm>
          <a:prstGeom prst="rect">
            <a:avLst/>
          </a:prstGeom>
          <a:noFill/>
        </p:spPr>
        <p:txBody>
          <a:bodyPr wrap="square" rtlCol="0">
            <a:spAutoFit/>
          </a:bodyPr>
          <a:lstStyle/>
          <a:p>
            <a:r>
              <a:rPr lang="en-US" b="1" dirty="0">
                <a:solidFill>
                  <a:srgbClr val="FF0000"/>
                </a:solidFill>
              </a:rPr>
              <a:t>CO2 Fluxes</a:t>
            </a:r>
          </a:p>
        </p:txBody>
      </p:sp>
      <p:sp>
        <p:nvSpPr>
          <p:cNvPr id="21" name="TextBox 20">
            <a:extLst>
              <a:ext uri="{FF2B5EF4-FFF2-40B4-BE49-F238E27FC236}">
                <a16:creationId xmlns:a16="http://schemas.microsoft.com/office/drawing/2014/main" id="{6C3A0E40-CEB7-4BE1-8B0C-04451FC0731F}"/>
              </a:ext>
            </a:extLst>
          </p:cNvPr>
          <p:cNvSpPr txBox="1"/>
          <p:nvPr/>
        </p:nvSpPr>
        <p:spPr>
          <a:xfrm>
            <a:off x="8177635" y="1247995"/>
            <a:ext cx="1406746" cy="369332"/>
          </a:xfrm>
          <a:prstGeom prst="rect">
            <a:avLst/>
          </a:prstGeom>
          <a:noFill/>
        </p:spPr>
        <p:txBody>
          <a:bodyPr wrap="square" rtlCol="0">
            <a:spAutoFit/>
          </a:bodyPr>
          <a:lstStyle/>
          <a:p>
            <a:r>
              <a:rPr lang="en-US" b="1" dirty="0">
                <a:solidFill>
                  <a:srgbClr val="FF0000"/>
                </a:solidFill>
              </a:rPr>
              <a:t>H2O Fluxes</a:t>
            </a:r>
          </a:p>
        </p:txBody>
      </p:sp>
      <p:sp>
        <p:nvSpPr>
          <p:cNvPr id="22" name="Rectangle 21">
            <a:extLst>
              <a:ext uri="{FF2B5EF4-FFF2-40B4-BE49-F238E27FC236}">
                <a16:creationId xmlns:a16="http://schemas.microsoft.com/office/drawing/2014/main" id="{F610EA66-1F27-4225-986E-B5CCDB2CC43C}"/>
              </a:ext>
            </a:extLst>
          </p:cNvPr>
          <p:cNvSpPr/>
          <p:nvPr/>
        </p:nvSpPr>
        <p:spPr>
          <a:xfrm>
            <a:off x="654829" y="2259454"/>
            <a:ext cx="283169" cy="5250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49CF6C-30DC-449E-9D88-8ECCE428D5F3}"/>
              </a:ext>
            </a:extLst>
          </p:cNvPr>
          <p:cNvSpPr/>
          <p:nvPr/>
        </p:nvSpPr>
        <p:spPr>
          <a:xfrm>
            <a:off x="3375937" y="2186400"/>
            <a:ext cx="283169" cy="5980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EBF018-3CD4-4DA7-910A-4DB7BAB29C09}"/>
              </a:ext>
            </a:extLst>
          </p:cNvPr>
          <p:cNvSpPr/>
          <p:nvPr/>
        </p:nvSpPr>
        <p:spPr>
          <a:xfrm>
            <a:off x="4365523" y="2129668"/>
            <a:ext cx="283169" cy="104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DEE4FA-609F-43AD-8BAD-476E06A68F9A}"/>
              </a:ext>
            </a:extLst>
          </p:cNvPr>
          <p:cNvSpPr/>
          <p:nvPr/>
        </p:nvSpPr>
        <p:spPr>
          <a:xfrm>
            <a:off x="6762574" y="2862906"/>
            <a:ext cx="283169" cy="8418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B4ACA29-0292-4893-B99F-22FEFBDAFADD}"/>
              </a:ext>
            </a:extLst>
          </p:cNvPr>
          <p:cNvSpPr/>
          <p:nvPr/>
        </p:nvSpPr>
        <p:spPr>
          <a:xfrm>
            <a:off x="9442796" y="2560320"/>
            <a:ext cx="283169" cy="4483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1158AA-96B6-45B8-A79D-6E590317BD40}"/>
              </a:ext>
            </a:extLst>
          </p:cNvPr>
          <p:cNvSpPr/>
          <p:nvPr/>
        </p:nvSpPr>
        <p:spPr>
          <a:xfrm>
            <a:off x="10435959" y="2084191"/>
            <a:ext cx="283169"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06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1AD4-D944-453B-907F-ACBBE6CF242C}"/>
              </a:ext>
            </a:extLst>
          </p:cNvPr>
          <p:cNvSpPr>
            <a:spLocks noGrp="1"/>
          </p:cNvSpPr>
          <p:nvPr>
            <p:ph type="title"/>
          </p:nvPr>
        </p:nvSpPr>
        <p:spPr>
          <a:xfrm>
            <a:off x="0" y="-192223"/>
            <a:ext cx="10515600" cy="1325563"/>
          </a:xfrm>
        </p:spPr>
        <p:txBody>
          <a:bodyPr/>
          <a:lstStyle/>
          <a:p>
            <a:r>
              <a:rPr lang="en-US" dirty="0"/>
              <a:t>Executive Summary (cont.)</a:t>
            </a:r>
          </a:p>
        </p:txBody>
      </p:sp>
      <p:pic>
        <p:nvPicPr>
          <p:cNvPr id="4" name="Picture 3" descr="Chart, box and whisker chart&#10;&#10;Description automatically generated">
            <a:extLst>
              <a:ext uri="{FF2B5EF4-FFF2-40B4-BE49-F238E27FC236}">
                <a16:creationId xmlns:a16="http://schemas.microsoft.com/office/drawing/2014/main" id="{180BF276-78E3-4849-94A7-AFB663AA0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960"/>
            <a:ext cx="12192000" cy="6332079"/>
          </a:xfrm>
          <a:prstGeom prst="rect">
            <a:avLst/>
          </a:prstGeom>
        </p:spPr>
      </p:pic>
    </p:spTree>
    <p:extLst>
      <p:ext uri="{BB962C8B-B14F-4D97-AF65-F5344CB8AC3E}">
        <p14:creationId xmlns:p14="http://schemas.microsoft.com/office/powerpoint/2010/main" val="418014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D0C-A0CA-413B-AE6C-7185836C1979}"/>
              </a:ext>
            </a:extLst>
          </p:cNvPr>
          <p:cNvSpPr>
            <a:spLocks noGrp="1"/>
          </p:cNvSpPr>
          <p:nvPr>
            <p:ph type="title"/>
          </p:nvPr>
        </p:nvSpPr>
        <p:spPr>
          <a:xfrm>
            <a:off x="0" y="-168275"/>
            <a:ext cx="10515600" cy="1325563"/>
          </a:xfrm>
        </p:spPr>
        <p:txBody>
          <a:bodyPr/>
          <a:lstStyle/>
          <a:p>
            <a:r>
              <a:rPr lang="en-US" dirty="0"/>
              <a:t>Additional Plots – CO2 1-min – Raw Values</a:t>
            </a:r>
          </a:p>
        </p:txBody>
      </p:sp>
      <p:pic>
        <p:nvPicPr>
          <p:cNvPr id="8" name="Picture 7" descr="Chart&#10;&#10;Description automatically generated">
            <a:extLst>
              <a:ext uri="{FF2B5EF4-FFF2-40B4-BE49-F238E27FC236}">
                <a16:creationId xmlns:a16="http://schemas.microsoft.com/office/drawing/2014/main" id="{B18BEE7A-04DE-4B1F-ACC8-C6712264F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992"/>
            <a:ext cx="12192000" cy="5742416"/>
          </a:xfrm>
          <a:prstGeom prst="rect">
            <a:avLst/>
          </a:prstGeom>
        </p:spPr>
      </p:pic>
      <p:sp>
        <p:nvSpPr>
          <p:cNvPr id="9" name="Rectangle 8">
            <a:extLst>
              <a:ext uri="{FF2B5EF4-FFF2-40B4-BE49-F238E27FC236}">
                <a16:creationId xmlns:a16="http://schemas.microsoft.com/office/drawing/2014/main" id="{E76677A0-2653-4765-978A-DEE7E9E8A2D9}"/>
              </a:ext>
            </a:extLst>
          </p:cNvPr>
          <p:cNvSpPr/>
          <p:nvPr/>
        </p:nvSpPr>
        <p:spPr>
          <a:xfrm>
            <a:off x="625332" y="4078173"/>
            <a:ext cx="206477" cy="20394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9361F3-12F2-4CEB-8AA3-37D6BCF94942}"/>
              </a:ext>
            </a:extLst>
          </p:cNvPr>
          <p:cNvSpPr/>
          <p:nvPr/>
        </p:nvSpPr>
        <p:spPr>
          <a:xfrm>
            <a:off x="3822783" y="5281641"/>
            <a:ext cx="206477"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8755D3-FE90-4E6C-B0F2-5027A8BD62AC}"/>
              </a:ext>
            </a:extLst>
          </p:cNvPr>
          <p:cNvSpPr/>
          <p:nvPr/>
        </p:nvSpPr>
        <p:spPr>
          <a:xfrm>
            <a:off x="4695887" y="4507107"/>
            <a:ext cx="206478" cy="1827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A37DA0-7470-451A-AAC6-F5E17C6A035B}"/>
              </a:ext>
            </a:extLst>
          </p:cNvPr>
          <p:cNvSpPr/>
          <p:nvPr/>
        </p:nvSpPr>
        <p:spPr>
          <a:xfrm>
            <a:off x="6548283" y="4005662"/>
            <a:ext cx="206478" cy="19821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354CA9-779D-4B1E-AB44-A4DDDEFEA086}"/>
              </a:ext>
            </a:extLst>
          </p:cNvPr>
          <p:cNvSpPr/>
          <p:nvPr/>
        </p:nvSpPr>
        <p:spPr>
          <a:xfrm>
            <a:off x="9745734" y="5281640"/>
            <a:ext cx="212377" cy="983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46F908-6D18-40E2-B21F-EB7079733908}"/>
              </a:ext>
            </a:extLst>
          </p:cNvPr>
          <p:cNvSpPr/>
          <p:nvPr/>
        </p:nvSpPr>
        <p:spPr>
          <a:xfrm>
            <a:off x="10618839" y="4123649"/>
            <a:ext cx="230075" cy="22110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9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279</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Li7200 Obsolescence</vt:lpstr>
      <vt:lpstr>Background </vt:lpstr>
      <vt:lpstr>Test Design </vt:lpstr>
      <vt:lpstr>QFQM </vt:lpstr>
      <vt:lpstr>Executive Summary</vt:lpstr>
      <vt:lpstr>Executive Summary (cont.)</vt:lpstr>
      <vt:lpstr>Executive Summary (cont.)</vt:lpstr>
      <vt:lpstr>Executive Summary (cont.)</vt:lpstr>
      <vt:lpstr>Additional Plots – CO2 1-min – Raw Values</vt:lpstr>
      <vt:lpstr>Additional Plots – CO2 1-min – Daily Box Plot</vt:lpstr>
      <vt:lpstr>Additional Plots – CO2 1-min – Difference </vt:lpstr>
      <vt:lpstr>Additional Plots – CO2 1-min – Li7200 ~ Li7200RS</vt:lpstr>
      <vt:lpstr>Additional Plots – H2O 1-min – Raw Values</vt:lpstr>
      <vt:lpstr>Additional Plots – H2O 1-min – Daily Box Plot</vt:lpstr>
      <vt:lpstr>Additional Plots – H2O 1-min – Difference </vt:lpstr>
      <vt:lpstr>Additional Plots – H2O 1-min – Li7200 ~ Li7200RS</vt:lpstr>
      <vt:lpstr>Additional Plots – frt00 1-min – Raw Values</vt:lpstr>
      <vt:lpstr>Additional Plots – pdiff 1-min – Raw Values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Li7200 Obsolescence</dc:title>
  <dc:creator>Kevin Styers (US)</dc:creator>
  <cp:lastModifiedBy>Kevin Styers (US)</cp:lastModifiedBy>
  <cp:revision>13</cp:revision>
  <dcterms:created xsi:type="dcterms:W3CDTF">2021-05-19T19:58:55Z</dcterms:created>
  <dcterms:modified xsi:type="dcterms:W3CDTF">2021-05-20T21:59:00Z</dcterms:modified>
</cp:coreProperties>
</file>