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71" r:id="rId4"/>
    <p:sldId id="264" r:id="rId5"/>
    <p:sldId id="265" r:id="rId6"/>
    <p:sldId id="266" r:id="rId7"/>
    <p:sldId id="267" r:id="rId8"/>
    <p:sldId id="273" r:id="rId9"/>
    <p:sldId id="269" r:id="rId10"/>
    <p:sldId id="27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11T16:01:39.878" idx="1">
    <p:pos x="6184" y="1617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0A594-B854-421D-883A-717EC149A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8EEA4D-3444-45A0-8AB6-F1DB0823C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4AA781-619E-420F-BC30-37BEF7F7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CC3605-A00D-4B9C-ACAF-6B57B665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6C30B-1356-4A57-BD79-AD72A753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9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E43C4-8239-4E56-832E-5C98FDEF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116193-421B-4F1A-8513-9718CFC7F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17158A-8523-4A77-95CE-8168568A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487B2-7F35-4A1C-BD1E-51E7B667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93E024-CA71-4D32-96F6-EAA17E71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08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72BFA8-4073-42F2-AF3B-7DFBB7747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7163F7-C659-4310-A2AB-03DA1A429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D547D-F425-4D8D-B9DA-8AAE5E69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3D90B9-EE17-4A4F-99F9-81729AFA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ED35B-FB28-406C-993A-00EB6901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1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BF722-A373-44E2-AC08-1026B811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3692E-0251-4A22-B639-5AFD8DEF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A97453-B977-470A-B63C-8F52C742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C0BF6-83F9-4656-B805-6D3107F2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38AF9-AF4D-4DF4-9B23-429060A4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98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0E493-8A0B-4022-9F1B-896E541D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4BDFB1-DE43-46B7-8121-1E426046E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9627EC-F5CC-4654-95C8-E066D01B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6A329-D0EF-4FBE-ABCB-3B0484FF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08D99-BB15-42BD-A601-8A52CA44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3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66401-1316-4185-9440-3CAAC6B8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7BACE-F067-4422-8912-F8E422F8D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82303A-F4AE-43BB-B60A-1FA07C644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9AF3C-3DBD-41D7-B4A5-961590FD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E54A84-C222-4D02-9AB7-0FD485F9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8C6B50-EAB1-4D7C-953E-113D0FEE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33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3937E-2275-492D-95CA-4E595670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63B62D-87F9-4F2C-9F8D-B22AB9E0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538653-BE15-4A2F-A3F6-251F2EBE4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7081A3-1D1D-4F16-BC15-0888859BB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4B411E-3B77-451C-B72D-06A233FC6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3DB6EE-3725-4461-B79C-585BE322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C271C6-9ED9-4CC0-8C09-F8A497F7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74FBC1-90AE-4D35-B56E-5C9A5E89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3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DE4C1-FA8E-4EF3-AD64-58FA9CF0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230137-5E84-47BF-9489-52A8509E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6EF747-BD38-4458-87BF-DEDD133A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75E293-FE7B-4CF0-B9D9-0C89F4AC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9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B82BA1-4491-4F20-801E-568CB8E5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250917-464F-42F2-B40E-A9805100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6EA476-7554-47E4-B4C2-FA7A208C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30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22F7A-8C71-44AF-AC4B-6D74D148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9A8CD-2BE3-4ABE-AFCC-0C506C00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1762BE-CFB7-4BC5-BE46-DE880650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B96E78-F275-4ED6-A34F-C514FEA9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506594-989A-4A56-8EEF-117E2047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39DAA3-AE7E-414D-9787-2B0A4CAF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4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47867-A613-4C09-A99B-3D628CDB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A7C1E1-97C0-4C47-B2A8-72145F49C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8A9053-096E-490F-864A-A5EA94D60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F08D0A-A772-4605-803E-39D2514A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A68DCE-FA0A-4484-99B8-DD7713CC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44B0CF-7F1D-423A-9439-414808F2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4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B5C9A-A882-4198-AF9A-FBBF3A4F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5C48C5-3F17-46FC-B42D-A141EF96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2A749B-1192-4309-81C9-8FB52391D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2EB6-C428-4942-8DCC-75C0E9909214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3BDDDE-B080-4674-9975-DDAE9C426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42EA4C-405B-4D9F-8801-10826660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9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emf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4406" cy="6858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2311015" y="532290"/>
            <a:ext cx="2229493" cy="1301015"/>
          </a:xfrm>
          <a:prstGeom prst="rect">
            <a:avLst/>
          </a:prstGeom>
        </p:spPr>
      </p:pic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9841661" y="565277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" name="CorelDRAW" r:id="rId5" imgW="3084412" imgH="1354813" progId="CorelDraw.Graphic.22">
                  <p:embed/>
                </p:oleObj>
              </mc:Choice>
              <mc:Fallback>
                <p:oleObj name="CorelDRAW" r:id="rId5" imgW="3084412" imgH="1354813" progId="CorelDraw.Graphic.22">
                  <p:embed/>
                  <p:pic>
                    <p:nvPicPr>
                      <p:cNvPr id="15" name="Объект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1661" y="565277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2766060" y="2529299"/>
            <a:ext cx="8892540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Нормализация данных при помощи LLM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96000" y="4649044"/>
            <a:ext cx="556793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Докладчики:</a:t>
            </a:r>
            <a:b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Верховых Савелий РИ-231003</a:t>
            </a:r>
            <a:b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Королёв Семён РИ-231003</a:t>
            </a:r>
          </a:p>
          <a:p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Нажимов Игорь РИ-231001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948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Последним шагом мы объединили нашу программу в один исполняемый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файл, для удобства его использования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загрузили на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Drive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BC1E0A-93F9-4ADD-818A-B7DE06D92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69" y="1917231"/>
            <a:ext cx="2901621" cy="30235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367B50-4B8B-47A0-BD7A-28323B00D0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960" y="1726591"/>
            <a:ext cx="7408848" cy="13964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EFFD33-A8E5-4773-AAFA-4B184ACD71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3823" y="3331583"/>
            <a:ext cx="5509563" cy="285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8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нашего проекта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Нормализация данных при помощи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LLM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имеет возможность решать сложные и объёмные задачи. </a:t>
            </a: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(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LLM)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часто применяются в искусственном интеллекте, в автоматизации различных бизнес процессов. Применение LLM обеспечивает более</a:t>
            </a: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глубокое понимание контекста и семантики (значения) данных, что позволяет эффективно идентифицировать схожие записи, даже если они представлены в различных формулировках или форматах.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нами стояла задача: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использовать большую языковую модель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нормализации необработанных текстовых данных.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66" name="Picture 218" descr="preview">
            <a:extLst>
              <a:ext uri="{FF2B5EF4-FFF2-40B4-BE49-F238E27FC236}">
                <a16:creationId xmlns:a16="http://schemas.microsoft.com/office/drawing/2014/main" id="{0793A75C-752F-402A-B506-8A7E85CC6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" y="4331069"/>
            <a:ext cx="10803543" cy="165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работает наша программа?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комфортного использования нашего продукта мы составили краткую инструкцию по запуску и работе с ним: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Запустите исполняемый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 (откроется консольное окно, и начнётся загрузка проекта, после загрузки перед вами откроется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Добавьте необходимые для обработки файлы в соответствующее окно (поддерживается только формат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xlsx)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Ожидайте окончания обработки данных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этот момент программа отправляет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Qwen</a:t>
            </a: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Получив ответ, форматирует данный ответ в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xlsx </a:t>
            </a: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Загружает файл в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 startAt="4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Скачайте готовый файл</a:t>
            </a:r>
          </a:p>
          <a:p>
            <a:pPr marL="342900" indent="-342900" algn="just">
              <a:buAutoNum type="arabicPeriod" startAt="4"/>
            </a:pP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 startAt="4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Закройте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нажмите кнопку «Попробовать снова»</a:t>
            </a:r>
          </a:p>
          <a:p>
            <a:pPr marL="342900" indent="-342900" algn="just">
              <a:buAutoNum type="arabicPeriod" startAt="4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способа реализации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работы с данными нам было необходимо определить, каким методом взаимодействия с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мы будем пользоваться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нами стоял выбор: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это процесс </a:t>
            </a:r>
            <a:r>
              <a:rPr lang="ru-RU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дообучения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заранее обученной модели на специализированных наборах данных для конкретных задач.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Engineering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это процесс создания и оптимизации запросов для языковых моделей.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это метод, при котором к входу языковой модели добавляют небольшой набор обучаемых параметров (так называемых «мягких промптов»).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Рассмотрев </a:t>
            </a:r>
            <a:r>
              <a:rPr lang="ru-RU" altLang="ru-RU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каждый вариант,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 остановились на 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из-за простоты его реализации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для других вариантов требовалось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больше времени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изучения и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более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мощное железо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являлось нашими ограничениями при выполнении данного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00621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Следующим шагом перед нами стояла задача: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выбрать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модель, с которой мы будем работать.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качестве вариантов мы рассматривали такие модели как: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китайская нейросеть с открытым исходным кодом от компании </a:t>
            </a:r>
            <a:r>
              <a:rPr lang="ru-RU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Alibaba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eepseek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языковая нейросеть в виде чат-бота. Работает на базе технологии LLM и понимает и генерирует естественный язык.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серия мультимодальных моделей искусственного интеллекта с открытым исходным кодом от компании </a:t>
            </a:r>
            <a:r>
              <a:rPr lang="ru-RU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Протестировав каждую из них, мы решили остановиться на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из учета скорости и точности. Хоть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немного уступал в скорости, но его точность была выше точности остальных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410049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промптов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Следующим шагом мы занялись созданием промптов.</a:t>
            </a:r>
          </a:p>
          <a:p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промптов мы настраивали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получение нужного нам вывода после ввода запроса пользователя.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30B5FD-498F-4302-9E23-5E222C7E5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69" y="2338749"/>
            <a:ext cx="11146854" cy="26726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82A2BF-60E2-48CA-B34E-76BAD69C38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608" y="3429000"/>
            <a:ext cx="3142915" cy="31429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8F3543-4775-4F85-85D0-5F5BD5DA1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91" y="5169536"/>
            <a:ext cx="800211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4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Обработка получаемых данных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Следующим шагом мы занялись тестированием промптов и проработкой нашей программы.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Этапы: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вход подавались файлы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формата, которые содержали несколько запросов.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получения ответа от LLM мы форматировали ответ, который получали в виде строки, так чтобы на выходе можно было получить таблицу в формате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486C21-CD22-43E7-A8EE-F108AD4AF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05" y="2769335"/>
            <a:ext cx="4884485" cy="20313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D43106-8BD6-42DA-AD95-1ED1881C4B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3366" y="3922373"/>
            <a:ext cx="6148829" cy="7905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B2BF49-00B5-4F52-9C85-FB71C36AF1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3367" y="2769335"/>
            <a:ext cx="6148830" cy="104572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0646DE5-F363-4130-B4E9-B1774E21F2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305" y="5936260"/>
            <a:ext cx="3334053" cy="79382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11BAA01-ED17-46A2-B090-99A2B27C1A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6790" y="4955487"/>
            <a:ext cx="3496581" cy="8227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03F67E9-1DA8-4FDB-815C-F786A54021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195" y="4955487"/>
            <a:ext cx="4431818" cy="82305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DC207D8-93CE-4550-B20C-5066963406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6945" y="5912911"/>
            <a:ext cx="3496581" cy="7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2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Закончив основную разработку мы решили оценить, насколько хорошо модель выполняет поставленные задачи.</a:t>
            </a: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Проведя оценку, мы получили следующие значения:</a:t>
            </a: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где:</a:t>
            </a:r>
          </a:p>
          <a:p>
            <a:pPr algn="just"/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Rouge1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оценивает, насколько сгенерированный текст захватывает ключевые слова или основные термины из эталонного текста.</a:t>
            </a:r>
          </a:p>
          <a:p>
            <a:pPr algn="just"/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Rouge2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определяет, насколько сгенерированный текст захватывает важные фразы или комбинации слов из эталонного текста.</a:t>
            </a:r>
          </a:p>
          <a:p>
            <a:pPr algn="just"/>
            <a:r>
              <a:rPr lang="en-US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RougeL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измеряет сходство двух текстов на основе самой длинной общей подпоследовательности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(LCS).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RougeLsum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разбивает текст на предложения и вычисляет LCS для каждой пары предложений. Затем он объединяет все баллы LCS в единый показатель.</a:t>
            </a:r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LCS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длинная последовательность слов, которая встречается в обоих текстах в одном порядке, но не обязательно рядом.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9CC0619-DC3A-423B-AD09-BA5ABBD66892}"/>
              </a:ext>
            </a:extLst>
          </p:cNvPr>
          <p:cNvSpPr/>
          <p:nvPr/>
        </p:nvSpPr>
        <p:spPr>
          <a:xfrm>
            <a:off x="1904320" y="2220549"/>
            <a:ext cx="1667435" cy="639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0.86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71F60EF-6789-4ED4-A483-EE8A7E332C89}"/>
              </a:ext>
            </a:extLst>
          </p:cNvPr>
          <p:cNvSpPr/>
          <p:nvPr/>
        </p:nvSpPr>
        <p:spPr>
          <a:xfrm>
            <a:off x="4178912" y="2220549"/>
            <a:ext cx="1667435" cy="639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0.57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119DC10-D30A-41F4-92CD-AA49E00043F3}"/>
              </a:ext>
            </a:extLst>
          </p:cNvPr>
          <p:cNvSpPr/>
          <p:nvPr/>
        </p:nvSpPr>
        <p:spPr>
          <a:xfrm>
            <a:off x="6453504" y="2220549"/>
            <a:ext cx="1667435" cy="639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0.83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582F39B-4FE2-47DB-B422-BF5405DE2AD0}"/>
              </a:ext>
            </a:extLst>
          </p:cNvPr>
          <p:cNvSpPr/>
          <p:nvPr/>
        </p:nvSpPr>
        <p:spPr>
          <a:xfrm>
            <a:off x="8728096" y="2220549"/>
            <a:ext cx="1667435" cy="639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0.86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699A20-1BC8-4BBD-82B3-4B503500A2B1}"/>
              </a:ext>
            </a:extLst>
          </p:cNvPr>
          <p:cNvSpPr/>
          <p:nvPr/>
        </p:nvSpPr>
        <p:spPr>
          <a:xfrm>
            <a:off x="2140526" y="2859741"/>
            <a:ext cx="11950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Rogue1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25B296-AD0A-4076-99B6-C09953966788}"/>
              </a:ext>
            </a:extLst>
          </p:cNvPr>
          <p:cNvSpPr/>
          <p:nvPr/>
        </p:nvSpPr>
        <p:spPr>
          <a:xfrm>
            <a:off x="4415118" y="2859741"/>
            <a:ext cx="11950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Rogue2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653753B-6E6F-418C-A521-38A2428D8963}"/>
              </a:ext>
            </a:extLst>
          </p:cNvPr>
          <p:cNvSpPr/>
          <p:nvPr/>
        </p:nvSpPr>
        <p:spPr>
          <a:xfrm>
            <a:off x="6689710" y="2868246"/>
            <a:ext cx="11950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RogueL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3D75DE0-FC42-4444-AC9F-A5E2953A0503}"/>
              </a:ext>
            </a:extLst>
          </p:cNvPr>
          <p:cNvSpPr/>
          <p:nvPr/>
        </p:nvSpPr>
        <p:spPr>
          <a:xfrm>
            <a:off x="8964302" y="2868246"/>
            <a:ext cx="139224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RogueLSum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767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4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пользовательского интерфейса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удобного использования нашего продукта мы создали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на базе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библиотеки </a:t>
            </a:r>
            <a:r>
              <a:rPr lang="en-US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AB9C7C-28B3-434D-BA06-C7BBD46D6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32" y="1676999"/>
            <a:ext cx="5334744" cy="320084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FEE638C-6D2D-4D8B-9F28-FD0FFFEB1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4" y="1666623"/>
            <a:ext cx="5345686" cy="32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0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675</Words>
  <Application>Microsoft Office PowerPoint</Application>
  <PresentationFormat>Широкоэкранный</PresentationFormat>
  <Paragraphs>85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 10: Какие органы образуют систему защиты государственной тайны в Российской Федерации? Кто руководит их деятельностью? Какими нормативными правовыми актами возложены на них полномочия по регулированию деятельности в области защиты государственной тайны? </dc:title>
  <dc:creator>Королёв Семён Михайлович</dc:creator>
  <cp:lastModifiedBy>Sema-859 Korol</cp:lastModifiedBy>
  <cp:revision>268</cp:revision>
  <dcterms:created xsi:type="dcterms:W3CDTF">2025-04-24T11:47:01Z</dcterms:created>
  <dcterms:modified xsi:type="dcterms:W3CDTF">2025-06-24T07:46:21Z</dcterms:modified>
</cp:coreProperties>
</file>