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</p:sldIdLst>
  <p:sldSz cx="19799300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5184" autoAdjust="0"/>
  </p:normalViewPr>
  <p:slideViewPr>
    <p:cSldViewPr snapToGrid="0">
      <p:cViewPr varScale="1">
        <p:scale>
          <a:sx n="16" d="100"/>
          <a:sy n="16" d="100"/>
        </p:scale>
        <p:origin x="2642" y="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4948" y="5891626"/>
            <a:ext cx="16829405" cy="12533242"/>
          </a:xfrm>
        </p:spPr>
        <p:txBody>
          <a:bodyPr anchor="b"/>
          <a:lstStyle>
            <a:lvl1pPr algn="ctr">
              <a:defRPr sz="12992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4913" y="18908198"/>
            <a:ext cx="14849475" cy="8691601"/>
          </a:xfrm>
        </p:spPr>
        <p:txBody>
          <a:bodyPr/>
          <a:lstStyle>
            <a:lvl1pPr marL="0" indent="0" algn="ctr">
              <a:buNone/>
              <a:defRPr sz="5197"/>
            </a:lvl1pPr>
            <a:lvl2pPr marL="989975" indent="0" algn="ctr">
              <a:buNone/>
              <a:defRPr sz="4331"/>
            </a:lvl2pPr>
            <a:lvl3pPr marL="1979950" indent="0" algn="ctr">
              <a:buNone/>
              <a:defRPr sz="3898"/>
            </a:lvl3pPr>
            <a:lvl4pPr marL="2969925" indent="0" algn="ctr">
              <a:buNone/>
              <a:defRPr sz="3464"/>
            </a:lvl4pPr>
            <a:lvl5pPr marL="3959901" indent="0" algn="ctr">
              <a:buNone/>
              <a:defRPr sz="3464"/>
            </a:lvl5pPr>
            <a:lvl6pPr marL="4949876" indent="0" algn="ctr">
              <a:buNone/>
              <a:defRPr sz="3464"/>
            </a:lvl6pPr>
            <a:lvl7pPr marL="5939851" indent="0" algn="ctr">
              <a:buNone/>
              <a:defRPr sz="3464"/>
            </a:lvl7pPr>
            <a:lvl8pPr marL="6929826" indent="0" algn="ctr">
              <a:buNone/>
              <a:defRPr sz="3464"/>
            </a:lvl8pPr>
            <a:lvl9pPr marL="7919801" indent="0" algn="ctr">
              <a:buNone/>
              <a:defRPr sz="3464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45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43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168875" y="1916653"/>
            <a:ext cx="4269224" cy="30508114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61203" y="1916653"/>
            <a:ext cx="12560181" cy="30508114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780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3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891" y="8974945"/>
            <a:ext cx="17076896" cy="14974888"/>
          </a:xfrm>
        </p:spPr>
        <p:txBody>
          <a:bodyPr anchor="b"/>
          <a:lstStyle>
            <a:lvl1pPr>
              <a:defRPr sz="12992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0891" y="24091502"/>
            <a:ext cx="17076896" cy="7874940"/>
          </a:xfrm>
        </p:spPr>
        <p:txBody>
          <a:bodyPr/>
          <a:lstStyle>
            <a:lvl1pPr marL="0" indent="0">
              <a:buNone/>
              <a:defRPr sz="5197">
                <a:solidFill>
                  <a:schemeClr val="tx1"/>
                </a:solidFill>
              </a:defRPr>
            </a:lvl1pPr>
            <a:lvl2pPr marL="989975" indent="0">
              <a:buNone/>
              <a:defRPr sz="4331">
                <a:solidFill>
                  <a:schemeClr val="tx1">
                    <a:tint val="75000"/>
                  </a:schemeClr>
                </a:solidFill>
              </a:defRPr>
            </a:lvl2pPr>
            <a:lvl3pPr marL="1979950" indent="0">
              <a:buNone/>
              <a:defRPr sz="3898">
                <a:solidFill>
                  <a:schemeClr val="tx1">
                    <a:tint val="75000"/>
                  </a:schemeClr>
                </a:solidFill>
              </a:defRPr>
            </a:lvl3pPr>
            <a:lvl4pPr marL="2969925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4pPr>
            <a:lvl5pPr marL="3959901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5pPr>
            <a:lvl6pPr marL="4949876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6pPr>
            <a:lvl7pPr marL="5939851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7pPr>
            <a:lvl8pPr marL="6929826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8pPr>
            <a:lvl9pPr marL="7919801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32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1202" y="9583264"/>
            <a:ext cx="8414703" cy="2284150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23395" y="9583264"/>
            <a:ext cx="8414703" cy="2284150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74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781" y="1916661"/>
            <a:ext cx="17076896" cy="695828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3783" y="8824938"/>
            <a:ext cx="8376031" cy="4324966"/>
          </a:xfrm>
        </p:spPr>
        <p:txBody>
          <a:bodyPr anchor="b"/>
          <a:lstStyle>
            <a:lvl1pPr marL="0" indent="0">
              <a:buNone/>
              <a:defRPr sz="5197" b="1"/>
            </a:lvl1pPr>
            <a:lvl2pPr marL="989975" indent="0">
              <a:buNone/>
              <a:defRPr sz="4331" b="1"/>
            </a:lvl2pPr>
            <a:lvl3pPr marL="1979950" indent="0">
              <a:buNone/>
              <a:defRPr sz="3898" b="1"/>
            </a:lvl3pPr>
            <a:lvl4pPr marL="2969925" indent="0">
              <a:buNone/>
              <a:defRPr sz="3464" b="1"/>
            </a:lvl4pPr>
            <a:lvl5pPr marL="3959901" indent="0">
              <a:buNone/>
              <a:defRPr sz="3464" b="1"/>
            </a:lvl5pPr>
            <a:lvl6pPr marL="4949876" indent="0">
              <a:buNone/>
              <a:defRPr sz="3464" b="1"/>
            </a:lvl6pPr>
            <a:lvl7pPr marL="5939851" indent="0">
              <a:buNone/>
              <a:defRPr sz="3464" b="1"/>
            </a:lvl7pPr>
            <a:lvl8pPr marL="6929826" indent="0">
              <a:buNone/>
              <a:defRPr sz="3464" b="1"/>
            </a:lvl8pPr>
            <a:lvl9pPr marL="7919801" indent="0">
              <a:buNone/>
              <a:defRPr sz="3464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3783" y="13149904"/>
            <a:ext cx="8376031" cy="19341529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023397" y="8824938"/>
            <a:ext cx="8417281" cy="4324966"/>
          </a:xfrm>
        </p:spPr>
        <p:txBody>
          <a:bodyPr anchor="b"/>
          <a:lstStyle>
            <a:lvl1pPr marL="0" indent="0">
              <a:buNone/>
              <a:defRPr sz="5197" b="1"/>
            </a:lvl1pPr>
            <a:lvl2pPr marL="989975" indent="0">
              <a:buNone/>
              <a:defRPr sz="4331" b="1"/>
            </a:lvl2pPr>
            <a:lvl3pPr marL="1979950" indent="0">
              <a:buNone/>
              <a:defRPr sz="3898" b="1"/>
            </a:lvl3pPr>
            <a:lvl4pPr marL="2969925" indent="0">
              <a:buNone/>
              <a:defRPr sz="3464" b="1"/>
            </a:lvl4pPr>
            <a:lvl5pPr marL="3959901" indent="0">
              <a:buNone/>
              <a:defRPr sz="3464" b="1"/>
            </a:lvl5pPr>
            <a:lvl6pPr marL="4949876" indent="0">
              <a:buNone/>
              <a:defRPr sz="3464" b="1"/>
            </a:lvl6pPr>
            <a:lvl7pPr marL="5939851" indent="0">
              <a:buNone/>
              <a:defRPr sz="3464" b="1"/>
            </a:lvl7pPr>
            <a:lvl8pPr marL="6929826" indent="0">
              <a:buNone/>
              <a:defRPr sz="3464" b="1"/>
            </a:lvl8pPr>
            <a:lvl9pPr marL="7919801" indent="0">
              <a:buNone/>
              <a:defRPr sz="3464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023397" y="13149904"/>
            <a:ext cx="8417281" cy="19341529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8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24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69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781" y="2399982"/>
            <a:ext cx="6385790" cy="8399939"/>
          </a:xfrm>
        </p:spPr>
        <p:txBody>
          <a:bodyPr anchor="b"/>
          <a:lstStyle>
            <a:lvl1pPr>
              <a:defRPr sz="6929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7281" y="5183304"/>
            <a:ext cx="10023396" cy="25583147"/>
          </a:xfrm>
        </p:spPr>
        <p:txBody>
          <a:bodyPr/>
          <a:lstStyle>
            <a:lvl1pPr>
              <a:defRPr sz="6929"/>
            </a:lvl1pPr>
            <a:lvl2pPr>
              <a:defRPr sz="6063"/>
            </a:lvl2pPr>
            <a:lvl3pPr>
              <a:defRPr sz="5197"/>
            </a:lvl3pPr>
            <a:lvl4pPr>
              <a:defRPr sz="4331"/>
            </a:lvl4pPr>
            <a:lvl5pPr>
              <a:defRPr sz="4331"/>
            </a:lvl5pPr>
            <a:lvl6pPr>
              <a:defRPr sz="4331"/>
            </a:lvl6pPr>
            <a:lvl7pPr>
              <a:defRPr sz="4331"/>
            </a:lvl7pPr>
            <a:lvl8pPr>
              <a:defRPr sz="4331"/>
            </a:lvl8pPr>
            <a:lvl9pPr>
              <a:defRPr sz="433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3781" y="10799922"/>
            <a:ext cx="6385790" cy="20008190"/>
          </a:xfrm>
        </p:spPr>
        <p:txBody>
          <a:bodyPr/>
          <a:lstStyle>
            <a:lvl1pPr marL="0" indent="0">
              <a:buNone/>
              <a:defRPr sz="3464"/>
            </a:lvl1pPr>
            <a:lvl2pPr marL="989975" indent="0">
              <a:buNone/>
              <a:defRPr sz="3031"/>
            </a:lvl2pPr>
            <a:lvl3pPr marL="1979950" indent="0">
              <a:buNone/>
              <a:defRPr sz="2598"/>
            </a:lvl3pPr>
            <a:lvl4pPr marL="2969925" indent="0">
              <a:buNone/>
              <a:defRPr sz="2165"/>
            </a:lvl4pPr>
            <a:lvl5pPr marL="3959901" indent="0">
              <a:buNone/>
              <a:defRPr sz="2165"/>
            </a:lvl5pPr>
            <a:lvl6pPr marL="4949876" indent="0">
              <a:buNone/>
              <a:defRPr sz="2165"/>
            </a:lvl6pPr>
            <a:lvl7pPr marL="5939851" indent="0">
              <a:buNone/>
              <a:defRPr sz="2165"/>
            </a:lvl7pPr>
            <a:lvl8pPr marL="6929826" indent="0">
              <a:buNone/>
              <a:defRPr sz="2165"/>
            </a:lvl8pPr>
            <a:lvl9pPr marL="7919801" indent="0">
              <a:buNone/>
              <a:defRPr sz="2165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62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781" y="2399982"/>
            <a:ext cx="6385790" cy="8399939"/>
          </a:xfrm>
        </p:spPr>
        <p:txBody>
          <a:bodyPr anchor="b"/>
          <a:lstStyle>
            <a:lvl1pPr>
              <a:defRPr sz="6929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417281" y="5183304"/>
            <a:ext cx="10023396" cy="25583147"/>
          </a:xfrm>
        </p:spPr>
        <p:txBody>
          <a:bodyPr anchor="t"/>
          <a:lstStyle>
            <a:lvl1pPr marL="0" indent="0">
              <a:buNone/>
              <a:defRPr sz="6929"/>
            </a:lvl1pPr>
            <a:lvl2pPr marL="989975" indent="0">
              <a:buNone/>
              <a:defRPr sz="6063"/>
            </a:lvl2pPr>
            <a:lvl3pPr marL="1979950" indent="0">
              <a:buNone/>
              <a:defRPr sz="5197"/>
            </a:lvl3pPr>
            <a:lvl4pPr marL="2969925" indent="0">
              <a:buNone/>
              <a:defRPr sz="4331"/>
            </a:lvl4pPr>
            <a:lvl5pPr marL="3959901" indent="0">
              <a:buNone/>
              <a:defRPr sz="4331"/>
            </a:lvl5pPr>
            <a:lvl6pPr marL="4949876" indent="0">
              <a:buNone/>
              <a:defRPr sz="4331"/>
            </a:lvl6pPr>
            <a:lvl7pPr marL="5939851" indent="0">
              <a:buNone/>
              <a:defRPr sz="4331"/>
            </a:lvl7pPr>
            <a:lvl8pPr marL="6929826" indent="0">
              <a:buNone/>
              <a:defRPr sz="4331"/>
            </a:lvl8pPr>
            <a:lvl9pPr marL="7919801" indent="0">
              <a:buNone/>
              <a:defRPr sz="4331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3781" y="10799922"/>
            <a:ext cx="6385790" cy="20008190"/>
          </a:xfrm>
        </p:spPr>
        <p:txBody>
          <a:bodyPr/>
          <a:lstStyle>
            <a:lvl1pPr marL="0" indent="0">
              <a:buNone/>
              <a:defRPr sz="3464"/>
            </a:lvl1pPr>
            <a:lvl2pPr marL="989975" indent="0">
              <a:buNone/>
              <a:defRPr sz="3031"/>
            </a:lvl2pPr>
            <a:lvl3pPr marL="1979950" indent="0">
              <a:buNone/>
              <a:defRPr sz="2598"/>
            </a:lvl3pPr>
            <a:lvl4pPr marL="2969925" indent="0">
              <a:buNone/>
              <a:defRPr sz="2165"/>
            </a:lvl4pPr>
            <a:lvl5pPr marL="3959901" indent="0">
              <a:buNone/>
              <a:defRPr sz="2165"/>
            </a:lvl5pPr>
            <a:lvl6pPr marL="4949876" indent="0">
              <a:buNone/>
              <a:defRPr sz="2165"/>
            </a:lvl6pPr>
            <a:lvl7pPr marL="5939851" indent="0">
              <a:buNone/>
              <a:defRPr sz="2165"/>
            </a:lvl7pPr>
            <a:lvl8pPr marL="6929826" indent="0">
              <a:buNone/>
              <a:defRPr sz="2165"/>
            </a:lvl8pPr>
            <a:lvl9pPr marL="7919801" indent="0">
              <a:buNone/>
              <a:defRPr sz="2165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75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1202" y="1916661"/>
            <a:ext cx="17076896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1202" y="9583264"/>
            <a:ext cx="17076896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61202" y="33366432"/>
            <a:ext cx="4454843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E89F4-C31D-45E3-BFAA-D8E8790DFB86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58518" y="33366432"/>
            <a:ext cx="6682264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83255" y="33366432"/>
            <a:ext cx="4454843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85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979950" rtl="0" eaLnBrk="1" latinLnBrk="0" hangingPunct="1">
        <a:lnSpc>
          <a:spcPct val="90000"/>
        </a:lnSpc>
        <a:spcBef>
          <a:spcPct val="0"/>
        </a:spcBef>
        <a:buNone/>
        <a:defRPr sz="95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4988" indent="-494988" algn="l" defTabSz="1979950" rtl="0" eaLnBrk="1" latinLnBrk="0" hangingPunct="1">
        <a:lnSpc>
          <a:spcPct val="90000"/>
        </a:lnSpc>
        <a:spcBef>
          <a:spcPts val="2165"/>
        </a:spcBef>
        <a:buFont typeface="Arial" panose="020B0604020202020204" pitchFamily="34" charset="0"/>
        <a:buChar char="•"/>
        <a:defRPr sz="6063" kern="1200">
          <a:solidFill>
            <a:schemeClr val="tx1"/>
          </a:solidFill>
          <a:latin typeface="+mn-lt"/>
          <a:ea typeface="+mn-ea"/>
          <a:cs typeface="+mn-cs"/>
        </a:defRPr>
      </a:lvl1pPr>
      <a:lvl2pPr marL="1484963" indent="-494988" algn="l" defTabSz="197995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2pPr>
      <a:lvl3pPr marL="2474938" indent="-494988" algn="l" defTabSz="197995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4331" kern="1200">
          <a:solidFill>
            <a:schemeClr val="tx1"/>
          </a:solidFill>
          <a:latin typeface="+mn-lt"/>
          <a:ea typeface="+mn-ea"/>
          <a:cs typeface="+mn-cs"/>
        </a:defRPr>
      </a:lvl3pPr>
      <a:lvl4pPr marL="3464913" indent="-494988" algn="l" defTabSz="197995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4pPr>
      <a:lvl5pPr marL="4454888" indent="-494988" algn="l" defTabSz="197995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5pPr>
      <a:lvl6pPr marL="5444863" indent="-494988" algn="l" defTabSz="197995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6pPr>
      <a:lvl7pPr marL="6434839" indent="-494988" algn="l" defTabSz="197995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7pPr>
      <a:lvl8pPr marL="7424814" indent="-494988" algn="l" defTabSz="197995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8pPr>
      <a:lvl9pPr marL="8414789" indent="-494988" algn="l" defTabSz="197995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75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2pPr>
      <a:lvl3pPr marL="1979950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3pPr>
      <a:lvl4pPr marL="2969925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4pPr>
      <a:lvl5pPr marL="3959901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5pPr>
      <a:lvl6pPr marL="4949876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6pPr>
      <a:lvl7pPr marL="5939851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7pPr>
      <a:lvl8pPr marL="6929826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8pPr>
      <a:lvl9pPr marL="7919801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0470" y="162444"/>
            <a:ext cx="19538067" cy="3448857"/>
          </a:xfr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defTabSz="2747220">
              <a:lnSpc>
                <a:spcPct val="150000"/>
              </a:lnSpc>
            </a:pPr>
            <a:r>
              <a:rPr lang="en-US" sz="2800" b="1" dirty="0">
                <a:solidFill>
                  <a:srgbClr val="FF0000"/>
                </a:solidFill>
                <a:latin typeface="Calibri"/>
                <a:cs typeface="Arial"/>
              </a:rPr>
              <a:t> </a:t>
            </a:r>
            <a:r>
              <a:rPr lang="en-US" sz="6000" b="1" dirty="0">
                <a:solidFill>
                  <a:srgbClr val="4472C4"/>
                </a:solidFill>
                <a:latin typeface="Calibri"/>
                <a:cs typeface="Arial"/>
              </a:rPr>
              <a:t>Twitter Sentiment analysis</a:t>
            </a:r>
            <a:br>
              <a:rPr lang="en-US" sz="6000" b="1" dirty="0">
                <a:solidFill>
                  <a:srgbClr val="4472C4"/>
                </a:solidFill>
                <a:latin typeface="Calibri"/>
                <a:cs typeface="Arial"/>
              </a:rPr>
            </a:br>
            <a:r>
              <a:rPr lang="en-US" sz="4000" b="1" dirty="0">
                <a:solidFill>
                  <a:schemeClr val="tx1"/>
                </a:solidFill>
                <a:latin typeface="Calibri"/>
                <a:cs typeface="Arial"/>
              </a:rPr>
              <a:t>Naor Maoz, Eliyahu Peretz</a:t>
            </a:r>
            <a:br>
              <a:rPr lang="en-US" sz="4000" b="1" dirty="0">
                <a:solidFill>
                  <a:schemeClr val="tx1"/>
                </a:solidFill>
                <a:latin typeface="Calibri"/>
                <a:cs typeface="Arial"/>
              </a:rPr>
            </a:br>
            <a:r>
              <a:rPr lang="en-US" sz="4000" b="1" dirty="0">
                <a:solidFill>
                  <a:schemeClr val="tx1"/>
                </a:solidFill>
                <a:latin typeface="Calibri"/>
                <a:cs typeface="Arial"/>
              </a:rPr>
              <a:t>Prof. Lee-ad Gottlieb</a:t>
            </a:r>
            <a:br>
              <a:rPr lang="en-US" sz="2800" b="1" dirty="0">
                <a:solidFill>
                  <a:srgbClr val="FF0000"/>
                </a:solidFill>
                <a:latin typeface="Calibri"/>
                <a:cs typeface="Arial"/>
              </a:rPr>
            </a:br>
            <a:endParaRPr lang="he-IL" sz="2800" b="1" dirty="0">
              <a:solidFill>
                <a:srgbClr val="FF0000"/>
              </a:solidFill>
              <a:latin typeface="Calibri"/>
              <a:cs typeface="Arial"/>
            </a:endParaRPr>
          </a:p>
        </p:txBody>
      </p:sp>
      <p:sp>
        <p:nvSpPr>
          <p:cNvPr id="12" name="Rounded Rectangle 6"/>
          <p:cNvSpPr/>
          <p:nvPr/>
        </p:nvSpPr>
        <p:spPr>
          <a:xfrm>
            <a:off x="12986793" y="3878745"/>
            <a:ext cx="6400799" cy="7273728"/>
          </a:xfrm>
          <a:prstGeom prst="round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lnSpc>
                <a:spcPct val="150000"/>
              </a:lnSpc>
              <a:defRPr/>
            </a:pPr>
            <a:r>
              <a:rPr lang="en-US" sz="3000" b="1" dirty="0">
                <a:solidFill>
                  <a:srgbClr val="4472C4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2. Introduction</a:t>
            </a:r>
          </a:p>
          <a:p>
            <a:pPr>
              <a:lnSpc>
                <a:spcPct val="150000"/>
              </a:lnSpc>
              <a:defRPr/>
            </a:pP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Natural language processing has a lot of algorithms, where each one has its pros and cons.</a:t>
            </a:r>
          </a:p>
          <a:p>
            <a:pPr>
              <a:lnSpc>
                <a:spcPct val="150000"/>
              </a:lnSpc>
              <a:defRPr/>
            </a:pPr>
            <a:br>
              <a:rPr lang="en-US" sz="1050" dirty="0">
                <a:solidFill>
                  <a:prstClr val="black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</a:b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Experimenting with the traditional algorithms as well as using more advanced algorithms can shine a new perspective on the way we use deep learning algorithms.</a:t>
            </a:r>
            <a:endParaRPr lang="he-IL" sz="2800" dirty="0">
              <a:solidFill>
                <a:prstClr val="black"/>
              </a:solidFill>
              <a:latin typeface="Arial" panose="020B0604020202020204" pitchFamily="34" charset="0"/>
              <a:ea typeface="Tahoma" pitchFamily="34" charset="0"/>
              <a:cs typeface="Arial" panose="020B0604020202020204" pitchFamily="34" charset="0"/>
            </a:endParaRPr>
          </a:p>
        </p:txBody>
      </p:sp>
      <p:sp>
        <p:nvSpPr>
          <p:cNvPr id="17" name="Rounded Rectangle 6"/>
          <p:cNvSpPr/>
          <p:nvPr/>
        </p:nvSpPr>
        <p:spPr>
          <a:xfrm>
            <a:off x="521210" y="7137531"/>
            <a:ext cx="11177139" cy="5208615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lnSpc>
                <a:spcPct val="150000"/>
              </a:lnSpc>
              <a:defRPr/>
            </a:pPr>
            <a:r>
              <a:rPr lang="he-IL" sz="3000" b="1" dirty="0">
                <a:solidFill>
                  <a:srgbClr val="4472C4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3</a:t>
            </a:r>
            <a:r>
              <a:rPr lang="en-US" sz="3000" b="1" dirty="0">
                <a:solidFill>
                  <a:srgbClr val="4472C4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. </a:t>
            </a:r>
            <a:r>
              <a:rPr lang="en-US" sz="3000" b="1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Processing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Stemming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– Convert words that have the same meaning to their root form. For example, the same word in different verb tenses will be replaced with the same root word.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Word vectorization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– converting words to numbers, that are representing sentences by vector of numbers. It helps us to work with deep learning algorithms which work with real numbers.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 b="1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</a:br>
            <a:r>
              <a:rPr lang="he-IL" sz="2800" b="1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 </a:t>
            </a:r>
            <a:endParaRPr lang="en-US" sz="2800" b="1" dirty="0">
              <a:latin typeface="Arial" panose="020B0604020202020204" pitchFamily="34" charset="0"/>
              <a:ea typeface="Tahoma" pitchFamily="34" charset="0"/>
              <a:cs typeface="Arial" panose="020B0604020202020204" pitchFamily="34" charset="0"/>
            </a:endParaRPr>
          </a:p>
        </p:txBody>
      </p:sp>
      <p:sp>
        <p:nvSpPr>
          <p:cNvPr id="29" name="Rounded Rectangle 6"/>
          <p:cNvSpPr/>
          <p:nvPr/>
        </p:nvSpPr>
        <p:spPr>
          <a:xfrm>
            <a:off x="578734" y="21796744"/>
            <a:ext cx="18727838" cy="2062716"/>
          </a:xfrm>
          <a:prstGeom prst="round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t"/>
          <a:lstStyle/>
          <a:p>
            <a:pPr algn="l">
              <a:lnSpc>
                <a:spcPct val="150000"/>
              </a:lnSpc>
              <a:defRPr/>
            </a:pPr>
            <a:r>
              <a:rPr lang="en-US" sz="3000" b="1" dirty="0">
                <a:solidFill>
                  <a:srgbClr val="4472C4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5. Data</a:t>
            </a:r>
            <a:br>
              <a:rPr lang="en-US" sz="2800" b="1" dirty="0">
                <a:solidFill>
                  <a:prstClr val="black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</a:b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The data consist of 1,600,000 tweets with only a date and time column, which spreads only on three months.</a:t>
            </a:r>
            <a:endParaRPr lang="he-IL" sz="2800" b="1" dirty="0">
              <a:solidFill>
                <a:prstClr val="black"/>
              </a:solidFill>
              <a:latin typeface="Arial" panose="020B0604020202020204" pitchFamily="34" charset="0"/>
              <a:ea typeface="Tahoma" pitchFamily="34" charset="0"/>
              <a:cs typeface="Arial" panose="020B0604020202020204" pitchFamily="34" charset="0"/>
            </a:endParaRPr>
          </a:p>
        </p:txBody>
      </p:sp>
      <p:sp>
        <p:nvSpPr>
          <p:cNvPr id="36" name="Rounded Rectangle 6"/>
          <p:cNvSpPr/>
          <p:nvPr/>
        </p:nvSpPr>
        <p:spPr>
          <a:xfrm>
            <a:off x="420551" y="25024465"/>
            <a:ext cx="19071397" cy="10660281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1" anchor="t"/>
          <a:lstStyle/>
          <a:p>
            <a:pPr rtl="1">
              <a:lnSpc>
                <a:spcPct val="150000"/>
              </a:lnSpc>
              <a:defRPr/>
            </a:pPr>
            <a:r>
              <a:rPr lang="en-US" sz="3000" b="1" dirty="0">
                <a:solidFill>
                  <a:srgbClr val="4472C4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6. Solution Description</a:t>
            </a:r>
          </a:p>
          <a:p>
            <a:pPr marL="494976" indent="-494976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We begin with processing our data through a stemmer for two reasons:</a:t>
            </a:r>
            <a:br>
              <a:rPr lang="en-US" sz="28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</a:br>
            <a:r>
              <a:rPr lang="en-US" sz="28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1) Lighter model(less words). 2) Experimental group.</a:t>
            </a:r>
            <a:br>
              <a:rPr lang="en-US" sz="28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</a:br>
            <a:endParaRPr lang="en-US" sz="700" dirty="0">
              <a:solidFill>
                <a:prstClr val="black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 marL="494976" indent="-494976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The Following stage is vectorizing the data using one of three models: </a:t>
            </a:r>
            <a:r>
              <a:rPr lang="en-US" sz="2800" dirty="0" err="1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GloVe,Tf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Idf,Word2Vec.</a:t>
            </a:r>
            <a:br>
              <a:rPr lang="en-US" sz="28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</a:br>
            <a:endParaRPr lang="en-US" sz="700" dirty="0">
              <a:solidFill>
                <a:prstClr val="black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 marL="494976" indent="-494976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Next will add the rest of the data (Day in month, Day in week, Part of day), that has more impact than an arbitrary data.</a:t>
            </a:r>
            <a:br>
              <a:rPr lang="en-US" sz="28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</a:br>
            <a:endParaRPr lang="en-US" sz="700" dirty="0">
              <a:solidFill>
                <a:prstClr val="black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 marL="494976" indent="-494976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Finally, will tunnel all the data through the deep learning algorithms whilst constructing the models, and later testing them. </a:t>
            </a:r>
          </a:p>
          <a:p>
            <a:pPr rtl="1">
              <a:lnSpc>
                <a:spcPct val="150000"/>
              </a:lnSpc>
              <a:defRPr/>
            </a:pPr>
            <a:endParaRPr lang="en-US" sz="2800" dirty="0">
              <a:solidFill>
                <a:prstClr val="black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 rtl="1">
              <a:lnSpc>
                <a:spcPct val="150000"/>
              </a:lnSpc>
              <a:defRPr/>
            </a:pPr>
            <a:endParaRPr lang="en-US" sz="2800" dirty="0">
              <a:solidFill>
                <a:prstClr val="black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 rtl="1">
              <a:lnSpc>
                <a:spcPct val="150000"/>
              </a:lnSpc>
              <a:defRPr/>
            </a:pPr>
            <a:br>
              <a:rPr lang="en-US" sz="28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</a:br>
            <a:endParaRPr lang="he-IL" sz="2800" dirty="0">
              <a:solidFill>
                <a:prstClr val="black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74739229-DA93-498A-93F3-E36AC736CA39}"/>
              </a:ext>
            </a:extLst>
          </p:cNvPr>
          <p:cNvSpPr/>
          <p:nvPr/>
        </p:nvSpPr>
        <p:spPr>
          <a:xfrm rot="10800000">
            <a:off x="11850859" y="5359068"/>
            <a:ext cx="766173" cy="634687"/>
          </a:xfrm>
          <a:prstGeom prst="leftArrow">
            <a:avLst/>
          </a:prstGeom>
          <a:solidFill>
            <a:schemeClr val="bg1"/>
          </a:solidFill>
          <a:ln w="285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835" tIns="35915" rIns="71835" bIns="359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1">
              <a:lnSpc>
                <a:spcPct val="150000"/>
              </a:lnSpc>
            </a:pPr>
            <a:endParaRPr lang="en-US" sz="2800"/>
          </a:p>
        </p:txBody>
      </p:sp>
      <p:sp>
        <p:nvSpPr>
          <p:cNvPr id="18" name="Rounded Rectangle 6">
            <a:extLst>
              <a:ext uri="{FF2B5EF4-FFF2-40B4-BE49-F238E27FC236}">
                <a16:creationId xmlns:a16="http://schemas.microsoft.com/office/drawing/2014/main" id="{833CA314-16B2-48AE-972C-270F5704890A}"/>
              </a:ext>
            </a:extLst>
          </p:cNvPr>
          <p:cNvSpPr/>
          <p:nvPr/>
        </p:nvSpPr>
        <p:spPr>
          <a:xfrm>
            <a:off x="462986" y="3846293"/>
            <a:ext cx="11146422" cy="2959621"/>
          </a:xfrm>
          <a:prstGeom prst="round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lnSpc>
                <a:spcPct val="150000"/>
              </a:lnSpc>
              <a:buFontTx/>
              <a:buAutoNum type="arabicPeriod"/>
              <a:defRPr/>
            </a:pPr>
            <a:r>
              <a:rPr lang="en-US" sz="3000" b="1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goal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Our goal was to combine a model of Natural Language processing with other key data and try to predict the sentiment with the combined data.</a:t>
            </a:r>
          </a:p>
          <a:p>
            <a:pPr>
              <a:lnSpc>
                <a:spcPct val="150000"/>
              </a:lnSpc>
              <a:defRPr/>
            </a:pPr>
            <a:endParaRPr lang="he-IL" sz="2800" dirty="0">
              <a:solidFill>
                <a:prstClr val="black"/>
              </a:solidFill>
              <a:latin typeface="Arial" panose="020B0604020202020204" pitchFamily="34" charset="0"/>
              <a:ea typeface="Tahoma" pitchFamily="34" charset="0"/>
              <a:cs typeface="Arial" panose="020B0604020202020204" pitchFamily="34" charset="0"/>
            </a:endParaRP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E7C84D03-6EF1-6F52-70FD-A858C500B6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" t="7599" b="1963"/>
          <a:stretch/>
        </p:blipFill>
        <p:spPr>
          <a:xfrm>
            <a:off x="2125705" y="31091485"/>
            <a:ext cx="16132986" cy="439162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6CFC95C-2546-AA42-06DB-F6A83ED431C2}"/>
              </a:ext>
            </a:extLst>
          </p:cNvPr>
          <p:cNvSpPr/>
          <p:nvPr/>
        </p:nvSpPr>
        <p:spPr>
          <a:xfrm>
            <a:off x="17052373" y="671394"/>
            <a:ext cx="2265955" cy="245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5400" dirty="0"/>
              <a:t>41</a:t>
            </a:r>
            <a:endParaRPr lang="en-US" sz="4000" dirty="0"/>
          </a:p>
        </p:txBody>
      </p:sp>
      <p:pic>
        <p:nvPicPr>
          <p:cNvPr id="22" name="תמונה 21">
            <a:extLst>
              <a:ext uri="{FF2B5EF4-FFF2-40B4-BE49-F238E27FC236}">
                <a16:creationId xmlns:a16="http://schemas.microsoft.com/office/drawing/2014/main" id="{E19C81BC-5797-C577-7F1E-BE46600C3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28" y="712381"/>
            <a:ext cx="3672292" cy="2235100"/>
          </a:xfrm>
          <a:prstGeom prst="rect">
            <a:avLst/>
          </a:prstGeom>
        </p:spPr>
      </p:pic>
      <p:sp>
        <p:nvSpPr>
          <p:cNvPr id="21" name="Rounded Rectangle 6">
            <a:extLst>
              <a:ext uri="{FF2B5EF4-FFF2-40B4-BE49-F238E27FC236}">
                <a16:creationId xmlns:a16="http://schemas.microsoft.com/office/drawing/2014/main" id="{8DA72558-E82D-0526-0F3E-C647AD6D0C4B}"/>
              </a:ext>
            </a:extLst>
          </p:cNvPr>
          <p:cNvSpPr/>
          <p:nvPr/>
        </p:nvSpPr>
        <p:spPr>
          <a:xfrm>
            <a:off x="533649" y="12758518"/>
            <a:ext cx="18726624" cy="7801345"/>
          </a:xfrm>
          <a:prstGeom prst="round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lnSpc>
                <a:spcPct val="150000"/>
              </a:lnSpc>
              <a:defRPr/>
            </a:pPr>
            <a:r>
              <a:rPr lang="en-US" sz="3000" b="1" dirty="0">
                <a:solidFill>
                  <a:srgbClr val="4472C4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4. Deep learning </a:t>
            </a:r>
            <a:r>
              <a:rPr lang="en-US" sz="3000" b="1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Algorithms</a:t>
            </a:r>
            <a:br>
              <a:rPr lang="en-US" sz="3000" b="1" dirty="0">
                <a:solidFill>
                  <a:srgbClr val="4472C4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</a:b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Transformers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 transformer is a deep learning model that adopts the mechanism of self-attention, differentially weighting the significance of each part of the input data. It is used primarily in the field of natural language processing and in computer vision.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BERT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Bidirectional Encoder Representations from Transformers is a transformers-based machine learning technique for natural language processing pre-training developed by Google.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GPT 2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– Generative Pre-trained Transformer, published by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OpenAI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 unsupervised learning</a:t>
            </a:r>
            <a:r>
              <a:rPr lang="he-IL" sz="28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model that its main ability is to predict the next value in an arbitrary sequence. It has additional capabilities like creating text, answering questions and translating text.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RoBERTa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2800" dirty="0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Robustly Optimized BERT. Is an improvement of the BERT algorithm, a Pre-training model. Uses large-scale data to perform pre-training. </a:t>
            </a:r>
          </a:p>
          <a:p>
            <a:pPr>
              <a:lnSpc>
                <a:spcPct val="150000"/>
              </a:lnSpc>
              <a:defRPr/>
            </a:pP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he-IL" sz="2800" b="1" dirty="0">
              <a:solidFill>
                <a:prstClr val="black"/>
              </a:solidFill>
              <a:latin typeface="Arial" panose="020B0604020202020204" pitchFamily="34" charset="0"/>
              <a:ea typeface="Tahoma" pitchFamily="34" charset="0"/>
              <a:cs typeface="Arial" panose="020B0604020202020204" pitchFamily="34" charset="0"/>
            </a:endParaRPr>
          </a:p>
        </p:txBody>
      </p:sp>
      <p:sp>
        <p:nvSpPr>
          <p:cNvPr id="25" name="Arrow: Left 13">
            <a:extLst>
              <a:ext uri="{FF2B5EF4-FFF2-40B4-BE49-F238E27FC236}">
                <a16:creationId xmlns:a16="http://schemas.microsoft.com/office/drawing/2014/main" id="{D4DEB07C-66C2-5A30-AD3D-6B80ACA4EFC2}"/>
              </a:ext>
            </a:extLst>
          </p:cNvPr>
          <p:cNvSpPr/>
          <p:nvPr/>
        </p:nvSpPr>
        <p:spPr>
          <a:xfrm>
            <a:off x="11875939" y="8578761"/>
            <a:ext cx="766173" cy="634687"/>
          </a:xfrm>
          <a:prstGeom prst="leftArrow">
            <a:avLst/>
          </a:prstGeom>
          <a:solidFill>
            <a:schemeClr val="bg1"/>
          </a:solidFill>
          <a:ln w="285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835" tIns="35915" rIns="71835" bIns="359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1">
              <a:lnSpc>
                <a:spcPct val="150000"/>
              </a:lnSpc>
            </a:pPr>
            <a:endParaRPr lang="en-US" sz="2800"/>
          </a:p>
        </p:txBody>
      </p:sp>
      <p:sp>
        <p:nvSpPr>
          <p:cNvPr id="28" name="Arrow: Left 13">
            <a:extLst>
              <a:ext uri="{FF2B5EF4-FFF2-40B4-BE49-F238E27FC236}">
                <a16:creationId xmlns:a16="http://schemas.microsoft.com/office/drawing/2014/main" id="{DCDDA722-24F3-1F88-A461-6A2C85FB9EAE}"/>
              </a:ext>
            </a:extLst>
          </p:cNvPr>
          <p:cNvSpPr/>
          <p:nvPr/>
        </p:nvSpPr>
        <p:spPr>
          <a:xfrm rot="16200000">
            <a:off x="10170631" y="20883658"/>
            <a:ext cx="679127" cy="548007"/>
          </a:xfrm>
          <a:prstGeom prst="leftArrow">
            <a:avLst/>
          </a:prstGeom>
          <a:solidFill>
            <a:schemeClr val="bg1"/>
          </a:solidFill>
          <a:ln w="285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835" tIns="35915" rIns="71835" bIns="359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1">
              <a:lnSpc>
                <a:spcPct val="150000"/>
              </a:lnSpc>
            </a:pPr>
            <a:endParaRPr lang="en-US" sz="2800"/>
          </a:p>
        </p:txBody>
      </p:sp>
      <p:sp>
        <p:nvSpPr>
          <p:cNvPr id="6" name="חץ: מעוקל שמאלה 5">
            <a:extLst>
              <a:ext uri="{FF2B5EF4-FFF2-40B4-BE49-F238E27FC236}">
                <a16:creationId xmlns:a16="http://schemas.microsoft.com/office/drawing/2014/main" id="{5CBF9FDB-E416-335C-414B-2BFA1533487C}"/>
              </a:ext>
            </a:extLst>
          </p:cNvPr>
          <p:cNvSpPr/>
          <p:nvPr/>
        </p:nvSpPr>
        <p:spPr>
          <a:xfrm>
            <a:off x="11875624" y="10518023"/>
            <a:ext cx="1203767" cy="2164466"/>
          </a:xfrm>
          <a:prstGeom prst="curvedLeftArrow">
            <a:avLst>
              <a:gd name="adj1" fmla="val 25000"/>
              <a:gd name="adj2" fmla="val 50000"/>
              <a:gd name="adj3" fmla="val 40385"/>
            </a:avLst>
          </a:prstGeom>
          <a:solidFill>
            <a:schemeClr val="bg1"/>
          </a:solidFill>
          <a:ln w="285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Arrow: Left 13">
            <a:extLst>
              <a:ext uri="{FF2B5EF4-FFF2-40B4-BE49-F238E27FC236}">
                <a16:creationId xmlns:a16="http://schemas.microsoft.com/office/drawing/2014/main" id="{E90A69AB-F6F1-6DB5-989E-3474450D47CD}"/>
              </a:ext>
            </a:extLst>
          </p:cNvPr>
          <p:cNvSpPr/>
          <p:nvPr/>
        </p:nvSpPr>
        <p:spPr>
          <a:xfrm rot="16200000">
            <a:off x="10114687" y="24063244"/>
            <a:ext cx="679127" cy="548006"/>
          </a:xfrm>
          <a:prstGeom prst="leftArrow">
            <a:avLst/>
          </a:prstGeom>
          <a:solidFill>
            <a:schemeClr val="bg1"/>
          </a:solidFill>
          <a:ln w="285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835" tIns="35915" rIns="71835" bIns="359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1">
              <a:lnSpc>
                <a:spcPct val="150000"/>
              </a:lnSpc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21684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471</TotalTime>
  <Words>445</Words>
  <Application>Microsoft Office PowerPoint</Application>
  <PresentationFormat>מותאם אישית</PresentationFormat>
  <Paragraphs>18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yogi zor</dc:creator>
  <cp:lastModifiedBy>Naor Maoz</cp:lastModifiedBy>
  <cp:revision>22</cp:revision>
  <dcterms:created xsi:type="dcterms:W3CDTF">2020-05-21T09:41:20Z</dcterms:created>
  <dcterms:modified xsi:type="dcterms:W3CDTF">2022-05-18T15:01:22Z</dcterms:modified>
</cp:coreProperties>
</file>