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5" r:id="rId5"/>
    <p:sldId id="261" r:id="rId6"/>
    <p:sldId id="284" r:id="rId7"/>
    <p:sldId id="286" r:id="rId8"/>
    <p:sldId id="287" r:id="rId9"/>
    <p:sldId id="285" r:id="rId10"/>
    <p:sldId id="290" r:id="rId11"/>
    <p:sldId id="291" r:id="rId12"/>
    <p:sldId id="272" r:id="rId13"/>
    <p:sldId id="262" r:id="rId14"/>
    <p:sldId id="266" r:id="rId15"/>
    <p:sldId id="263" r:id="rId16"/>
    <p:sldId id="280" r:id="rId17"/>
    <p:sldId id="270" r:id="rId18"/>
    <p:sldId id="292" r:id="rId19"/>
    <p:sldId id="267" r:id="rId20"/>
    <p:sldId id="278" r:id="rId21"/>
    <p:sldId id="274" r:id="rId22"/>
    <p:sldId id="277" r:id="rId23"/>
    <p:sldId id="282" r:id="rId24"/>
    <p:sldId id="289" r:id="rId25"/>
    <p:sldId id="27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14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1D9FD-AF4C-4035-829F-E7B4B571A161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5511-4A70-4EB7-9EC9-53ABE5342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4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17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1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3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15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0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9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the parameters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034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56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56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971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12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41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19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273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025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77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3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3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9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2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4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4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67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7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7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90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1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3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0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5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2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7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CEA6-E9BA-49D2-90E9-A3873E539440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3613-4D10-447F-882C-03C254951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98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ton.ac.uk/~sks/workshop/revsi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751163"/>
            <a:ext cx="9144000" cy="3506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22311" r="25109" b="10595"/>
          <a:stretch/>
        </p:blipFill>
        <p:spPr>
          <a:xfrm>
            <a:off x="231432" y="2178219"/>
            <a:ext cx="3178829" cy="2458065"/>
          </a:xfrm>
          <a:prstGeom prst="hexagon">
            <a:avLst/>
          </a:prstGeom>
          <a:ln w="25400">
            <a:solidFill>
              <a:srgbClr val="FFC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574470" y="2241273"/>
            <a:ext cx="497213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 cap="all" dirty="0">
                <a:solidFill>
                  <a:schemeClr val="bg1"/>
                </a:solidFill>
                <a:latin typeface="Gadugi" panose="020B0502040204020203" pitchFamily="34" charset="0"/>
              </a:rPr>
              <a:t>SPATIAL &amp; </a:t>
            </a:r>
          </a:p>
          <a:p>
            <a:pPr algn="ctr"/>
            <a:r>
              <a:rPr lang="en-GB" sz="4400" cap="all" dirty="0" err="1">
                <a:solidFill>
                  <a:schemeClr val="bg1"/>
                </a:solidFill>
                <a:latin typeface="Gadugi" panose="020B0502040204020203" pitchFamily="34" charset="0"/>
              </a:rPr>
              <a:t>spatio</a:t>
            </a:r>
            <a:r>
              <a:rPr lang="en-GB" sz="4400" cap="all" dirty="0">
                <a:solidFill>
                  <a:schemeClr val="bg1"/>
                </a:solidFill>
                <a:latin typeface="Gadugi" panose="020B0502040204020203" pitchFamily="34" charset="0"/>
              </a:rPr>
              <a:t>-temporal</a:t>
            </a:r>
          </a:p>
          <a:p>
            <a:pPr algn="ctr"/>
            <a:r>
              <a:rPr lang="en-GB" sz="4400" cap="all" dirty="0">
                <a:solidFill>
                  <a:schemeClr val="bg1"/>
                </a:solidFill>
                <a:latin typeface="Gadugi" panose="020B0502040204020203" pitchFamily="34" charset="0"/>
              </a:rPr>
              <a:t>ANALYSIS – PART </a:t>
            </a:r>
            <a:r>
              <a:rPr lang="en-GB" sz="44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II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1" y="646234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BAYESIAN COURSE, CEH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88035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18" y="1870364"/>
            <a:ext cx="5769056" cy="4281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0146" y="5705856"/>
            <a:ext cx="44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-&gt; Can model as an autoregressive function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56" y="6151419"/>
            <a:ext cx="515374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18" y="1870364"/>
            <a:ext cx="5769056" cy="4281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0146" y="5705856"/>
            <a:ext cx="44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-&gt; Can model as an autoregressive function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56" y="6151419"/>
            <a:ext cx="5153744" cy="68589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093208" y="6199632"/>
            <a:ext cx="484632" cy="53949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5" y="1743546"/>
            <a:ext cx="8557404" cy="44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Broad class of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1026" y="1417398"/>
            <a:ext cx="6856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Appropriate modelling of time series which vary spatially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 - understanding how spatial patterns evolve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we use temporal information to improve modelling in sparse/changing spatial datasets</a:t>
            </a:r>
            <a:r>
              <a:rPr lang="en-GB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Methods depend 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Are the data evenly or unevenly spaced in time? Over what scale (hourly, daily, monthly, annually – impacts on trends/seasonality)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Are the data </a:t>
            </a:r>
            <a:r>
              <a:rPr lang="en-GB" dirty="0" err="1" smtClean="0"/>
              <a:t>geostatistical</a:t>
            </a:r>
            <a:r>
              <a:rPr lang="en-GB" dirty="0" smtClean="0"/>
              <a:t>, areal units, point process?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63" y="3980206"/>
            <a:ext cx="2682815" cy="1787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909" y="4979123"/>
            <a:ext cx="3133157" cy="1577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6" y="4979123"/>
            <a:ext cx="3728459" cy="16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Broad class of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63" y="3980206"/>
            <a:ext cx="2682815" cy="1787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909" y="4979123"/>
            <a:ext cx="3133157" cy="1577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9" y="5108519"/>
            <a:ext cx="3728459" cy="16817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125" y="3879499"/>
            <a:ext cx="341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Big data </a:t>
            </a:r>
            <a:r>
              <a:rPr lang="en-GB" dirty="0" smtClean="0"/>
              <a:t>-&gt; computational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Sampling across space and time may not be equally abundant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031027" y="1340343"/>
            <a:ext cx="6856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Appropriate modelling of time series which vary spatially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 - understanding how spatial patterns evolve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we use temporal information to improve modelling in sparse/changing spatial datasets</a:t>
            </a:r>
            <a:r>
              <a:rPr lang="en-GB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Methods depend 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Are the data evenly or unevenly spaced in time? Over what scale (hourly, daily, monthly, annually – impacts on trends/seasonality)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Are the data </a:t>
            </a:r>
            <a:r>
              <a:rPr lang="en-GB" dirty="0" err="1" smtClean="0"/>
              <a:t>geostatistical</a:t>
            </a:r>
            <a:r>
              <a:rPr lang="en-GB" dirty="0" smtClean="0"/>
              <a:t>, areal units, point process?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0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RECALL: </a:t>
            </a:r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GB" sz="3200" b="1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08468" y="1651819"/>
            <a:ext cx="289085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Stochastic (random) process - Variable of interest, Z, at locations set (s) within total space 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08469" y="3777938"/>
            <a:ext cx="28908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Locations s at which data </a:t>
            </a:r>
            <a:r>
              <a:rPr lang="en-GB" i="1" dirty="0" smtClean="0"/>
              <a:t>could</a:t>
            </a:r>
            <a:r>
              <a:rPr lang="en-GB" dirty="0" smtClean="0"/>
              <a:t> occur vary continuously over D. </a:t>
            </a:r>
          </a:p>
          <a:p>
            <a:r>
              <a:rPr lang="en-GB" dirty="0" smtClean="0"/>
              <a:t>But data are observed at a finite number of locations, denoted by: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08468" y="5631051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436" y="23691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Swiss Rainfall Data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109948" y="2738460"/>
            <a:ext cx="5598520" cy="25232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08467" y="6178163"/>
            <a:ext cx="28908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i.e. a particular realisation of random variables Z(s)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RECALL: THE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766" y="1946366"/>
            <a:ext cx="788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Theoretical shape of the </a:t>
            </a:r>
            <a:r>
              <a:rPr lang="en-GB" sz="2800" dirty="0" err="1" smtClean="0"/>
              <a:t>variogram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3" y="2595129"/>
            <a:ext cx="6677025" cy="3829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87490" y="2715081"/>
            <a:ext cx="17595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SILL (max variance between two </a:t>
            </a:r>
            <a:r>
              <a:rPr lang="en-GB" dirty="0" err="1" smtClean="0"/>
              <a:t>zs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59" y="4793263"/>
            <a:ext cx="175952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NUGGET (intercept - limiting value towards 0)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289963" y="5934670"/>
            <a:ext cx="21539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RANGE (distance at which sill is reached)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28608" y="4793263"/>
            <a:ext cx="18184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PARTIAL SILL (sill minus nugget)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5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GEOSTATISTICS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858" y="2597832"/>
                <a:ext cx="45224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3200" b="1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2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1,…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858" y="2597832"/>
                <a:ext cx="452245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94332" y="1481217"/>
            <a:ext cx="350454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Geostatistical</a:t>
            </a:r>
            <a:r>
              <a:rPr lang="en-GB" dirty="0" smtClean="0"/>
              <a:t> process, Z, at locations set (s) within total space 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4332" y="3233850"/>
            <a:ext cx="350454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D, a continuous subset of 2 dimensional space. </a:t>
            </a:r>
          </a:p>
          <a:p>
            <a:r>
              <a:rPr lang="en-GB" dirty="0" smtClean="0"/>
              <a:t>T = 1,…,T – a set of regular time intervals. Data observed at m spatial locations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652229" y="4854753"/>
            <a:ext cx="33887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sz="28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4331" y="5429215"/>
            <a:ext cx="3504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i.e. a multivariate time series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3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GEOSTATISTICS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858" y="2597832"/>
                <a:ext cx="45224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3200" b="1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2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1,…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858" y="2597832"/>
                <a:ext cx="452245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94332" y="1481217"/>
            <a:ext cx="350454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Geostatistical</a:t>
            </a:r>
            <a:r>
              <a:rPr lang="en-GB" dirty="0" smtClean="0"/>
              <a:t> process, Z, at locations set (s) within total space 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4332" y="3233850"/>
            <a:ext cx="350454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D, a continuous subset of 2 dimensional space. </a:t>
            </a:r>
          </a:p>
          <a:p>
            <a:r>
              <a:rPr lang="en-GB" dirty="0" smtClean="0"/>
              <a:t>T = 1,…,T – a set of regular time intervals. Data observed at m spatial locations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652229" y="4854753"/>
            <a:ext cx="33887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sz="28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4331" y="5429215"/>
            <a:ext cx="3504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i.e. a multivariate time series dataset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765" y="3972514"/>
            <a:ext cx="2956234" cy="1231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742" y="5285640"/>
            <a:ext cx="2768281" cy="14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A NOTE ON SOFTWARE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42786" y="2279803"/>
            <a:ext cx="8201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 smtClean="0"/>
              <a:t>spTimer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SpBayes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R-INLA/</a:t>
            </a:r>
            <a:r>
              <a:rPr lang="en-GB" sz="2400" dirty="0" err="1" smtClean="0"/>
              <a:t>inlabru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OpenBUGS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9623" y="4518468"/>
            <a:ext cx="6124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Software - Convenience vs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Need to carefully assess and think about model inputs and outputs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(perhaps especially so with ‘off the shelf’ packages like </a:t>
            </a:r>
            <a:r>
              <a:rPr lang="en-GB" dirty="0" err="1" smtClean="0">
                <a:solidFill>
                  <a:srgbClr val="C00000"/>
                </a:solidFill>
              </a:rPr>
              <a:t>geoR</a:t>
            </a:r>
            <a:r>
              <a:rPr lang="en-GB" dirty="0" smtClean="0">
                <a:solidFill>
                  <a:srgbClr val="C00000"/>
                </a:solidFill>
              </a:rPr>
              <a:t> and </a:t>
            </a:r>
            <a:r>
              <a:rPr lang="en-GB" dirty="0" err="1" smtClean="0">
                <a:solidFill>
                  <a:srgbClr val="C00000"/>
                </a:solidFill>
              </a:rPr>
              <a:t>spTimer</a:t>
            </a:r>
            <a:r>
              <a:rPr lang="en-GB" dirty="0" smtClean="0">
                <a:solidFill>
                  <a:srgbClr val="C00000"/>
                </a:solidFill>
              </a:rPr>
              <a:t> because they are easy to implement!)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Computational time for large space-time datasets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0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29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PART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II </a:t>
            </a:r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– 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</a:t>
            </a:r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3" y="2611316"/>
            <a:ext cx="7754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cap="all" dirty="0">
                <a:latin typeface="Gadugi" panose="020B0502040204020203" pitchFamily="34" charset="0"/>
              </a:rPr>
              <a:t>CONTENT &amp; Learning outcomes</a:t>
            </a:r>
          </a:p>
          <a:p>
            <a:r>
              <a:rPr lang="en-GB" sz="2400" b="1" cap="all" dirty="0">
                <a:latin typeface="Gadugi" panose="020B0502040204020203" pitchFamily="34" charset="0"/>
              </a:rPr>
              <a:t>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GB" sz="2400" dirty="0" smtClean="0"/>
              <a:t>Temporal dependency</a:t>
            </a:r>
            <a:endParaRPr lang="en-GB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/>
              <a:t>Introduction to </a:t>
            </a:r>
            <a:r>
              <a:rPr lang="en-GB" sz="2400" dirty="0" err="1" smtClean="0"/>
              <a:t>spatio</a:t>
            </a:r>
            <a:r>
              <a:rPr lang="en-GB" sz="2400" dirty="0" smtClean="0"/>
              <a:t>-temporal problems</a:t>
            </a:r>
            <a:endParaRPr lang="en-GB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 smtClean="0"/>
              <a:t>Examples</a:t>
            </a:r>
            <a:endParaRPr lang="en-GB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/>
              <a:t>In practice (software/packages)</a:t>
            </a:r>
          </a:p>
        </p:txBody>
      </p:sp>
    </p:spTree>
    <p:extLst>
      <p:ext uri="{BB962C8B-B14F-4D97-AF65-F5344CB8AC3E}">
        <p14:creationId xmlns:p14="http://schemas.microsoft.com/office/powerpoint/2010/main" val="35444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A NOTE ON SOFTWARE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42786" y="2279803"/>
            <a:ext cx="8201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 smtClean="0"/>
              <a:t>spTimer</a:t>
            </a:r>
            <a:endParaRPr lang="en-GB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Uses an MCMC Gibbs sampler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Model formulations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Gaussian process model (GP)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Autoregressive model (AR)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Gaussian Predictive Process model (GPP)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7721" y="6280030"/>
            <a:ext cx="30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Bakar &amp; </a:t>
            </a:r>
            <a:r>
              <a:rPr lang="en-GB" dirty="0" err="1" smtClean="0"/>
              <a:t>Sahu</a:t>
            </a:r>
            <a:r>
              <a:rPr lang="en-GB" dirty="0" smtClean="0"/>
              <a:t> 2015 J Stat Soft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0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spTimer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GAUSSIAN PROCESS (GP)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004" y="1897811"/>
            <a:ext cx="7211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Hierarchical model with independent Gaussian Process at each time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Random effect that captures time &amp; the space-time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i.e. we accept that there is variation in space and time but time points are not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simple starting point!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17721" y="6280030"/>
            <a:ext cx="30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Bakar &amp; </a:t>
            </a:r>
            <a:r>
              <a:rPr lang="en-GB" dirty="0" err="1" smtClean="0"/>
              <a:t>Sahu</a:t>
            </a:r>
            <a:r>
              <a:rPr lang="en-GB" dirty="0" smtClean="0"/>
              <a:t> 2015 J Stat Soft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05" y="4437372"/>
            <a:ext cx="3162741" cy="1057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9316" y="3803062"/>
            <a:ext cx="317933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Measured data, Z = true value O (at place s, time l &amp; t) plus error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73708" y="5382385"/>
            <a:ext cx="5177922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rue value (at place s, time l &amp; t) = covariates (varying in space and time) with regression coefficients beta and </a:t>
            </a:r>
            <a:r>
              <a:rPr lang="en-GB" dirty="0" err="1" smtClean="0"/>
              <a:t>spatio</a:t>
            </a:r>
            <a:r>
              <a:rPr lang="en-GB" dirty="0" smtClean="0"/>
              <a:t>-temporal random effects term eta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6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spTimer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AUTOREGRESSIVE (AR)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004" y="1897811"/>
            <a:ext cx="72116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Hierarchical auto-regressive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DOES include temporal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Modelling current value of process O as a function of a scaled version of the previous value O at the previous time point (t –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rho = 0, the AR model = GP </a:t>
            </a:r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17721" y="6280030"/>
            <a:ext cx="30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Bakar &amp; </a:t>
            </a:r>
            <a:r>
              <a:rPr lang="en-GB" dirty="0" err="1" smtClean="0"/>
              <a:t>Sahu</a:t>
            </a:r>
            <a:r>
              <a:rPr lang="en-GB" dirty="0" smtClean="0"/>
              <a:t> 2015 J Stat Soft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94" y="3257564"/>
            <a:ext cx="4620270" cy="1038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13804" y="2714876"/>
            <a:ext cx="394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Everything else the same…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613804" y="4205072"/>
            <a:ext cx="394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…except the temporal correlation term with parameter rho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PLAUSIBLE PRIORS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700" y="1878448"/>
            <a:ext cx="213680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l-GR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l-GR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544" y="2966853"/>
            <a:ext cx="481916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η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Inverse-Gamma(a, b)</a:t>
            </a:r>
          </a:p>
          <a:p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1/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Gamma(a, b)</a:t>
            </a:r>
          </a:p>
          <a:p>
            <a:endParaRPr lang="en-GB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κ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Uniform(c, d) 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2704" y="1947672"/>
            <a:ext cx="3063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Take on any value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Must be positive</a:t>
            </a:r>
          </a:p>
          <a:p>
            <a:r>
              <a:rPr lang="en-GB" dirty="0" smtClean="0"/>
              <a:t>Inverse-Gamma conjugate for variance. (Equivalent to Gamma distribution for precision parameter). Choice of (</a:t>
            </a:r>
            <a:r>
              <a:rPr lang="en-GB" dirty="0" err="1" smtClean="0"/>
              <a:t>a,b</a:t>
            </a:r>
            <a:r>
              <a:rPr lang="en-GB" dirty="0" smtClean="0"/>
              <a:t>) under research/debate.</a:t>
            </a:r>
          </a:p>
          <a:p>
            <a:endParaRPr lang="en-GB" dirty="0"/>
          </a:p>
          <a:p>
            <a:r>
              <a:rPr lang="en-GB" dirty="0" smtClean="0"/>
              <a:t>Chosen over likely range of correlations; or by fixing these parameters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31700" y="2310581"/>
            <a:ext cx="21640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ρ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l-GR" sz="2800" b="1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l-GR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ρ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058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0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SUMMARY  </a:t>
            </a:r>
            <a:endParaRPr lang="en-GB" sz="30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0120" y="2421007"/>
            <a:ext cx="739749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GB" dirty="0" smtClean="0"/>
              <a:t>nvironmental data can be complex and abundant in space and/or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Things often positively correlate in space and time reflecting underlying processes and (un)measured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Implementing </a:t>
            </a:r>
            <a:r>
              <a:rPr lang="en-GB" dirty="0" err="1" smtClean="0"/>
              <a:t>spatio</a:t>
            </a:r>
            <a:r>
              <a:rPr lang="en-GB" dirty="0" smtClean="0"/>
              <a:t>-temporal models is an active area of research, including software development – some ‘off the shelf’ software may not be appropriate to your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However, properly accounting for space and time structure in data can improve your model accuracy and inference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6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RESOURCES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6821" y="1953491"/>
            <a:ext cx="69688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Bakar &amp; </a:t>
            </a:r>
            <a:r>
              <a:rPr lang="en-GB" dirty="0" err="1" smtClean="0"/>
              <a:t>Sahu</a:t>
            </a:r>
            <a:r>
              <a:rPr lang="en-GB" dirty="0" smtClean="0"/>
              <a:t> (2015) </a:t>
            </a:r>
            <a:r>
              <a:rPr lang="en-GB" dirty="0" err="1" smtClean="0"/>
              <a:t>spTimer</a:t>
            </a:r>
            <a:r>
              <a:rPr lang="en-GB" dirty="0" smtClean="0"/>
              <a:t>: </a:t>
            </a:r>
            <a:r>
              <a:rPr lang="en-GB" dirty="0" err="1" smtClean="0"/>
              <a:t>Spatio</a:t>
            </a:r>
            <a:r>
              <a:rPr lang="en-GB" dirty="0" smtClean="0"/>
              <a:t>-Temporal Bayesian Modelling Using R. Journal of Statistical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Sahu</a:t>
            </a:r>
            <a:r>
              <a:rPr lang="en-GB" dirty="0" smtClean="0"/>
              <a:t> &amp; </a:t>
            </a:r>
            <a:r>
              <a:rPr lang="en-GB" dirty="0" err="1" smtClean="0"/>
              <a:t>Mardia</a:t>
            </a:r>
            <a:r>
              <a:rPr lang="en-GB" dirty="0"/>
              <a:t> </a:t>
            </a:r>
            <a:r>
              <a:rPr lang="en-GB" dirty="0" smtClean="0"/>
              <a:t>(2005) </a:t>
            </a:r>
            <a:r>
              <a:rPr lang="en-GB" dirty="0"/>
              <a:t>Recent Trends in </a:t>
            </a:r>
            <a:r>
              <a:rPr lang="en-GB" dirty="0" err="1"/>
              <a:t>Modeling</a:t>
            </a:r>
            <a:r>
              <a:rPr lang="en-GB" dirty="0"/>
              <a:t> </a:t>
            </a:r>
            <a:r>
              <a:rPr lang="en-GB" dirty="0" err="1"/>
              <a:t>Spatio</a:t>
            </a:r>
            <a:r>
              <a:rPr lang="en-GB" dirty="0"/>
              <a:t>-Temporal </a:t>
            </a:r>
            <a:r>
              <a:rPr lang="en-GB" dirty="0" smtClean="0"/>
              <a:t>Data, Workshop Synthesis (and refs therein) </a:t>
            </a:r>
            <a:r>
              <a:rPr lang="en-GB" dirty="0">
                <a:hlinkClick r:id="rId4"/>
              </a:rPr>
              <a:t>http://www.soton.ac.uk/~</a:t>
            </a:r>
            <a:r>
              <a:rPr lang="en-GB" dirty="0" smtClean="0">
                <a:hlinkClick r:id="rId4"/>
              </a:rPr>
              <a:t>sks/workshop/revsis.pdf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Using R-INLA/</a:t>
            </a:r>
            <a:r>
              <a:rPr lang="en-GB" dirty="0" err="1" smtClean="0"/>
              <a:t>inlabru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Bachl</a:t>
            </a:r>
            <a:r>
              <a:rPr lang="en-GB" dirty="0" smtClean="0"/>
              <a:t> et al. (2019) </a:t>
            </a:r>
            <a:r>
              <a:rPr lang="en-GB" dirty="0" err="1"/>
              <a:t>inlabru</a:t>
            </a:r>
            <a:r>
              <a:rPr lang="en-GB" dirty="0"/>
              <a:t>: an R package for Bayesian spatial modelling </a:t>
            </a:r>
            <a:r>
              <a:rPr lang="en-GB" dirty="0" smtClean="0"/>
              <a:t>from ecological </a:t>
            </a:r>
            <a:r>
              <a:rPr lang="en-GB" dirty="0"/>
              <a:t>survey </a:t>
            </a:r>
            <a:r>
              <a:rPr lang="en-GB" dirty="0" smtClean="0"/>
              <a:t>data. </a:t>
            </a:r>
            <a:r>
              <a:rPr lang="en-GB" i="1" dirty="0" smtClean="0"/>
              <a:t>Methods in Ecology and Evolution. </a:t>
            </a:r>
            <a:r>
              <a:rPr lang="en-GB" dirty="0" smtClean="0"/>
              <a:t>10:</a:t>
            </a:r>
            <a:r>
              <a:rPr lang="en-GB" i="1" dirty="0" smtClean="0"/>
              <a:t> </a:t>
            </a:r>
            <a:r>
              <a:rPr lang="en-GB" dirty="0" smtClean="0"/>
              <a:t>760-766.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Blangiardo</a:t>
            </a:r>
            <a:r>
              <a:rPr lang="en-GB" dirty="0" smtClean="0"/>
              <a:t> &amp; </a:t>
            </a:r>
            <a:r>
              <a:rPr lang="en-GB" dirty="0" err="1" smtClean="0"/>
              <a:t>Cameletti</a:t>
            </a:r>
            <a:r>
              <a:rPr lang="en-GB" dirty="0" smtClean="0"/>
              <a:t> (2015) Spatial and </a:t>
            </a:r>
            <a:r>
              <a:rPr lang="en-GB" dirty="0" err="1" smtClean="0"/>
              <a:t>Spatio</a:t>
            </a:r>
            <a:r>
              <a:rPr lang="en-GB" dirty="0" smtClean="0"/>
              <a:t>-temporal Bayesian Models with R-INLA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Zuur</a:t>
            </a:r>
            <a:r>
              <a:rPr lang="en-GB" dirty="0" smtClean="0"/>
              <a:t> et al. (2017) Beginner’s Guide to Spatial, Temporal &amp; </a:t>
            </a:r>
            <a:r>
              <a:rPr lang="en-GB" dirty="0" err="1" smtClean="0"/>
              <a:t>Spatio</a:t>
            </a:r>
            <a:r>
              <a:rPr lang="en-GB" dirty="0" smtClean="0"/>
              <a:t>-temporal ecological data analysis with R-INLA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9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</a:t>
            </a:r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864" y="3989410"/>
            <a:ext cx="5514286" cy="22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45" y="1743546"/>
            <a:ext cx="5730737" cy="25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SPATIO-TEMPORAL </a:t>
            </a:r>
            <a:r>
              <a:rPr lang="en-GB" sz="3200" cap="all" dirty="0">
                <a:solidFill>
                  <a:schemeClr val="bg1"/>
                </a:solidFill>
                <a:latin typeface="Gadugi" panose="020B0502040204020203" pitchFamily="34" charset="0"/>
              </a:rPr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864" y="3989410"/>
            <a:ext cx="5514286" cy="22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45" y="1743546"/>
            <a:ext cx="5730737" cy="2584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3525" y="6284648"/>
            <a:ext cx="580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FUSING SPATIAL STATISTICS AND TIME SERIES METHODS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418" y="2036618"/>
            <a:ext cx="712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Assuming correlation between time points (t, s) is constant over time, the only factor affecting correlation is ‘distance’ between time points i.e. the lag: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3841610"/>
            <a:ext cx="7253650" cy="1318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418" y="3252411"/>
            <a:ext cx="51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 autocorrelation function, varying -1 to 1: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17418" y="5720809"/>
            <a:ext cx="51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Often we may expect the correlation to be positive.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8" y="1951899"/>
            <a:ext cx="5934903" cy="4201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288" y="6242037"/>
            <a:ext cx="41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Dashed lines are approximate 95% CIs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2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0" y="1743546"/>
            <a:ext cx="5512955" cy="4274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288" y="6242037"/>
            <a:ext cx="41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Trend masks short term correlation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3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74" y="2108214"/>
            <a:ext cx="552527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TEMPORAL Dependence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5" y="91727"/>
            <a:ext cx="2019395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8" y="1154986"/>
            <a:ext cx="1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SPATIAL &amp; SPATIO-TEMPORAL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18" y="1870364"/>
            <a:ext cx="5769056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Words>1183</Words>
  <Application>Microsoft Office PowerPoint</Application>
  <PresentationFormat>On-screen Show (4:3)</PresentationFormat>
  <Paragraphs>199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Gadugi</vt:lpstr>
      <vt:lpstr>Office Theme</vt:lpstr>
      <vt:lpstr>PowerPoint Presentation</vt:lpstr>
      <vt:lpstr>PART II – SPATIO-TEMPORAL ANALYSIS</vt:lpstr>
      <vt:lpstr>SPATIO-TEMPORAL ANALYSIS</vt:lpstr>
      <vt:lpstr>SPATIO-TEMPORAL ANALYSIS</vt:lpstr>
      <vt:lpstr>TEMPORAL Dependence</vt:lpstr>
      <vt:lpstr>TEMPORAL Dependence</vt:lpstr>
      <vt:lpstr>TEMPORAL Dependence</vt:lpstr>
      <vt:lpstr>TEMPORAL Dependence</vt:lpstr>
      <vt:lpstr>TEMPORAL Dependence</vt:lpstr>
      <vt:lpstr>TEMPORAL Dependence</vt:lpstr>
      <vt:lpstr>TEMPORAL Dependence</vt:lpstr>
      <vt:lpstr>SPATIO-TEMPORAL Dependence</vt:lpstr>
      <vt:lpstr>Broad class of models</vt:lpstr>
      <vt:lpstr>Broad class of models</vt:lpstr>
      <vt:lpstr>RECALL: geostatistics   </vt:lpstr>
      <vt:lpstr>RECALL: THE VARIOGRAM   </vt:lpstr>
      <vt:lpstr>SPATIO-TEMPORAL GEOSTATISTICS   </vt:lpstr>
      <vt:lpstr>SPATIO-TEMPORAL GEOSTATISTICS   </vt:lpstr>
      <vt:lpstr>A NOTE ON SOFTWARE   </vt:lpstr>
      <vt:lpstr>A NOTE ON SOFTWARE   </vt:lpstr>
      <vt:lpstr>spTimer GAUSSIAN PROCESS (GP)   </vt:lpstr>
      <vt:lpstr>spTimer AUTOREGRESSIVE (AR)   </vt:lpstr>
      <vt:lpstr>PLAUSIBLE PRIORS </vt:lpstr>
      <vt:lpstr>SUMMARY  </vt:lpstr>
      <vt:lpstr>RESOURCES   </vt:lpstr>
      <vt:lpstr>PowerPoint Presentation</vt:lpstr>
    </vt:vector>
  </TitlesOfParts>
  <Company>CEH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Flynn Banin, Lindsay</dc:creator>
  <cp:lastModifiedBy>Flynn Banin, Lindsay</cp:lastModifiedBy>
  <cp:revision>35</cp:revision>
  <dcterms:created xsi:type="dcterms:W3CDTF">2019-09-08T09:47:23Z</dcterms:created>
  <dcterms:modified xsi:type="dcterms:W3CDTF">2019-09-12T20:42:39Z</dcterms:modified>
</cp:coreProperties>
</file>