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96" r:id="rId4"/>
    <p:sldId id="260" r:id="rId5"/>
    <p:sldId id="285" r:id="rId6"/>
    <p:sldId id="286" r:id="rId7"/>
    <p:sldId id="297" r:id="rId8"/>
    <p:sldId id="261" r:id="rId9"/>
    <p:sldId id="274" r:id="rId10"/>
    <p:sldId id="291" r:id="rId11"/>
    <p:sldId id="288" r:id="rId12"/>
    <p:sldId id="294" r:id="rId13"/>
    <p:sldId id="276" r:id="rId14"/>
    <p:sldId id="273" r:id="rId15"/>
    <p:sldId id="281" r:id="rId16"/>
    <p:sldId id="308" r:id="rId17"/>
    <p:sldId id="262" r:id="rId18"/>
    <p:sldId id="289" r:id="rId19"/>
    <p:sldId id="284" r:id="rId20"/>
    <p:sldId id="292" r:id="rId21"/>
    <p:sldId id="287" r:id="rId22"/>
    <p:sldId id="263" r:id="rId23"/>
    <p:sldId id="266" r:id="rId24"/>
    <p:sldId id="282" r:id="rId25"/>
    <p:sldId id="264" r:id="rId26"/>
    <p:sldId id="309" r:id="rId27"/>
    <p:sldId id="310" r:id="rId28"/>
    <p:sldId id="304" r:id="rId29"/>
    <p:sldId id="299" r:id="rId30"/>
    <p:sldId id="300" r:id="rId31"/>
    <p:sldId id="306" r:id="rId32"/>
    <p:sldId id="301" r:id="rId33"/>
    <p:sldId id="267" r:id="rId34"/>
    <p:sldId id="305" r:id="rId35"/>
    <p:sldId id="279" r:id="rId36"/>
    <p:sldId id="293" r:id="rId37"/>
    <p:sldId id="311" r:id="rId38"/>
    <p:sldId id="275" r:id="rId39"/>
    <p:sldId id="277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343" autoAdjust="0"/>
  </p:normalViewPr>
  <p:slideViewPr>
    <p:cSldViewPr snapToGrid="0">
      <p:cViewPr varScale="1">
        <p:scale>
          <a:sx n="105" d="100"/>
          <a:sy n="105" d="100"/>
        </p:scale>
        <p:origin x="4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37A6-F1A2-4FDE-AB31-2EBF96E34BF6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6889F-F96F-43D8-BEE9-4C1EA162E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4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0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9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Spatial random </a:t>
            </a:r>
            <a:r>
              <a:rPr lang="en-GB" dirty="0" smtClean="0"/>
              <a:t>field – treat variation as if it were random – probabilistic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8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4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2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2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0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9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1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6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</a:t>
            </a:r>
            <a:r>
              <a:rPr lang="en-GB" baseline="0" dirty="0" smtClean="0"/>
              <a:t> do Practical 2 up to Model estimation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43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9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92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59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10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26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32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0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75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4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43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49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3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09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00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0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these data can be analysed in a Bayesian way….we focus here on </a:t>
            </a:r>
            <a:r>
              <a:rPr lang="en-GB" dirty="0" err="1" smtClean="0"/>
              <a:t>geostats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0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these data can be analysed in a Bayesian way….we focus here on </a:t>
            </a:r>
            <a:r>
              <a:rPr lang="en-GB" dirty="0" err="1" smtClean="0"/>
              <a:t>geostats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8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8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6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D620-E2EB-4BDA-9BC3-EE2A8E9C4533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51162"/>
            <a:ext cx="9144000" cy="35066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22311" r="25109" b="10595"/>
          <a:stretch/>
        </p:blipFill>
        <p:spPr>
          <a:xfrm>
            <a:off x="231429" y="2178216"/>
            <a:ext cx="3178829" cy="2458065"/>
          </a:xfrm>
          <a:prstGeom prst="hexagon">
            <a:avLst/>
          </a:prstGeom>
          <a:ln w="25400"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574468" y="2241272"/>
            <a:ext cx="49721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SPATIAL 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&amp; </a:t>
            </a:r>
          </a:p>
          <a:p>
            <a:pPr algn="ctr"/>
            <a:r>
              <a:rPr lang="en-GB" sz="44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spatio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-temporal</a:t>
            </a:r>
          </a:p>
          <a:p>
            <a:pPr algn="ctr"/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ANALYSIS – PART I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646234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BAYESIAN COURSE, CEH SEPTEMBER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76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Why ‘go Bayesian’…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863173"/>
            <a:ext cx="7754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…FOR GEOSTATISTICAL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Correctly allows for variation in </a:t>
            </a:r>
            <a:r>
              <a:rPr lang="en-GB" sz="2400" dirty="0"/>
              <a:t>the parameters - Parameters of correlation function – </a:t>
            </a:r>
            <a:r>
              <a:rPr lang="en-GB" sz="2400" b="1" i="1" dirty="0"/>
              <a:t>random</a:t>
            </a:r>
            <a:r>
              <a:rPr lang="en-GB" sz="2400" dirty="0"/>
              <a:t>, not fixed (have an associated probability distribution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Uncertainty intervals are easy to obtain for all parameters, not just regression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Appropriate propagation of uncertainty means prediction intervals will be wider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0727" y="4973782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…WE WILL REVISIT!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94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geoR</a:t>
            </a:r>
            <a:r>
              <a:rPr lang="en-GB" sz="2400" dirty="0" smtClean="0"/>
              <a:t>, and </a:t>
            </a:r>
            <a:r>
              <a:rPr lang="en-GB" sz="2400" dirty="0" err="1" smtClean="0"/>
              <a:t>geoRglm</a:t>
            </a:r>
            <a:r>
              <a:rPr lang="en-GB" sz="2400" dirty="0" smtClean="0"/>
              <a:t> for non-Gaussian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SpBayes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R-INLA/</a:t>
            </a:r>
            <a:r>
              <a:rPr lang="en-GB" sz="2400" dirty="0" err="1" smtClean="0"/>
              <a:t>inlabru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BUGS/</a:t>
            </a:r>
            <a:r>
              <a:rPr lang="en-GB" sz="2400" dirty="0" err="1" smtClean="0"/>
              <a:t>OpenBUGS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497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TODAY’s PRACTICALS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028" y="1743614"/>
            <a:ext cx="775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</a:t>
            </a:r>
            <a:r>
              <a:rPr lang="en-GB" sz="2400" dirty="0" err="1" smtClean="0"/>
              <a:t>geoR</a:t>
            </a:r>
            <a:r>
              <a:rPr lang="en-GB" sz="2400" dirty="0" smtClean="0"/>
              <a:t>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87056" y="3401277"/>
            <a:ext cx="5598520" cy="2523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5340" y="28478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Swiss Rainfall Data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2105" t="10994"/>
          <a:stretch/>
        </p:blipFill>
        <p:spPr>
          <a:xfrm>
            <a:off x="5784964" y="2760244"/>
            <a:ext cx="3050292" cy="4048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87327" y="22052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Spread of Agriculture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33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</a:t>
            </a:r>
            <a:r>
              <a:rPr lang="en-GB" dirty="0" smtClean="0"/>
              <a:t>(random) process </a:t>
            </a:r>
            <a:r>
              <a:rPr lang="en-GB" dirty="0" smtClean="0"/>
              <a:t>- Variable of interest,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8" y="5631051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36" y="23691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109948" y="2738460"/>
            <a:ext cx="5598520" cy="2523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8467" y="6178163"/>
            <a:ext cx="28908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particular realisation of random variables Z(s)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(random) process: Variable of interest, Z, at locations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9" y="5910943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925" y="5174356"/>
            <a:ext cx="496388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Data are observed at </a:t>
            </a:r>
            <a:r>
              <a:rPr lang="en-GB" i="1" dirty="0" smtClean="0"/>
              <a:t>m </a:t>
            </a:r>
            <a:r>
              <a:rPr lang="en-GB" dirty="0" smtClean="0"/>
              <a:t>locations:</a:t>
            </a:r>
          </a:p>
          <a:p>
            <a:r>
              <a:rPr lang="en-GB" dirty="0" smtClean="0"/>
              <a:t>What drives variation in </a:t>
            </a:r>
            <a:r>
              <a:rPr lang="en-GB" i="1" dirty="0" smtClean="0"/>
              <a:t>Z</a:t>
            </a:r>
            <a:r>
              <a:rPr lang="en-GB" dirty="0" smtClean="0"/>
              <a:t>?</a:t>
            </a:r>
          </a:p>
          <a:p>
            <a:r>
              <a:rPr lang="en-GB" dirty="0" smtClean="0"/>
              <a:t>Often want to predict the unknown stochastic process at locations where we have not sampled – i.e. produce a map across domain D.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0436" y="22444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44807" y="2613766"/>
            <a:ext cx="5598520" cy="25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STATIONARITY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507" y="1965771"/>
            <a:ext cx="817734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are observed at </a:t>
            </a:r>
            <a:r>
              <a:rPr lang="en-GB" i="1" dirty="0" smtClean="0"/>
              <a:t>m </a:t>
            </a:r>
            <a:r>
              <a:rPr lang="en-GB" dirty="0" smtClean="0"/>
              <a:t>locations but we often want to predict the unknown stochastic process at locations where we have not sampled – i.e. produce a map across domain </a:t>
            </a:r>
            <a:r>
              <a:rPr lang="en-GB" i="1" dirty="0" smtClean="0"/>
              <a:t>D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we only have one REALISATION – inference requires many realisations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must make </a:t>
            </a:r>
            <a:r>
              <a:rPr lang="en-GB" dirty="0" smtClean="0"/>
              <a:t>some assumptions to simplify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STATIONARITY </a:t>
            </a:r>
            <a:r>
              <a:rPr lang="en-GB" dirty="0" smtClean="0"/>
              <a:t>– </a:t>
            </a:r>
            <a:r>
              <a:rPr lang="en-GB" dirty="0" smtClean="0"/>
              <a:t>such that each </a:t>
            </a:r>
            <a:r>
              <a:rPr lang="en-GB" i="1" dirty="0" smtClean="0"/>
              <a:t>observation</a:t>
            </a:r>
            <a:r>
              <a:rPr lang="en-GB" dirty="0" smtClean="0"/>
              <a:t> can be treated as a random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Strict stationarity – all characteristics of the random function remain the same (not practicable)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Weak/Intrinsic stationarity – certain moments are invariant, whereas others are allowed to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GB" dirty="0" smtClean="0"/>
              <a:t>ut simply, the </a:t>
            </a:r>
            <a:r>
              <a:rPr lang="en-GB" dirty="0" smtClean="0"/>
              <a:t>process Z(s) has the same degree of variation from place to </a:t>
            </a:r>
            <a:r>
              <a:rPr lang="en-GB" dirty="0" smtClean="0"/>
              <a:t>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assumptions underlie the theoretical </a:t>
            </a:r>
            <a:r>
              <a:rPr lang="en-GB" dirty="0" err="1" smtClean="0"/>
              <a:t>variogram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12664" y="6217920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Oliver &amp; Webster 2014 </a:t>
            </a:r>
            <a:r>
              <a:rPr lang="en-GB" i="1" dirty="0" smtClean="0"/>
              <a:t>Catena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6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RANDOM PROCESS MODEL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31025" y="1928564"/>
                <a:ext cx="43629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3200" b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3200" b="1" i="1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25" y="1928564"/>
                <a:ext cx="43629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12664" y="6217920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Oliver &amp; Webster 2014 </a:t>
            </a:r>
            <a:r>
              <a:rPr lang="en-GB" i="1" dirty="0" smtClean="0"/>
              <a:t>Catena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3232" y="2843784"/>
                <a:ext cx="7836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 smtClean="0"/>
                  <a:t>Mean of the process µ, and random quantity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>
                        <a:latin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GB" dirty="0" smtClean="0"/>
                  <a:t> with mean 0 and covariance C(h), where h is the separation between samples in distance and direction.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843784"/>
                <a:ext cx="7836408" cy="923330"/>
              </a:xfrm>
              <a:prstGeom prst="rect">
                <a:avLst/>
              </a:prstGeom>
              <a:blipFill>
                <a:blip r:embed="rId5"/>
                <a:stretch>
                  <a:fillRect l="-622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72184" y="3882790"/>
                <a:ext cx="574243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3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84" y="3882790"/>
                <a:ext cx="574243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5408" y="1959342"/>
                <a:ext cx="7754815" cy="189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Spatial association as a function of separation distance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The </a:t>
                </a:r>
                <a:r>
                  <a:rPr lang="en-GB" sz="2400" dirty="0" smtClean="0"/>
                  <a:t>semi-variance </a:t>
                </a:r>
                <a:r>
                  <a:rPr lang="en-GB" sz="2400" dirty="0" smtClean="0"/>
                  <a:t>is a function denoted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" y="1959342"/>
                <a:ext cx="7754815" cy="1891800"/>
              </a:xfrm>
              <a:prstGeom prst="rect">
                <a:avLst/>
              </a:prstGeom>
              <a:blipFill>
                <a:blip r:embed="rId4"/>
                <a:stretch>
                  <a:fillRect l="-1258" t="-2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6247" y="2698413"/>
            <a:ext cx="2246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Variance in difference in the process Z between two locations – when this is small, locations are spatially correlated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085" y="4320744"/>
            <a:ext cx="38032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Semi-variance depends only on h (separation) – as a function of h, it is </a:t>
            </a:r>
            <a:r>
              <a:rPr lang="en-GB" i="1" dirty="0" smtClean="0"/>
              <a:t>the </a:t>
            </a:r>
            <a:r>
              <a:rPr lang="en-GB" i="1" dirty="0" err="1" smtClean="0"/>
              <a:t>variogram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596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EXPERIMENTAL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90" y="2258568"/>
            <a:ext cx="7621918" cy="44391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2" t="18380" r="21586" b="23406"/>
          <a:stretch/>
        </p:blipFill>
        <p:spPr>
          <a:xfrm>
            <a:off x="137160" y="91724"/>
            <a:ext cx="2807208" cy="19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766" y="1946366"/>
            <a:ext cx="788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Theoretical shape of the </a:t>
            </a:r>
            <a:r>
              <a:rPr lang="en-GB" sz="2800" dirty="0" err="1" smtClean="0"/>
              <a:t>variogram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" y="2595129"/>
            <a:ext cx="6677025" cy="3829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7490" y="2715081"/>
            <a:ext cx="1759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SILL (max variance between two </a:t>
            </a:r>
            <a:r>
              <a:rPr lang="en-GB" dirty="0" err="1" smtClean="0"/>
              <a:t>zs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59" y="4793263"/>
            <a:ext cx="17595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NUGGET (intercept - limiting value towards 0)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89963" y="5934670"/>
            <a:ext cx="21539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RANGE (distance at which sill is reached)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28608" y="4793263"/>
            <a:ext cx="1818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PARTIAL SILL (sill minus nugget)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ANALYSIS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611315"/>
            <a:ext cx="775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Gadugi" panose="020B0502040204020203" pitchFamily="34" charset="0"/>
              </a:rPr>
              <a:t>CONTENT &amp; Learning </a:t>
            </a:r>
            <a:r>
              <a:rPr lang="en-GB" sz="2400" b="1" cap="all" dirty="0" smtClean="0">
                <a:latin typeface="Gadugi" panose="020B0502040204020203" pitchFamily="34" charset="0"/>
              </a:rPr>
              <a:t>outcomes</a:t>
            </a:r>
          </a:p>
          <a:p>
            <a:r>
              <a:rPr lang="en-GB" sz="2400" b="1" cap="all" dirty="0" smtClean="0">
                <a:latin typeface="Gadug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Spatial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Introduction to </a:t>
            </a:r>
            <a:r>
              <a:rPr lang="en-GB" sz="2400" dirty="0" err="1"/>
              <a:t>G</a:t>
            </a:r>
            <a:r>
              <a:rPr lang="en-GB" sz="2400" dirty="0" err="1" smtClean="0"/>
              <a:t>eostatistics</a:t>
            </a:r>
            <a:r>
              <a:rPr lang="en-GB" sz="2400" dirty="0" smtClean="0"/>
              <a:t> (focus on Gaussian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Why ‘go Bayesian’ for spatial/</a:t>
            </a:r>
            <a:r>
              <a:rPr lang="en-GB" sz="2400" dirty="0" err="1" smtClean="0"/>
              <a:t>spatio</a:t>
            </a:r>
            <a:r>
              <a:rPr lang="en-GB" sz="2400" dirty="0" smtClean="0"/>
              <a:t>-temporal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 practice (software/packages)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PARAMETRIC MODELS </a:t>
            </a:r>
            <a:b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</a:b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OF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4791" y="2057133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Features: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Nugget – </a:t>
            </a:r>
            <a:r>
              <a:rPr lang="el-GR" sz="2400" b="1" i="1" dirty="0" smtClean="0"/>
              <a:t>τ</a:t>
            </a:r>
            <a:r>
              <a:rPr lang="en-GB" sz="2400" b="1" i="1" baseline="30000" dirty="0" smtClean="0"/>
              <a:t>2</a:t>
            </a:r>
            <a:r>
              <a:rPr lang="en-GB" sz="2400" b="1" i="1" dirty="0" smtClean="0"/>
              <a:t> </a:t>
            </a:r>
            <a:r>
              <a:rPr lang="en-GB" sz="2400" dirty="0" smtClean="0"/>
              <a:t>[tau^2] &gt; 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Partial sill – </a:t>
            </a:r>
            <a:r>
              <a:rPr lang="el-GR" sz="2400" b="1" i="1" dirty="0" smtClean="0"/>
              <a:t>σ</a:t>
            </a:r>
            <a:r>
              <a:rPr lang="en-GB" sz="2400" b="1" i="1" baseline="30000" dirty="0" smtClean="0"/>
              <a:t>2</a:t>
            </a:r>
            <a:r>
              <a:rPr lang="en-GB" sz="2400" dirty="0" smtClean="0"/>
              <a:t> [sigma^2] &gt; 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Range parameter (rate at which covariance decays to zero) – </a:t>
            </a:r>
            <a:r>
              <a:rPr lang="el-GR" sz="2400" b="1" i="1" dirty="0" smtClean="0"/>
              <a:t>φ</a:t>
            </a:r>
            <a:r>
              <a:rPr lang="en-GB" sz="2400" b="1" i="1" dirty="0" smtClean="0"/>
              <a:t> </a:t>
            </a:r>
            <a:r>
              <a:rPr lang="en-GB" sz="2400" dirty="0" smtClean="0"/>
              <a:t>[phi] &gt; 0</a:t>
            </a:r>
          </a:p>
        </p:txBody>
      </p:sp>
    </p:spTree>
    <p:extLst>
      <p:ext uri="{BB962C8B-B14F-4D97-AF65-F5344CB8AC3E}">
        <p14:creationId xmlns:p14="http://schemas.microsoft.com/office/powerpoint/2010/main" val="28075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PARAMETRIC MODELS </a:t>
            </a:r>
            <a:b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</a:b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OF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7359" y="1651819"/>
            <a:ext cx="77548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Some commonly </a:t>
            </a:r>
            <a:r>
              <a:rPr lang="en-GB" sz="2400" dirty="0" smtClean="0"/>
              <a:t>used correlation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Caution with Gaussian – can lead to bizarre predictions (</a:t>
            </a:r>
            <a:r>
              <a:rPr lang="en-GB" sz="2400" dirty="0" err="1" smtClean="0"/>
              <a:t>Wackernagel</a:t>
            </a:r>
            <a:r>
              <a:rPr lang="en-GB" sz="2400" dirty="0" smtClean="0"/>
              <a:t> 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Choice of function -&gt; influence </a:t>
            </a:r>
            <a:r>
              <a:rPr lang="en-GB" sz="2400" b="1" dirty="0" smtClean="0"/>
              <a:t>results</a:t>
            </a:r>
            <a:endParaRPr lang="en-GB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7" y="2145748"/>
            <a:ext cx="5166360" cy="3660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3719" y="2453379"/>
            <a:ext cx="266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Floch</a:t>
            </a:r>
            <a:r>
              <a:rPr lang="en-GB" dirty="0" smtClean="0"/>
              <a:t> 2018 </a:t>
            </a:r>
            <a:r>
              <a:rPr lang="en-GB" i="1" dirty="0" smtClean="0"/>
              <a:t>Handbook of Spatial Statistics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939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88" t="697" r="12178" b="-697"/>
          <a:stretch/>
        </p:blipFill>
        <p:spPr>
          <a:xfrm>
            <a:off x="0" y="0"/>
            <a:ext cx="9566484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TRENDS IN SPATIAL DATA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9117"/>
            <a:ext cx="4349199" cy="3348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036" y="6062472"/>
            <a:ext cx="360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Zeng et al. 2014 </a:t>
            </a:r>
            <a:r>
              <a:rPr lang="en-GB" i="1" dirty="0" smtClean="0"/>
              <a:t>Transactions on Geoscience and Remote Sensing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3524" y="1791921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Recall stationarity assumption….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Gradual </a:t>
            </a:r>
            <a:r>
              <a:rPr lang="en-GB" sz="2400" dirty="0" smtClean="0"/>
              <a:t>variation/large-scale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Modelled using covariates or coordinates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Then, in </a:t>
            </a:r>
            <a:r>
              <a:rPr lang="en-GB" sz="2400" dirty="0" smtClean="0"/>
              <a:t>essence, just modelling the </a:t>
            </a:r>
            <a:r>
              <a:rPr lang="en-GB" sz="2400" i="1" dirty="0" smtClean="0"/>
              <a:t>residual</a:t>
            </a:r>
            <a:r>
              <a:rPr lang="en-GB" sz="2400" dirty="0" smtClean="0"/>
              <a:t> spatial variability with the </a:t>
            </a:r>
            <a:r>
              <a:rPr lang="en-GB" sz="2400" dirty="0" err="1" smtClean="0"/>
              <a:t>variogram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3905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ISOTROPY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05" y="2091602"/>
            <a:ext cx="64016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</a:t>
            </a:r>
            <a:r>
              <a:rPr lang="en-GB" dirty="0" smtClean="0"/>
              <a:t>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</a:t>
            </a:r>
            <a:r>
              <a:rPr lang="en-GB" dirty="0" smtClean="0"/>
              <a:t>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/>
              <a:t>observations, determined by a stationary and isotropic covariance function.</a:t>
            </a:r>
          </a:p>
          <a:p>
            <a:r>
              <a:rPr lang="en-GB" dirty="0" smtClean="0"/>
              <a:t>The unknown parameters are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</a:t>
            </a:r>
            <a:r>
              <a:rPr lang="en-GB" dirty="0" smtClean="0"/>
              <a:t>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</a:t>
            </a:r>
            <a:r>
              <a:rPr lang="en-GB" dirty="0" smtClean="0"/>
              <a:t>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/>
              <a:t>observations, determined by a stationary and isotropic covariance function.</a:t>
            </a:r>
          </a:p>
          <a:p>
            <a:r>
              <a:rPr lang="en-GB" dirty="0" smtClean="0"/>
              <a:t>Unknown parameters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8308" y="1510361"/>
            <a:ext cx="433164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Multivariate Gaussian distribution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39" y="1912417"/>
            <a:ext cx="41569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</a:t>
            </a:r>
            <a:r>
              <a:rPr lang="en-GB" dirty="0" smtClean="0"/>
              <a:t>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</a:t>
            </a:r>
            <a:r>
              <a:rPr lang="en-GB" dirty="0" smtClean="0"/>
              <a:t>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/>
              <a:t>observations, determined by a stationary and isotropic covariance function.</a:t>
            </a:r>
          </a:p>
          <a:p>
            <a:r>
              <a:rPr lang="en-GB" dirty="0" smtClean="0"/>
              <a:t>The unknown parameters are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1536" y="5948803"/>
            <a:ext cx="33192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+ PRIORS -&gt; POSTERIOR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PLAUSIBLE PRIORS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3544" y="2107086"/>
            <a:ext cx="21368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544" y="2966853"/>
            <a:ext cx="4645424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Uniform(0, *large) or </a:t>
            </a:r>
          </a:p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~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Inverse-Gamma(a, b)</a:t>
            </a: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Uniform(c, d)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2" y="1947672"/>
            <a:ext cx="3063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Take on any value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Must be positive</a:t>
            </a:r>
          </a:p>
          <a:p>
            <a:r>
              <a:rPr lang="en-GB" dirty="0" smtClean="0"/>
              <a:t>Inverse-Gamma conjugate for variance. Choice of (</a:t>
            </a:r>
            <a:r>
              <a:rPr lang="en-GB" dirty="0" err="1" smtClean="0"/>
              <a:t>a,b</a:t>
            </a:r>
            <a:r>
              <a:rPr lang="en-GB" dirty="0" smtClean="0"/>
              <a:t>) under research/debate.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Chosen over likely range of correlations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0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Why ‘go Bayesian’…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863173"/>
            <a:ext cx="7754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…FOR GEOSTATISTICAL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Correctly allows for variation in </a:t>
            </a:r>
            <a:r>
              <a:rPr lang="en-GB" sz="2400" dirty="0"/>
              <a:t>the parameters - Parameters of correlation function – </a:t>
            </a:r>
            <a:r>
              <a:rPr lang="en-GB" sz="2400" b="1" i="1" dirty="0"/>
              <a:t>random</a:t>
            </a:r>
            <a:r>
              <a:rPr lang="en-GB" sz="2400" dirty="0"/>
              <a:t>, not fixed (have an associated probability distribution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Uncertainty intervals are easy to obtain for all parameters, not just regression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Appropriate propagation of uncertainty means prediction intervals will be wider</a:t>
            </a:r>
          </a:p>
        </p:txBody>
      </p:sp>
    </p:spTree>
    <p:extLst>
      <p:ext uri="{BB962C8B-B14F-4D97-AF65-F5344CB8AC3E}">
        <p14:creationId xmlns:p14="http://schemas.microsoft.com/office/powerpoint/2010/main" val="35770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ANALYSIS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780432"/>
            <a:ext cx="77548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 smtClean="0">
                <a:latin typeface="Gadugi" panose="020B0502040204020203" pitchFamily="34" charset="0"/>
              </a:rPr>
              <a:t>SPATIAL DATA ‘101’</a:t>
            </a:r>
          </a:p>
          <a:p>
            <a:r>
              <a:rPr lang="en-GB" sz="2400" b="1" cap="all" dirty="0" smtClean="0">
                <a:latin typeface="Gadug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Data collected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i.e. Sampling location is known and relevant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Space is of primary interest – we want to analyse and describe the spatial structure, how the data vary over space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Spatial structure is nuisance – we need to account for it in order to draw proper inference from our models (spatial autocorrelation)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O</a:t>
            </a:r>
            <a:r>
              <a:rPr lang="en-GB" sz="2400" dirty="0" smtClean="0"/>
              <a:t>ften data collected from more similar locations are more similar so are not independent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Upscaling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GB" sz="3200" b="1" dirty="0">
                <a:solidFill>
                  <a:schemeClr val="bg1"/>
                </a:solidFill>
                <a:latin typeface="+mn-lt"/>
              </a:rPr>
              <a:t>Q: What is the impact of losing 6 sites </a:t>
            </a: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from </a:t>
            </a:r>
            <a:br>
              <a:rPr lang="en-GB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an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air pollution monitoring network?</a:t>
            </a:r>
            <a:br>
              <a:rPr lang="en-GB" sz="3200" b="1" dirty="0">
                <a:solidFill>
                  <a:schemeClr val="bg1"/>
                </a:solidFill>
                <a:latin typeface="+mn-lt"/>
              </a:rPr>
            </a:br>
            <a:endParaRPr lang="en-GB" sz="3200" b="1" cap="all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" y="63949"/>
            <a:ext cx="1846498" cy="142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49" y="967252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" y="1979724"/>
            <a:ext cx="4608512" cy="4878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712" y="1974305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estimated ammonium concentration (mean)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2014915"/>
            <a:ext cx="4824536" cy="4832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2810" y="1977540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variance of ammonium predictions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6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GB" sz="3200" b="1" dirty="0">
                <a:solidFill>
                  <a:schemeClr val="bg1"/>
                </a:solidFill>
                <a:latin typeface="+mn-lt"/>
              </a:rPr>
              <a:t>Q: What is the impact of losing 6 sites </a:t>
            </a: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from </a:t>
            </a:r>
            <a:br>
              <a:rPr lang="en-GB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an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air pollution monitoring network?</a:t>
            </a:r>
            <a:br>
              <a:rPr lang="en-GB" sz="3200" b="1" dirty="0">
                <a:solidFill>
                  <a:schemeClr val="bg1"/>
                </a:solidFill>
                <a:latin typeface="+mn-lt"/>
              </a:rPr>
            </a:br>
            <a:endParaRPr lang="en-GB" sz="3200" b="1" cap="all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" y="63949"/>
            <a:ext cx="1846498" cy="142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49" y="967252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" y="1979724"/>
            <a:ext cx="4608512" cy="4878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712" y="1974305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estimated ammonium concentration (mean)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2014915"/>
            <a:ext cx="4824536" cy="4832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2810" y="1977540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variance of ammonium predictions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363" y="1371431"/>
            <a:ext cx="728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Generalise: Impact of sample size on spatial interpolation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151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88" t="697" r="12178" b="-697"/>
          <a:stretch/>
        </p:blipFill>
        <p:spPr>
          <a:xfrm>
            <a:off x="0" y="0"/>
            <a:ext cx="9566484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ESTIMATING THE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208" y="2240280"/>
            <a:ext cx="5715000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- how are they distributed; do we have covariates?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- constant;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Covariance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Priors – which are fixed, which are random, which distribution?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80" y="2002536"/>
            <a:ext cx="26609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Krige.bayes</a:t>
            </a:r>
            <a:r>
              <a:rPr lang="en-GB" dirty="0" smtClean="0"/>
              <a:t> function</a:t>
            </a:r>
          </a:p>
          <a:p>
            <a:r>
              <a:rPr lang="en-GB" dirty="0" err="1" smtClean="0"/>
              <a:t>model.control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prior.control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ESTIMATING THE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208" y="2240280"/>
            <a:ext cx="5715000" cy="23083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- how are they distributed; do we have covariates?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- constant;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Covariance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Priors – which are fixed, which are random, which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Posterior distribution for each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Predictive distribution for each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From which we can map the mean, variance etc…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80" y="2002536"/>
            <a:ext cx="266090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Krige.bayes</a:t>
            </a:r>
            <a:r>
              <a:rPr lang="en-GB" dirty="0" smtClean="0"/>
              <a:t> function</a:t>
            </a:r>
          </a:p>
          <a:p>
            <a:r>
              <a:rPr lang="en-GB" dirty="0" err="1" smtClean="0"/>
              <a:t>model.control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prior.control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output.control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SUMMARY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2421007"/>
            <a:ext cx="739749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environmental data, things most often positively correlate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Reflecting underlying processes and (un)measured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may be of interest or a dependence for which we need 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Computational power is allowing us to do this in more sophisticated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Bayesian </a:t>
            </a:r>
            <a:r>
              <a:rPr lang="en-GB" dirty="0" err="1" smtClean="0"/>
              <a:t>geostatistics</a:t>
            </a:r>
            <a:r>
              <a:rPr lang="en-GB" dirty="0" smtClean="0"/>
              <a:t> the </a:t>
            </a:r>
            <a:r>
              <a:rPr lang="en-GB" dirty="0" err="1" smtClean="0"/>
              <a:t>variogram</a:t>
            </a:r>
            <a:r>
              <a:rPr lang="en-GB" dirty="0" smtClean="0"/>
              <a:t> parameters are random (defined by a probability distribution), not fixed (single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such we can propagate and more thoroughly estimate uncertainty, which may inform model selection as well as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4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RESOURCES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7954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Supplementary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227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mean function </a:t>
            </a:r>
            <a:r>
              <a:rPr lang="en-GB" sz="2400" dirty="0" smtClean="0"/>
              <a:t>– the expected value at location </a:t>
            </a:r>
            <a:r>
              <a:rPr lang="en-GB" sz="2400" b="1" dirty="0" smtClean="0"/>
              <a:t>s</a:t>
            </a:r>
            <a:r>
              <a:rPr lang="en-GB" sz="2400" dirty="0" smtClean="0"/>
              <a:t> from the distribution of all possible values generated from stochastic process Z(</a:t>
            </a:r>
            <a:r>
              <a:rPr lang="en-GB" sz="2400" b="1" dirty="0" smtClean="0"/>
              <a:t>s</a:t>
            </a:r>
            <a:r>
              <a:rPr lang="en-GB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897" y="3246120"/>
            <a:ext cx="36564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𝔼[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     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GB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4591" y="3891489"/>
            <a:ext cx="775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When Z(s) is a continuous random variable: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773" y="4567636"/>
                <a:ext cx="5288114" cy="545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µ</a:t>
                </a:r>
                <a:r>
                  <a:rPr lang="en-GB" sz="2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𝔼[</a:t>
                </a:r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𝑧𝑓</m:t>
                        </m:r>
                        <m:r>
                          <a:rPr lang="en-GB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GB" sz="2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73" y="4567636"/>
                <a:ext cx="5288114" cy="545983"/>
              </a:xfrm>
              <a:prstGeom prst="rect">
                <a:avLst/>
              </a:prstGeom>
              <a:blipFill>
                <a:blip r:embed="rId4"/>
                <a:stretch>
                  <a:fillRect l="-4032" t="-111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591" y="5434149"/>
                <a:ext cx="7626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GB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400" dirty="0" smtClean="0"/>
                  <a:t> is the probability density function (pdf) for </a:t>
                </a:r>
                <a: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" y="5434149"/>
                <a:ext cx="7626449" cy="830997"/>
              </a:xfrm>
              <a:prstGeom prst="rect">
                <a:avLst/>
              </a:prstGeom>
              <a:blipFill>
                <a:blip r:embed="rId5"/>
                <a:stretch>
                  <a:fillRect l="-1279" t="-5839" b="-13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covariance function </a:t>
            </a:r>
            <a:r>
              <a:rPr lang="en-GB" sz="2400" dirty="0" smtClean="0"/>
              <a:t>– covariance measures strength of linear dependence between two random variables (Z(s) and Z(t))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773" y="2965993"/>
            <a:ext cx="37569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Cov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4591" y="3891489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variance function </a:t>
            </a:r>
            <a:r>
              <a:rPr lang="en-GB" sz="2400" dirty="0" smtClean="0"/>
              <a:t>of Z(s) is the special case of the covariance s=t, giving: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773" y="3473850"/>
            <a:ext cx="59631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𝔼[(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-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]</a:t>
            </a:r>
            <a:endParaRPr lang="en-GB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772" y="4921832"/>
            <a:ext cx="42505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Cov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80829" y="5497947"/>
            <a:ext cx="40299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𝔼[(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-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GB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  <a:endParaRPr lang="en-GB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0829" y="6074062"/>
            <a:ext cx="223779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3774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676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 – partitioned region with discrete spatial units, each with one value</a:t>
            </a:r>
          </a:p>
        </p:txBody>
      </p: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307440"/>
            <a:ext cx="5114636" cy="34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correlation function – </a:t>
            </a:r>
            <a:r>
              <a:rPr lang="en-GB" sz="2400" dirty="0" smtClean="0"/>
              <a:t>the strength of association between two random variables (Z(s) and Z(t)) is simply a scaled version of the covariance function: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773" y="2965993"/>
            <a:ext cx="38680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773" y="3473850"/>
                <a:ext cx="3231654" cy="722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sz="2800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800" i="1" baseline="-25000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𝐶𝑧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73" y="3473850"/>
                <a:ext cx="3231654" cy="722762"/>
              </a:xfrm>
              <a:prstGeom prst="rect">
                <a:avLst/>
              </a:prstGeom>
              <a:blipFill>
                <a:blip r:embed="rId4"/>
                <a:stretch>
                  <a:fillRect t="-1695" r="-5849" b="-2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8" y="2171367"/>
            <a:ext cx="4351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 – Pattern formed by location of objects/events. Is the spatial pattern of points random or clustered/structured? Are the patterns determined by covariates?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0" y="4570058"/>
            <a:ext cx="4530436" cy="22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4867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Geostatistical</a:t>
            </a:r>
            <a:r>
              <a:rPr lang="en-GB" sz="2400" dirty="0"/>
              <a:t> data – spatially </a:t>
            </a:r>
            <a:r>
              <a:rPr lang="en-GB" sz="2400" dirty="0" smtClean="0"/>
              <a:t>continuous phenomena</a:t>
            </a:r>
            <a:r>
              <a:rPr lang="en-GB" sz="2400" dirty="0"/>
              <a:t>, based on observations at a finite number of </a:t>
            </a:r>
            <a:r>
              <a:rPr lang="en-GB" sz="2400" dirty="0" smtClean="0"/>
              <a:t>locations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2729346" y="4108196"/>
            <a:ext cx="5732292" cy="25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7480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Geostatistical</a:t>
            </a:r>
            <a:r>
              <a:rPr lang="en-GB" sz="2400" dirty="0"/>
              <a:t> </a:t>
            </a:r>
            <a:r>
              <a:rPr lang="en-GB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Sometimes this is not our end-point -&gt; covariates for other environmental/ecological processes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3277986" y="3084068"/>
            <a:ext cx="5732292" cy="25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4642" y="3263521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SAMPLES drawn from a CONTINUUM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Often a goal is to PREDICT values in intervening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Without BIAS and MINIMISING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188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2062675"/>
            <a:ext cx="8201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SPATIAL </a:t>
            </a:r>
            <a:r>
              <a:rPr lang="en-GB" sz="2400" b="1" dirty="0" smtClean="0"/>
              <a:t>DEPENDENCE or CORRELATION</a:t>
            </a: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Correlations</a:t>
            </a:r>
            <a:r>
              <a:rPr lang="en-GB" sz="2400" dirty="0" smtClean="0"/>
              <a:t> between sites are a function of </a:t>
            </a:r>
            <a:r>
              <a:rPr lang="en-GB" sz="2400" b="1" dirty="0" smtClean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Typically, </a:t>
            </a:r>
            <a:r>
              <a:rPr lang="en-GB" sz="2400" dirty="0" err="1" smtClean="0"/>
              <a:t>geostatistical</a:t>
            </a:r>
            <a:r>
              <a:rPr lang="en-GB" sz="2400" dirty="0" smtClean="0"/>
              <a:t> data will display </a:t>
            </a:r>
            <a:r>
              <a:rPr lang="en-GB" sz="2400" b="1" dirty="0" smtClean="0"/>
              <a:t>positive</a:t>
            </a:r>
            <a:r>
              <a:rPr lang="en-GB" sz="2400" dirty="0" smtClean="0"/>
              <a:t>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closer two observations are the more similar their values are likely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Arises because variables of interest being affected by other </a:t>
            </a:r>
            <a:r>
              <a:rPr lang="en-GB" sz="2400" b="1" dirty="0" smtClean="0"/>
              <a:t>unmeasured processes </a:t>
            </a:r>
            <a:r>
              <a:rPr lang="en-GB" sz="2400" dirty="0" smtClean="0"/>
              <a:t>which are themselves spatially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For example: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Air pollution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Soil nutrients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Your examples……</a:t>
            </a:r>
          </a:p>
        </p:txBody>
      </p:sp>
    </p:spTree>
    <p:extLst>
      <p:ext uri="{BB962C8B-B14F-4D97-AF65-F5344CB8AC3E}">
        <p14:creationId xmlns:p14="http://schemas.microsoft.com/office/powerpoint/2010/main" val="35486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2019</Words>
  <Application>Microsoft Office PowerPoint</Application>
  <PresentationFormat>On-screen Show (4:3)</PresentationFormat>
  <Paragraphs>344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Gadugi</vt:lpstr>
      <vt:lpstr>Wingdings</vt:lpstr>
      <vt:lpstr>Office Theme</vt:lpstr>
      <vt:lpstr>PowerPoint Presentation</vt:lpstr>
      <vt:lpstr>SPATIAL DATA ANALYSIS</vt:lpstr>
      <vt:lpstr>SPATIAL DATA ANALYSIS</vt:lpstr>
      <vt:lpstr>SPATIAL DATA Forms   </vt:lpstr>
      <vt:lpstr>SPATIAL DATA Forms   </vt:lpstr>
      <vt:lpstr>SPATIAL DATA Forms   </vt:lpstr>
      <vt:lpstr>SPATIAL DATA Forms   </vt:lpstr>
      <vt:lpstr>geostatistics   </vt:lpstr>
      <vt:lpstr>geostatistics   </vt:lpstr>
      <vt:lpstr>Why ‘go Bayesian’… </vt:lpstr>
      <vt:lpstr>A NOTE ON SOFTWARE   </vt:lpstr>
      <vt:lpstr>TODAY’s PRACTICALS  </vt:lpstr>
      <vt:lpstr>geostatistics   </vt:lpstr>
      <vt:lpstr>geostatistics   </vt:lpstr>
      <vt:lpstr>STATIONARITY   </vt:lpstr>
      <vt:lpstr>RANDOM PROCESS MODEL   </vt:lpstr>
      <vt:lpstr>THE VARIOGRAM   </vt:lpstr>
      <vt:lpstr>EXPERIMENTAL VARIOGRAM   </vt:lpstr>
      <vt:lpstr>THE VARIOGRAM   </vt:lpstr>
      <vt:lpstr>PARAMETRIC MODELS  OF THE VARIOGRAM   </vt:lpstr>
      <vt:lpstr>PARAMETRIC MODELS  OF THE VARIOGRAM   </vt:lpstr>
      <vt:lpstr>PowerPoint Presentation</vt:lpstr>
      <vt:lpstr>TRENDS IN SPATIAL DATA   </vt:lpstr>
      <vt:lpstr>ISOTROPY   </vt:lpstr>
      <vt:lpstr>Bayesian GEOSTATISTICAL MODEL </vt:lpstr>
      <vt:lpstr>Bayesian GEOSTATISTICAL MODEL </vt:lpstr>
      <vt:lpstr>Bayesian GEOSTATISTICAL MODEL </vt:lpstr>
      <vt:lpstr>PLAUSIBLE PRIORS </vt:lpstr>
      <vt:lpstr>Why ‘go Bayesian’… </vt:lpstr>
      <vt:lpstr>Q: What is the impact of losing 6 sites from  an air pollution monitoring network? </vt:lpstr>
      <vt:lpstr>Q: What is the impact of losing 6 sites from  an air pollution monitoring network? </vt:lpstr>
      <vt:lpstr>PowerPoint Presentation</vt:lpstr>
      <vt:lpstr>ESTIMATING THE MODEL </vt:lpstr>
      <vt:lpstr>ESTIMATING THE MODEL </vt:lpstr>
      <vt:lpstr>SUMMARY  </vt:lpstr>
      <vt:lpstr>RESOURCES  </vt:lpstr>
      <vt:lpstr>Supplementary slides</vt:lpstr>
      <vt:lpstr>geostatistics   </vt:lpstr>
      <vt:lpstr>geostatistics   </vt:lpstr>
      <vt:lpstr>geostatistics   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Flynn Banin, Lindsay</dc:creator>
  <cp:lastModifiedBy>Flynn Banin, Lindsay</cp:lastModifiedBy>
  <cp:revision>82</cp:revision>
  <dcterms:created xsi:type="dcterms:W3CDTF">2019-08-01T13:14:08Z</dcterms:created>
  <dcterms:modified xsi:type="dcterms:W3CDTF">2019-09-10T13:16:42Z</dcterms:modified>
</cp:coreProperties>
</file>