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58" r:id="rId3"/>
    <p:sldId id="296" r:id="rId4"/>
    <p:sldId id="260" r:id="rId5"/>
    <p:sldId id="285" r:id="rId6"/>
    <p:sldId id="286" r:id="rId7"/>
    <p:sldId id="297" r:id="rId8"/>
    <p:sldId id="261" r:id="rId9"/>
    <p:sldId id="274" r:id="rId10"/>
    <p:sldId id="291" r:id="rId11"/>
    <p:sldId id="288" r:id="rId12"/>
    <p:sldId id="294" r:id="rId13"/>
    <p:sldId id="276" r:id="rId14"/>
    <p:sldId id="273" r:id="rId15"/>
    <p:sldId id="281" r:id="rId16"/>
    <p:sldId id="308" r:id="rId17"/>
    <p:sldId id="262" r:id="rId18"/>
    <p:sldId id="289" r:id="rId19"/>
    <p:sldId id="284" r:id="rId20"/>
    <p:sldId id="292" r:id="rId21"/>
    <p:sldId id="287" r:id="rId22"/>
    <p:sldId id="263" r:id="rId23"/>
    <p:sldId id="266" r:id="rId24"/>
    <p:sldId id="282" r:id="rId25"/>
    <p:sldId id="264" r:id="rId26"/>
    <p:sldId id="309" r:id="rId27"/>
    <p:sldId id="310" r:id="rId28"/>
    <p:sldId id="304" r:id="rId29"/>
    <p:sldId id="299" r:id="rId30"/>
    <p:sldId id="300" r:id="rId31"/>
    <p:sldId id="306" r:id="rId32"/>
    <p:sldId id="301" r:id="rId33"/>
    <p:sldId id="267" r:id="rId34"/>
    <p:sldId id="305" r:id="rId35"/>
    <p:sldId id="279" r:id="rId36"/>
    <p:sldId id="293" r:id="rId37"/>
    <p:sldId id="311" r:id="rId38"/>
    <p:sldId id="275" r:id="rId39"/>
    <p:sldId id="277" r:id="rId40"/>
    <p:sldId id="280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3" autoAdjust="0"/>
    <p:restoredTop sz="94343" autoAdjust="0"/>
  </p:normalViewPr>
  <p:slideViewPr>
    <p:cSldViewPr snapToGrid="0">
      <p:cViewPr varScale="1">
        <p:scale>
          <a:sx n="69" d="100"/>
          <a:sy n="69" d="100"/>
        </p:scale>
        <p:origin x="1356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A37A6-F1A2-4FDE-AB31-2EBF96E34BF6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E6889F-F96F-43D8-BEE9-4C1EA162E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641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8061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245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698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Spatial random field – treat variation as if it were random – probabilistic framework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0824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1439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1247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9215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2064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7913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are the parameters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1135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046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0610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Let’s</a:t>
            </a:r>
            <a:r>
              <a:rPr lang="en-GB" baseline="0" dirty="0" smtClean="0"/>
              <a:t> do Practical 2 up to Model estimation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974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8431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2298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1920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9593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4101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234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0267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9325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908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7757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5438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6431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1493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3539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0093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5003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507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712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All these data can be analysed in a Bayesian way….we focus here on </a:t>
            </a:r>
            <a:r>
              <a:rPr lang="en-GB" dirty="0" err="1" smtClean="0"/>
              <a:t>geostats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601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All these data can be analysed in a Bayesian way….we focus here on </a:t>
            </a:r>
            <a:r>
              <a:rPr lang="en-GB" dirty="0" err="1" smtClean="0"/>
              <a:t>geostats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984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326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0286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4CB9A-0A89-439B-9EE5-7BB5F26198B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885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FD620-E2EB-4BDA-9BC3-EE2A8E9C4533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EF2D-0CE0-4A85-BB9F-4A41DBFF9D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37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FD620-E2EB-4BDA-9BC3-EE2A8E9C4533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EF2D-0CE0-4A85-BB9F-4A41DBFF9D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67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FD620-E2EB-4BDA-9BC3-EE2A8E9C4533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EF2D-0CE0-4A85-BB9F-4A41DBFF9D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13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FD620-E2EB-4BDA-9BC3-EE2A8E9C4533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EF2D-0CE0-4A85-BB9F-4A41DBFF9D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943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FD620-E2EB-4BDA-9BC3-EE2A8E9C4533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EF2D-0CE0-4A85-BB9F-4A41DBFF9D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53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FD620-E2EB-4BDA-9BC3-EE2A8E9C4533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EF2D-0CE0-4A85-BB9F-4A41DBFF9D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009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FD620-E2EB-4BDA-9BC3-EE2A8E9C4533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EF2D-0CE0-4A85-BB9F-4A41DBFF9D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74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FD620-E2EB-4BDA-9BC3-EE2A8E9C4533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EF2D-0CE0-4A85-BB9F-4A41DBFF9D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737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FD620-E2EB-4BDA-9BC3-EE2A8E9C4533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EF2D-0CE0-4A85-BB9F-4A41DBFF9D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734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FD620-E2EB-4BDA-9BC3-EE2A8E9C4533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EF2D-0CE0-4A85-BB9F-4A41DBFF9D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939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FD620-E2EB-4BDA-9BC3-EE2A8E9C4533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EF2D-0CE0-4A85-BB9F-4A41DBFF9D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17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FD620-E2EB-4BDA-9BC3-EE2A8E9C4533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0EF2D-0CE0-4A85-BB9F-4A41DBFF9D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123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1751162"/>
            <a:ext cx="9144000" cy="350663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GB" sz="32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0" t="22311" r="25109" b="10595"/>
          <a:stretch/>
        </p:blipFill>
        <p:spPr>
          <a:xfrm>
            <a:off x="231429" y="2178216"/>
            <a:ext cx="3178829" cy="2458065"/>
          </a:xfrm>
          <a:prstGeom prst="hexagon">
            <a:avLst/>
          </a:prstGeom>
          <a:ln w="25400">
            <a:solidFill>
              <a:srgbClr val="FFC000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3574468" y="2241272"/>
            <a:ext cx="4972130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4400" cap="all" dirty="0">
                <a:solidFill>
                  <a:schemeClr val="bg1"/>
                </a:solidFill>
                <a:latin typeface="Gadugi" panose="020B0502040204020203" pitchFamily="34" charset="0"/>
              </a:rPr>
              <a:t>SPATIAL </a:t>
            </a:r>
            <a:r>
              <a:rPr lang="en-GB" sz="44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&amp; </a:t>
            </a:r>
          </a:p>
          <a:p>
            <a:pPr algn="ctr"/>
            <a:r>
              <a:rPr lang="en-GB" sz="4400" cap="all" dirty="0" err="1" smtClean="0">
                <a:solidFill>
                  <a:schemeClr val="bg1"/>
                </a:solidFill>
                <a:latin typeface="Gadugi" panose="020B0502040204020203" pitchFamily="34" charset="0"/>
              </a:rPr>
              <a:t>spatio</a:t>
            </a:r>
            <a:r>
              <a:rPr lang="en-GB" sz="44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-temporal</a:t>
            </a:r>
          </a:p>
          <a:p>
            <a:pPr algn="ctr"/>
            <a:r>
              <a:rPr lang="en-GB" sz="44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ANALYSIS – PART I</a:t>
            </a:r>
            <a:endParaRPr lang="en-GB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114300" y="6462346"/>
            <a:ext cx="468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BAYESIAN COURSE, CEH SEPTEMBER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1763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Why ‘go Bayesian’… </a:t>
            </a:r>
            <a:endParaRPr lang="en-GB" sz="32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4" y="91724"/>
            <a:ext cx="2019394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7" y="1154986"/>
            <a:ext cx="157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SPATIAL &amp; SPATIO-TEMPORAL</a:t>
            </a:r>
            <a:endParaRPr lang="en-GB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00100" y="1863173"/>
            <a:ext cx="77548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…FOR GEOSTATISTICAL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Correctly allows for variation in </a:t>
            </a:r>
            <a:r>
              <a:rPr lang="en-GB" sz="2400" dirty="0"/>
              <a:t>the parameters - Parameters of correlation function – </a:t>
            </a:r>
            <a:r>
              <a:rPr lang="en-GB" sz="2400" b="1" i="1" dirty="0"/>
              <a:t>random</a:t>
            </a:r>
            <a:r>
              <a:rPr lang="en-GB" sz="2400" dirty="0"/>
              <a:t>, not fixed (have an associated probability distribution</a:t>
            </a:r>
            <a:r>
              <a:rPr lang="en-GB" sz="2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Uncertainty intervals are easy to obtain for all parameters, not just regression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Appropriate propagation of uncertainty means prediction intervals will be wider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40727" y="4973782"/>
            <a:ext cx="4544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b="1" dirty="0" smtClean="0"/>
              <a:t>…WE WILL REVISIT!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67940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A NOTE ON SOFTWARE   </a:t>
            </a:r>
            <a:endParaRPr lang="en-GB" sz="32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4" y="91724"/>
            <a:ext cx="2019394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7" y="1154986"/>
            <a:ext cx="157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SPATIAL &amp; SPATIO-TEMPORAL</a:t>
            </a:r>
            <a:endParaRPr lang="en-GB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42786" y="2279803"/>
            <a:ext cx="82012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 err="1" smtClean="0"/>
              <a:t>geoR</a:t>
            </a:r>
            <a:r>
              <a:rPr lang="en-GB" sz="2400" dirty="0" smtClean="0"/>
              <a:t>, and </a:t>
            </a:r>
            <a:r>
              <a:rPr lang="en-GB" sz="2400" dirty="0" err="1" smtClean="0"/>
              <a:t>geoRglm</a:t>
            </a:r>
            <a:r>
              <a:rPr lang="en-GB" sz="2400" dirty="0" smtClean="0"/>
              <a:t> for non-Gaussian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 smtClean="0"/>
              <a:t>SpBayes</a:t>
            </a:r>
            <a:endParaRPr lang="en-GB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R-INLA/</a:t>
            </a:r>
            <a:r>
              <a:rPr lang="en-GB" sz="2400" dirty="0" err="1" smtClean="0"/>
              <a:t>inlabru</a:t>
            </a:r>
            <a:endParaRPr lang="en-GB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 smtClean="0"/>
              <a:t>OpenBUGS</a:t>
            </a:r>
            <a:endParaRPr lang="en-GB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JAGS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84979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0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TODAY’s PRACTICALS  </a:t>
            </a:r>
            <a:endParaRPr lang="en-GB" sz="30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4" y="91724"/>
            <a:ext cx="2019394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7" y="1154986"/>
            <a:ext cx="157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SPATIAL &amp; SPATIO-TEMPORAL</a:t>
            </a:r>
            <a:endParaRPr lang="en-GB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53028" y="1743614"/>
            <a:ext cx="7754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In </a:t>
            </a:r>
            <a:r>
              <a:rPr lang="en-GB" sz="2400" dirty="0" err="1" smtClean="0"/>
              <a:t>geoR</a:t>
            </a:r>
            <a:r>
              <a:rPr lang="en-GB" sz="2400" dirty="0" smtClean="0"/>
              <a:t>….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80" b="4447"/>
          <a:stretch/>
        </p:blipFill>
        <p:spPr>
          <a:xfrm>
            <a:off x="87056" y="3401277"/>
            <a:ext cx="5598520" cy="252325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35340" y="284781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 smtClean="0"/>
              <a:t>Swiss Rainfall Data</a:t>
            </a:r>
            <a:endParaRPr lang="en-GB" b="1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52105" t="10994"/>
          <a:stretch/>
        </p:blipFill>
        <p:spPr>
          <a:xfrm>
            <a:off x="5784964" y="2760244"/>
            <a:ext cx="3050292" cy="404895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87327" y="220527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 smtClean="0"/>
              <a:t>Spread of Agriculture</a:t>
            </a:r>
            <a:endParaRPr lang="en-GB" b="1" i="1" dirty="0"/>
          </a:p>
        </p:txBody>
      </p:sp>
    </p:spTree>
    <p:extLst>
      <p:ext uri="{BB962C8B-B14F-4D97-AF65-F5344CB8AC3E}">
        <p14:creationId xmlns:p14="http://schemas.microsoft.com/office/powerpoint/2010/main" val="16333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 err="1" smtClean="0">
                <a:solidFill>
                  <a:schemeClr val="bg1"/>
                </a:solidFill>
                <a:latin typeface="Gadugi" panose="020B0502040204020203" pitchFamily="34" charset="0"/>
              </a:rPr>
              <a:t>geostatistics</a:t>
            </a:r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   </a:t>
            </a:r>
            <a:endParaRPr lang="en-GB" sz="32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4" y="91724"/>
            <a:ext cx="2019394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7" y="1154986"/>
            <a:ext cx="157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SPATIAL &amp; SPATIO-TEMPORAL</a:t>
            </a:r>
            <a:endParaRPr lang="en-GB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708469" y="2906817"/>
                <a:ext cx="237629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d>
                            <m:d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  <m:r>
                            <a:rPr lang="en-GB" sz="3200" b="1" i="0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GB" sz="3200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GB" sz="3200" i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469" y="2906817"/>
                <a:ext cx="2376292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708468" y="1651819"/>
            <a:ext cx="2890855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Stochastic (random) process - Variable of interest, Z, at locations set (s) within total space D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708469" y="3777938"/>
            <a:ext cx="2890855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Locations s at which data </a:t>
            </a:r>
            <a:r>
              <a:rPr lang="en-GB" i="1" dirty="0" smtClean="0"/>
              <a:t>could</a:t>
            </a:r>
            <a:r>
              <a:rPr lang="en-GB" dirty="0" smtClean="0"/>
              <a:t> occur vary continuously over D. </a:t>
            </a:r>
          </a:p>
          <a:p>
            <a:r>
              <a:rPr lang="en-GB" dirty="0" smtClean="0"/>
              <a:t>But data are observed at a finite number of locations, denoted by: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708468" y="5631051"/>
            <a:ext cx="299761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{</a:t>
            </a:r>
            <a:r>
              <a:rPr lang="en-GB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GB" sz="2800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sz="2800" i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), …, </a:t>
            </a:r>
            <a:r>
              <a:rPr lang="en-GB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GB" sz="2800" b="1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sz="2800" i="1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0436" y="236912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Swiss Rainfall Data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80" b="4447"/>
          <a:stretch/>
        </p:blipFill>
        <p:spPr>
          <a:xfrm>
            <a:off x="109948" y="2738460"/>
            <a:ext cx="5598520" cy="252325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708467" y="6178163"/>
            <a:ext cx="289085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i.e. a particular realisation of random variables Z(s)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871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 err="1" smtClean="0">
                <a:solidFill>
                  <a:schemeClr val="bg1"/>
                </a:solidFill>
                <a:latin typeface="Gadugi" panose="020B0502040204020203" pitchFamily="34" charset="0"/>
              </a:rPr>
              <a:t>geostatistics</a:t>
            </a:r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   </a:t>
            </a:r>
            <a:endParaRPr lang="en-GB" sz="32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4" y="91724"/>
            <a:ext cx="2019394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7" y="1154986"/>
            <a:ext cx="157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SPATIAL &amp; SPATIO-TEMPORAL</a:t>
            </a:r>
            <a:endParaRPr lang="en-GB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708469" y="2906817"/>
                <a:ext cx="237629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d>
                            <m:d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  <m:r>
                            <a:rPr lang="en-GB" sz="3200" b="1" i="0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GB" sz="3200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GB" sz="3200" i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469" y="2906817"/>
                <a:ext cx="2376292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708468" y="1651819"/>
            <a:ext cx="2890855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Stochastic (random) process: Variable of interest, Z, at locations (s) within total space D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708469" y="3777938"/>
            <a:ext cx="2890855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Locations s at which data </a:t>
            </a:r>
            <a:r>
              <a:rPr lang="en-GB" i="1" dirty="0" smtClean="0"/>
              <a:t>could</a:t>
            </a:r>
            <a:r>
              <a:rPr lang="en-GB" dirty="0" smtClean="0"/>
              <a:t> occur vary continuously over D. </a:t>
            </a:r>
          </a:p>
          <a:p>
            <a:r>
              <a:rPr lang="en-GB" dirty="0" smtClean="0"/>
              <a:t>But data are observed at a finite number of locations, denoted by: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708469" y="5910943"/>
            <a:ext cx="299761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{</a:t>
            </a:r>
            <a:r>
              <a:rPr lang="en-GB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GB" sz="2800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sz="2800" i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), …, </a:t>
            </a:r>
            <a:r>
              <a:rPr lang="en-GB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GB" sz="2800" b="1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sz="2800" i="1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1925" y="5174356"/>
            <a:ext cx="4963886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Data are observed at </a:t>
            </a:r>
            <a:r>
              <a:rPr lang="en-GB" i="1" dirty="0" smtClean="0"/>
              <a:t>m </a:t>
            </a:r>
            <a:r>
              <a:rPr lang="en-GB" dirty="0" smtClean="0"/>
              <a:t>locations:</a:t>
            </a:r>
          </a:p>
          <a:p>
            <a:r>
              <a:rPr lang="en-GB" dirty="0" smtClean="0"/>
              <a:t>What drives variation in </a:t>
            </a:r>
            <a:r>
              <a:rPr lang="en-GB" i="1" dirty="0" smtClean="0"/>
              <a:t>Z</a:t>
            </a:r>
            <a:r>
              <a:rPr lang="en-GB" dirty="0" smtClean="0"/>
              <a:t>?</a:t>
            </a:r>
          </a:p>
          <a:p>
            <a:r>
              <a:rPr lang="en-GB" dirty="0" smtClean="0"/>
              <a:t>Often want to predict the unknown stochastic process at locations where we have not sampled – i.e. produce a map across domain D.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720436" y="224443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Swiss Rainfall Data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80" b="4447"/>
          <a:stretch/>
        </p:blipFill>
        <p:spPr>
          <a:xfrm>
            <a:off x="44807" y="2613766"/>
            <a:ext cx="5598520" cy="252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5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STATIONARITY   </a:t>
            </a:r>
            <a:endParaRPr lang="en-GB" sz="32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4" y="91724"/>
            <a:ext cx="2019394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7" y="1154986"/>
            <a:ext cx="157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SPATIAL &amp; SPATIO-TEMPORAL</a:t>
            </a:r>
            <a:endParaRPr lang="en-GB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3507" y="1965771"/>
            <a:ext cx="8177349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Data are observed at </a:t>
            </a:r>
            <a:r>
              <a:rPr lang="en-GB" i="1" dirty="0" smtClean="0"/>
              <a:t>m </a:t>
            </a:r>
            <a:r>
              <a:rPr lang="en-GB" dirty="0" smtClean="0"/>
              <a:t>locations but we often want to predict the unknown stochastic process at locations where we have not sampled – i.e. produce a map across domain </a:t>
            </a:r>
            <a:r>
              <a:rPr lang="en-GB" i="1" dirty="0" smtClean="0"/>
              <a:t>D</a:t>
            </a:r>
            <a:r>
              <a:rPr lang="en-GB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BUT we only have one REALISATION – inference requires many realisations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We must make some assumptions to simplify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STATIONARITY – such that each </a:t>
            </a:r>
            <a:r>
              <a:rPr lang="en-GB" i="1" dirty="0" smtClean="0"/>
              <a:t>observation</a:t>
            </a:r>
            <a:r>
              <a:rPr lang="en-GB" dirty="0" smtClean="0"/>
              <a:t> can be treated as a random variable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Strict stationarity – all characteristics of the random function remain the same (not practicable)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Weak/Intrinsic stationarity – certain moments are invariant, whereas others are allowed to vary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</a:t>
            </a:r>
            <a:r>
              <a:rPr lang="en-GB" dirty="0" smtClean="0"/>
              <a:t>ut simply, the process Z(s) has the same degree of variation from place to 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These assumptions underlie the theoretical </a:t>
            </a:r>
            <a:r>
              <a:rPr lang="en-GB" dirty="0" err="1" smtClean="0"/>
              <a:t>variogram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312664" y="6217920"/>
            <a:ext cx="3584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e.g. Oliver &amp; Webster 2014 </a:t>
            </a:r>
            <a:r>
              <a:rPr lang="en-GB" i="1" dirty="0" smtClean="0"/>
              <a:t>Catena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366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RANDOM PROCESS MODEL   </a:t>
            </a:r>
            <a:endParaRPr lang="en-GB" sz="32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4" y="91724"/>
            <a:ext cx="2019394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7" y="1154986"/>
            <a:ext cx="157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SPATIAL &amp; SPATIO-TEMPORAL</a:t>
            </a:r>
            <a:endParaRPr lang="en-GB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031025" y="1928564"/>
                <a:ext cx="436299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GB" sz="3200" b="1">
                          <a:latin typeface="Cambria Math" panose="02040503050406030204" pitchFamily="18" charset="0"/>
                        </a:rPr>
                        <m:t>=  </m:t>
                      </m:r>
                      <m:r>
                        <a:rPr lang="en-GB" sz="3200" i="1">
                          <a:latin typeface="Cambria Math" panose="02040503050406030204" pitchFamily="18" charset="0"/>
                        </a:rPr>
                        <m:t>µ</m:t>
                      </m:r>
                      <m:r>
                        <a:rPr lang="en-GB" sz="3200" b="1" i="1">
                          <a:latin typeface="Cambria Math" panose="02040503050406030204" pitchFamily="18" charset="0"/>
                        </a:rPr>
                        <m:t>+ </m:t>
                      </m:r>
                      <m:r>
                        <m:rPr>
                          <m:sty m:val="p"/>
                        </m:rPr>
                        <a:rPr lang="el-GR" sz="3200" b="1" i="1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GB" sz="32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3200" b="1" i="1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GB" sz="32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025" y="1928564"/>
                <a:ext cx="4362994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312664" y="6217920"/>
            <a:ext cx="3584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e.g. Oliver &amp; Webster 2014 </a:t>
            </a:r>
            <a:r>
              <a:rPr lang="en-GB" i="1" dirty="0" smtClean="0"/>
              <a:t>Catena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13232" y="2843784"/>
                <a:ext cx="783640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Mean of the process µ, and random quantity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b="1" i="1">
                        <a:latin typeface="Cambria Math" panose="02040503050406030204" pitchFamily="18" charset="0"/>
                      </a:rPr>
                      <m:t>ε</m:t>
                    </m:r>
                    <m:d>
                      <m:d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r>
                  <a:rPr lang="en-GB" dirty="0" smtClean="0"/>
                  <a:t> with mean 0 and covariance C(h), where h is the separation between samples in distance and direction.</a:t>
                </a:r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32" y="2843784"/>
                <a:ext cx="7836408" cy="923330"/>
              </a:xfrm>
              <a:prstGeom prst="rect">
                <a:avLst/>
              </a:prstGeom>
              <a:blipFill>
                <a:blip r:embed="rId5"/>
                <a:stretch>
                  <a:fillRect l="-622" t="-39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472184" y="3882790"/>
                <a:ext cx="574243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3200" b="0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3200" b="1" i="1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32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200" b="1">
                          <a:latin typeface="Cambria Math" panose="02040503050406030204" pitchFamily="18" charset="0"/>
                        </a:rPr>
                        <m:t>=  </m:t>
                      </m:r>
                      <m:r>
                        <m:rPr>
                          <m:sty m:val="p"/>
                        </m:rPr>
                        <a:rPr lang="en-GB" sz="32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32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</m:d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3200" i="1">
                          <a:latin typeface="Cambria Math" panose="02040503050406030204" pitchFamily="18" charset="0"/>
                        </a:rPr>
                        <m:t>µ</m:t>
                      </m:r>
                      <m:r>
                        <a:rPr lang="en-GB" sz="3200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3200" b="1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184" y="3882790"/>
                <a:ext cx="5742431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811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THE VARIOGRAM   </a:t>
            </a:r>
            <a:endParaRPr lang="en-GB" sz="32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4" y="91724"/>
            <a:ext cx="2019394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7" y="1154986"/>
            <a:ext cx="157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SPATIAL &amp; SPATIO-TEMPORAL</a:t>
            </a:r>
            <a:endParaRPr lang="en-GB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65408" y="1959342"/>
                <a:ext cx="7754815" cy="1891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 smtClean="0"/>
                  <a:t>Spatial association as a function of separation distance</a:t>
                </a:r>
              </a:p>
              <a:p>
                <a:endParaRPr lang="en-GB" sz="2400" dirty="0"/>
              </a:p>
              <a:p>
                <a:r>
                  <a:rPr lang="en-GB" sz="2400" dirty="0" smtClean="0"/>
                  <a:t>The semi-variance is a function denoted by: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GB" sz="24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Var</m:t>
                      </m:r>
                      <m:r>
                        <a:rPr lang="en-GB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GB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en-GB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</m:e>
                      </m:d>
                      <m:r>
                        <a:rPr lang="en-GB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sz="240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08" y="1959342"/>
                <a:ext cx="7754815" cy="1891800"/>
              </a:xfrm>
              <a:prstGeom prst="rect">
                <a:avLst/>
              </a:prstGeom>
              <a:blipFill>
                <a:blip r:embed="rId4"/>
                <a:stretch>
                  <a:fillRect l="-1258" t="-25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556247" y="2698413"/>
            <a:ext cx="2246811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Variance in difference in the process Z between two locations – when this is small, locations are spatially correlated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043085" y="4320744"/>
            <a:ext cx="3803235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Semi-variance depends only on h (separation) – as a function of h, it is </a:t>
            </a:r>
            <a:r>
              <a:rPr lang="en-GB" i="1" dirty="0" smtClean="0"/>
              <a:t>the </a:t>
            </a:r>
            <a:r>
              <a:rPr lang="en-GB" i="1" dirty="0" err="1" smtClean="0"/>
              <a:t>variogram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405968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EXPERIMENTAL VARIOGRAM   </a:t>
            </a:r>
            <a:endParaRPr lang="en-GB" sz="32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4" y="91724"/>
            <a:ext cx="2019394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7" y="1154986"/>
            <a:ext cx="157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SPATIAL &amp; SPATIO-TEMPORAL</a:t>
            </a:r>
            <a:endParaRPr lang="en-GB" sz="1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490" y="2258568"/>
            <a:ext cx="7621918" cy="44391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72" t="18380" r="21586" b="23406"/>
          <a:stretch/>
        </p:blipFill>
        <p:spPr>
          <a:xfrm>
            <a:off x="137160" y="91724"/>
            <a:ext cx="2807208" cy="190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69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THE VARIOGRAM   </a:t>
            </a:r>
            <a:endParaRPr lang="en-GB" sz="32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4" y="91724"/>
            <a:ext cx="2019394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7" y="1154986"/>
            <a:ext cx="157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SPATIAL &amp; SPATIO-TEMPORAL</a:t>
            </a:r>
            <a:endParaRPr lang="en-GB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74766" y="1946366"/>
            <a:ext cx="7889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Theoretical shape of the </a:t>
            </a:r>
            <a:r>
              <a:rPr lang="en-GB" sz="2800" dirty="0" err="1" smtClean="0"/>
              <a:t>variogram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23" y="2595129"/>
            <a:ext cx="6677025" cy="38290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287490" y="2715081"/>
            <a:ext cx="175952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SILL (max variance between two </a:t>
            </a:r>
            <a:r>
              <a:rPr lang="en-GB" dirty="0" err="1" smtClean="0"/>
              <a:t>zs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7359" y="4793263"/>
            <a:ext cx="1759527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NUGGET (intercept - limiting value towards 0)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6289963" y="5934670"/>
            <a:ext cx="215394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RANGE (distance at which sill is reached)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7228608" y="4793263"/>
            <a:ext cx="181840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PARTIAL SILL (sill minus nugget)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632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SPATIAL DATA ANALYSIS</a:t>
            </a:r>
            <a:endParaRPr lang="en-GB" sz="32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4" y="91724"/>
            <a:ext cx="2019394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7" y="1154986"/>
            <a:ext cx="157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SPATIAL &amp; SPATIO-TEMPORAL</a:t>
            </a:r>
            <a:endParaRPr lang="en-GB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00100" y="2611315"/>
            <a:ext cx="77548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cap="all" dirty="0">
                <a:latin typeface="Gadugi" panose="020B0502040204020203" pitchFamily="34" charset="0"/>
              </a:rPr>
              <a:t>CONTENT &amp; Learning </a:t>
            </a:r>
            <a:r>
              <a:rPr lang="en-GB" sz="2400" b="1" cap="all" dirty="0" smtClean="0">
                <a:latin typeface="Gadugi" panose="020B0502040204020203" pitchFamily="34" charset="0"/>
              </a:rPr>
              <a:t>outcomes</a:t>
            </a:r>
          </a:p>
          <a:p>
            <a:r>
              <a:rPr lang="en-GB" sz="2400" b="1" cap="all" dirty="0" smtClean="0">
                <a:latin typeface="Gadugi" panose="020B0502040204020203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Spatial 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Introduction to </a:t>
            </a:r>
            <a:r>
              <a:rPr lang="en-GB" sz="2400" dirty="0" err="1"/>
              <a:t>G</a:t>
            </a:r>
            <a:r>
              <a:rPr lang="en-GB" sz="2400" dirty="0" err="1" smtClean="0"/>
              <a:t>eostatistics</a:t>
            </a:r>
            <a:r>
              <a:rPr lang="en-GB" sz="2400" dirty="0" smtClean="0"/>
              <a:t> (focus on Gaussian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Why ‘go Bayesian’ for spatial/</a:t>
            </a:r>
            <a:r>
              <a:rPr lang="en-GB" sz="2400" dirty="0" err="1" smtClean="0"/>
              <a:t>spatio</a:t>
            </a:r>
            <a:r>
              <a:rPr lang="en-GB" sz="2400" dirty="0" smtClean="0"/>
              <a:t>-temporal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In practice (software/packages)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72105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PARAMETRIC MODELS </a:t>
            </a:r>
            <a:b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</a:br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OF THE VARIOGRAM   </a:t>
            </a:r>
            <a:endParaRPr lang="en-GB" sz="32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4" y="91724"/>
            <a:ext cx="2019394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7" y="1154986"/>
            <a:ext cx="157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SPATIAL &amp; SPATIO-TEMPORAL</a:t>
            </a:r>
            <a:endParaRPr lang="en-GB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24791" y="2057133"/>
            <a:ext cx="77548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Features: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400" dirty="0" smtClean="0"/>
              <a:t>Nugget – </a:t>
            </a:r>
            <a:r>
              <a:rPr lang="el-GR" sz="2400" b="1" i="1" dirty="0" smtClean="0"/>
              <a:t>τ</a:t>
            </a:r>
            <a:r>
              <a:rPr lang="en-GB" sz="2400" b="1" i="1" baseline="30000" dirty="0" smtClean="0"/>
              <a:t>2</a:t>
            </a:r>
            <a:r>
              <a:rPr lang="en-GB" sz="2400" b="1" i="1" dirty="0" smtClean="0"/>
              <a:t> </a:t>
            </a:r>
            <a:r>
              <a:rPr lang="en-GB" sz="2400" dirty="0" smtClean="0"/>
              <a:t>[tau^2] &gt; 0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400" dirty="0" smtClean="0"/>
              <a:t>Partial sill – </a:t>
            </a:r>
            <a:r>
              <a:rPr lang="el-GR" sz="2400" b="1" i="1" dirty="0" smtClean="0"/>
              <a:t>σ</a:t>
            </a:r>
            <a:r>
              <a:rPr lang="en-GB" sz="2400" b="1" i="1" baseline="30000" dirty="0" smtClean="0"/>
              <a:t>2</a:t>
            </a:r>
            <a:r>
              <a:rPr lang="en-GB" sz="2400" dirty="0" smtClean="0"/>
              <a:t> [sigma^2] &gt; 0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400" dirty="0" smtClean="0"/>
              <a:t>Range parameter (rate at which covariance decays to zero) – </a:t>
            </a:r>
            <a:r>
              <a:rPr lang="el-GR" sz="2400" b="1" i="1" dirty="0" smtClean="0"/>
              <a:t>φ</a:t>
            </a:r>
            <a:r>
              <a:rPr lang="en-GB" sz="2400" b="1" i="1" dirty="0" smtClean="0"/>
              <a:t> </a:t>
            </a:r>
            <a:r>
              <a:rPr lang="en-GB" sz="2400" dirty="0" smtClean="0"/>
              <a:t>[phi] &gt; 0</a:t>
            </a:r>
          </a:p>
        </p:txBody>
      </p:sp>
    </p:spTree>
    <p:extLst>
      <p:ext uri="{BB962C8B-B14F-4D97-AF65-F5344CB8AC3E}">
        <p14:creationId xmlns:p14="http://schemas.microsoft.com/office/powerpoint/2010/main" val="280755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PARAMETRIC MODELS </a:t>
            </a:r>
            <a:b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</a:br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OF THE VARIOGRAM   </a:t>
            </a:r>
            <a:endParaRPr lang="en-GB" sz="32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4" y="91724"/>
            <a:ext cx="2019394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7" y="1154986"/>
            <a:ext cx="157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SPATIAL &amp; SPATIO-TEMPORAL</a:t>
            </a:r>
            <a:endParaRPr lang="en-GB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97359" y="1651819"/>
            <a:ext cx="775481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Some commonly used correlation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Caution with Gaussian – can lead to bizarre predictions (</a:t>
            </a:r>
            <a:r>
              <a:rPr lang="en-GB" sz="2400" dirty="0" err="1" smtClean="0"/>
              <a:t>Wackernagel</a:t>
            </a:r>
            <a:r>
              <a:rPr lang="en-GB" sz="2400" dirty="0" smtClean="0"/>
              <a:t> 2003)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 smtClean="0"/>
              <a:t>Choice of function -&gt; influence results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7" y="2145748"/>
            <a:ext cx="5166360" cy="36605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63719" y="2453379"/>
            <a:ext cx="2662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Floch</a:t>
            </a:r>
            <a:r>
              <a:rPr lang="en-GB" dirty="0" smtClean="0"/>
              <a:t> 2018 </a:t>
            </a:r>
            <a:r>
              <a:rPr lang="en-GB" i="1" dirty="0" smtClean="0"/>
              <a:t>Handbook of Spatial Statistics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59394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288" t="697" r="12178" b="-697"/>
          <a:stretch/>
        </p:blipFill>
        <p:spPr>
          <a:xfrm>
            <a:off x="0" y="0"/>
            <a:ext cx="9566484" cy="694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209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TRENDS IN SPATIAL DATA   </a:t>
            </a:r>
            <a:endParaRPr lang="en-GB" sz="32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4" y="91724"/>
            <a:ext cx="2019394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7" y="1154986"/>
            <a:ext cx="157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SPATIAL &amp; SPATIO-TEMPORAL</a:t>
            </a:r>
            <a:endParaRPr lang="en-GB" sz="1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509117"/>
            <a:ext cx="4349199" cy="33488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8036" y="6062472"/>
            <a:ext cx="3607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Zeng et al. 2014 </a:t>
            </a:r>
            <a:r>
              <a:rPr lang="en-GB" i="1" dirty="0" smtClean="0"/>
              <a:t>Transactions on Geoscience and Remote Sensing</a:t>
            </a:r>
            <a:endParaRPr lang="en-GB" i="1" dirty="0"/>
          </a:p>
        </p:txBody>
      </p:sp>
      <p:sp>
        <p:nvSpPr>
          <p:cNvPr id="6" name="TextBox 5"/>
          <p:cNvSpPr txBox="1"/>
          <p:nvPr/>
        </p:nvSpPr>
        <p:spPr>
          <a:xfrm>
            <a:off x="763524" y="1791921"/>
            <a:ext cx="77548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Recall stationarity assumption….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Gradual variation/large-scale variation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Modelled using covariates or coordinates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Then, in essence, just modelling the </a:t>
            </a:r>
            <a:r>
              <a:rPr lang="en-GB" sz="2400" i="1" dirty="0" smtClean="0"/>
              <a:t>residual</a:t>
            </a:r>
            <a:r>
              <a:rPr lang="en-GB" sz="2400" dirty="0" smtClean="0"/>
              <a:t> spatial variability with the </a:t>
            </a:r>
            <a:r>
              <a:rPr lang="en-GB" sz="2400" dirty="0" err="1" smtClean="0"/>
              <a:t>variogram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239053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ISOTROPY   </a:t>
            </a:r>
            <a:endParaRPr lang="en-GB" sz="32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4" y="91724"/>
            <a:ext cx="2019394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7" y="1154986"/>
            <a:ext cx="157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SPATIAL &amp; SPATIO-TEMPORAL</a:t>
            </a:r>
            <a:endParaRPr lang="en-GB" sz="1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305" y="2091602"/>
            <a:ext cx="6401693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51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Bayesian GEOSTATISTICAL MODEL </a:t>
            </a:r>
            <a:endParaRPr lang="en-GB" sz="32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4" y="91724"/>
            <a:ext cx="2019394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7" y="1154986"/>
            <a:ext cx="157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SPATIAL &amp; SPATIO-TEMPORAL</a:t>
            </a:r>
            <a:endParaRPr lang="en-GB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26741" y="2526024"/>
            <a:ext cx="299761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{</a:t>
            </a:r>
            <a:r>
              <a:rPr lang="en-GB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GB" sz="2800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sz="2800" i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), …, </a:t>
            </a:r>
            <a:r>
              <a:rPr lang="en-GB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GB" sz="2800" b="1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sz="2800" i="1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0664" y="2020897"/>
            <a:ext cx="2002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Data: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40664" y="3145736"/>
            <a:ext cx="340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Gaussian model with likelihood: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740664" y="4153195"/>
            <a:ext cx="7050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Where the mean function 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l-GR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smtClean="0"/>
              <a:t> is a linear combination of known covariates (X) and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l-GR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θ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en-GB" dirty="0" smtClean="0"/>
              <a:t>is </a:t>
            </a:r>
            <a:r>
              <a:rPr lang="en-GB" i="1" dirty="0" smtClean="0"/>
              <a:t>m </a:t>
            </a:r>
            <a:r>
              <a:rPr lang="en-GB" dirty="0" smtClean="0"/>
              <a:t>x </a:t>
            </a:r>
            <a:r>
              <a:rPr lang="en-GB" i="1" dirty="0" smtClean="0"/>
              <a:t>m</a:t>
            </a:r>
            <a:r>
              <a:rPr lang="en-GB" dirty="0" smtClean="0"/>
              <a:t> covariance matrix for the </a:t>
            </a:r>
            <a:r>
              <a:rPr lang="en-GB" i="1" dirty="0" smtClean="0"/>
              <a:t>m</a:t>
            </a:r>
            <a:r>
              <a:rPr lang="en-GB" dirty="0" smtClean="0"/>
              <a:t> observations, determined by a stationary and isotropic covariance function.</a:t>
            </a:r>
          </a:p>
          <a:p>
            <a:r>
              <a:rPr lang="en-GB" dirty="0" smtClean="0"/>
              <a:t>The unknown parameters are </a:t>
            </a:r>
            <a:r>
              <a:rPr lang="el-GR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Θ</a:t>
            </a:r>
            <a:r>
              <a:rPr lang="en-GB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l-GR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l-GR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GB" i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l-GR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φ</a:t>
            </a:r>
            <a:r>
              <a:rPr lang="en-GB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l-GR" i="1" dirty="0">
                <a:latin typeface="Cambria Math" panose="02040503050406030204" pitchFamily="18" charset="0"/>
                <a:ea typeface="Cambria Math" panose="02040503050406030204" pitchFamily="18" charset="0"/>
              </a:rPr>
              <a:t>τ</a:t>
            </a:r>
            <a:r>
              <a:rPr lang="en-GB" i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l-GR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κ</a:t>
            </a:r>
            <a:r>
              <a:rPr lang="en-GB" i="1" baseline="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r>
              <a:rPr lang="en-GB" dirty="0" smtClean="0">
                <a:ea typeface="Cambria Math" panose="02040503050406030204" pitchFamily="18" charset="0"/>
              </a:rPr>
              <a:t>Joint distribution:</a:t>
            </a:r>
            <a:endParaRPr lang="en-GB" dirty="0"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6740" y="3496974"/>
            <a:ext cx="243496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~ N(</a:t>
            </a:r>
            <a:r>
              <a:rPr lang="en-GB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l-GR" sz="2800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l-GR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l-GR" sz="2800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θ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))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26740" y="5918026"/>
            <a:ext cx="388087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l-GR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Θ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en-GB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  <a:r>
              <a:rPr lang="en-GB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f 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l-GR" sz="28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l-GR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GB" sz="2800" i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GB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, </a:t>
            </a:r>
            <a:r>
              <a:rPr lang="el-GR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φ</a:t>
            </a:r>
            <a:r>
              <a:rPr lang="en-GB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l-GR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τ</a:t>
            </a:r>
            <a:r>
              <a:rPr lang="en-GB" sz="2800" i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GB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, </a:t>
            </a:r>
            <a:r>
              <a:rPr lang="el-GR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κ</a:t>
            </a:r>
            <a:r>
              <a:rPr lang="en-GB" sz="2800" i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  </a:t>
            </a:r>
            <a:endParaRPr lang="en-GB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72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Bayesian GEOSTATISTICAL MODEL </a:t>
            </a:r>
            <a:endParaRPr lang="en-GB" sz="32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4" y="91724"/>
            <a:ext cx="2019394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7" y="1154986"/>
            <a:ext cx="157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SPATIAL &amp; SPATIO-TEMPORAL</a:t>
            </a:r>
            <a:endParaRPr lang="en-GB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26741" y="2526024"/>
            <a:ext cx="299761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{</a:t>
            </a:r>
            <a:r>
              <a:rPr lang="en-GB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GB" sz="2800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sz="2800" i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), …, </a:t>
            </a:r>
            <a:r>
              <a:rPr lang="en-GB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GB" sz="2800" b="1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sz="2800" i="1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0664" y="2020897"/>
            <a:ext cx="2002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Data: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40664" y="3145736"/>
            <a:ext cx="340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Gaussian model with likelihood: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740664" y="4153195"/>
            <a:ext cx="7050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Where the mean function 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l-GR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smtClean="0"/>
              <a:t> is a linear combination of known covariates (X) and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l-GR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θ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en-GB" dirty="0" smtClean="0"/>
              <a:t>is </a:t>
            </a:r>
            <a:r>
              <a:rPr lang="en-GB" i="1" dirty="0" smtClean="0"/>
              <a:t>m </a:t>
            </a:r>
            <a:r>
              <a:rPr lang="en-GB" dirty="0" smtClean="0"/>
              <a:t>x </a:t>
            </a:r>
            <a:r>
              <a:rPr lang="en-GB" i="1" dirty="0" smtClean="0"/>
              <a:t>m</a:t>
            </a:r>
            <a:r>
              <a:rPr lang="en-GB" dirty="0" smtClean="0"/>
              <a:t> covariance matrix for the </a:t>
            </a:r>
            <a:r>
              <a:rPr lang="en-GB" i="1" dirty="0" smtClean="0"/>
              <a:t>m</a:t>
            </a:r>
            <a:r>
              <a:rPr lang="en-GB" dirty="0" smtClean="0"/>
              <a:t> observations, determined by a stationary and isotropic covariance function.</a:t>
            </a:r>
          </a:p>
          <a:p>
            <a:r>
              <a:rPr lang="en-GB" dirty="0" smtClean="0"/>
              <a:t>Unknown parameters </a:t>
            </a:r>
            <a:r>
              <a:rPr lang="el-GR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Θ</a:t>
            </a:r>
            <a:r>
              <a:rPr lang="en-GB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l-GR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l-GR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GB" i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l-GR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φ</a:t>
            </a:r>
            <a:r>
              <a:rPr lang="en-GB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l-GR" i="1" dirty="0">
                <a:latin typeface="Cambria Math" panose="02040503050406030204" pitchFamily="18" charset="0"/>
                <a:ea typeface="Cambria Math" panose="02040503050406030204" pitchFamily="18" charset="0"/>
              </a:rPr>
              <a:t>τ</a:t>
            </a:r>
            <a:r>
              <a:rPr lang="en-GB" i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l-GR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κ</a:t>
            </a:r>
            <a:r>
              <a:rPr lang="en-GB" i="1" baseline="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r>
              <a:rPr lang="en-GB" dirty="0" smtClean="0">
                <a:ea typeface="Cambria Math" panose="02040503050406030204" pitchFamily="18" charset="0"/>
              </a:rPr>
              <a:t>Joint distribution:</a:t>
            </a:r>
            <a:endParaRPr lang="en-GB" dirty="0"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6740" y="3496974"/>
            <a:ext cx="243496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~ N(</a:t>
            </a:r>
            <a:r>
              <a:rPr lang="en-GB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l-GR" sz="2800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l-GR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l-GR" sz="2800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θ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))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26740" y="5918026"/>
            <a:ext cx="388087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l-GR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Θ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en-GB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  <a:r>
              <a:rPr lang="en-GB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f 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l-GR" sz="28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l-GR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GB" sz="2800" i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GB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, </a:t>
            </a:r>
            <a:r>
              <a:rPr lang="el-GR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φ</a:t>
            </a:r>
            <a:r>
              <a:rPr lang="en-GB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l-GR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τ</a:t>
            </a:r>
            <a:r>
              <a:rPr lang="en-GB" sz="2800" i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GB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, </a:t>
            </a:r>
            <a:r>
              <a:rPr lang="el-GR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κ</a:t>
            </a:r>
            <a:r>
              <a:rPr lang="en-GB" sz="2800" i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  </a:t>
            </a:r>
            <a:endParaRPr lang="en-GB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8308" y="1510361"/>
            <a:ext cx="4331644" cy="42473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Multivariate Gaussian distribution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639" y="1912417"/>
            <a:ext cx="4156981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21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Bayesian GEOSTATISTICAL MODEL </a:t>
            </a:r>
            <a:endParaRPr lang="en-GB" sz="32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4" y="91724"/>
            <a:ext cx="2019394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7" y="1154986"/>
            <a:ext cx="157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SPATIAL &amp; SPATIO-TEMPORAL</a:t>
            </a:r>
            <a:endParaRPr lang="en-GB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26741" y="2526024"/>
            <a:ext cx="299761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{</a:t>
            </a:r>
            <a:r>
              <a:rPr lang="en-GB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GB" sz="2800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sz="2800" i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), …, </a:t>
            </a:r>
            <a:r>
              <a:rPr lang="en-GB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GB" sz="2800" b="1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sz="2800" i="1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0664" y="2020897"/>
            <a:ext cx="2002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Data: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40664" y="3145736"/>
            <a:ext cx="340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Gaussian model with likelihood: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740664" y="4153195"/>
            <a:ext cx="7050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Where the mean function 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l-GR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smtClean="0"/>
              <a:t> is a linear combination of known covariates (X) and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l-GR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θ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en-GB" dirty="0" smtClean="0"/>
              <a:t>is </a:t>
            </a:r>
            <a:r>
              <a:rPr lang="en-GB" i="1" dirty="0" smtClean="0"/>
              <a:t>m </a:t>
            </a:r>
            <a:r>
              <a:rPr lang="en-GB" dirty="0" smtClean="0"/>
              <a:t>x </a:t>
            </a:r>
            <a:r>
              <a:rPr lang="en-GB" i="1" dirty="0" smtClean="0"/>
              <a:t>m</a:t>
            </a:r>
            <a:r>
              <a:rPr lang="en-GB" dirty="0" smtClean="0"/>
              <a:t> covariance matrix for the </a:t>
            </a:r>
            <a:r>
              <a:rPr lang="en-GB" i="1" dirty="0" smtClean="0"/>
              <a:t>m</a:t>
            </a:r>
            <a:r>
              <a:rPr lang="en-GB" dirty="0" smtClean="0"/>
              <a:t> observations, determined by a stationary and isotropic covariance function.</a:t>
            </a:r>
          </a:p>
          <a:p>
            <a:r>
              <a:rPr lang="en-GB" dirty="0" smtClean="0"/>
              <a:t>The unknown parameters are </a:t>
            </a:r>
            <a:r>
              <a:rPr lang="el-GR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Θ</a:t>
            </a:r>
            <a:r>
              <a:rPr lang="en-GB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l-GR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l-GR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GB" i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l-GR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φ</a:t>
            </a:r>
            <a:r>
              <a:rPr lang="en-GB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l-GR" i="1" dirty="0">
                <a:latin typeface="Cambria Math" panose="02040503050406030204" pitchFamily="18" charset="0"/>
                <a:ea typeface="Cambria Math" panose="02040503050406030204" pitchFamily="18" charset="0"/>
              </a:rPr>
              <a:t>τ</a:t>
            </a:r>
            <a:r>
              <a:rPr lang="en-GB" i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l-GR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κ</a:t>
            </a:r>
            <a:r>
              <a:rPr lang="en-GB" i="1" baseline="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r>
              <a:rPr lang="en-GB" dirty="0" smtClean="0">
                <a:ea typeface="Cambria Math" panose="02040503050406030204" pitchFamily="18" charset="0"/>
              </a:rPr>
              <a:t>Joint distribution:</a:t>
            </a:r>
            <a:endParaRPr lang="en-GB" dirty="0"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6740" y="3496974"/>
            <a:ext cx="243496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~ N(</a:t>
            </a:r>
            <a:r>
              <a:rPr lang="en-GB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l-GR" sz="2800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l-GR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l-GR" sz="2800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θ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))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26740" y="5918026"/>
            <a:ext cx="388087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l-GR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Θ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en-GB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  <a:r>
              <a:rPr lang="en-GB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f 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l-GR" sz="28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l-GR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GB" sz="2800" i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GB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, </a:t>
            </a:r>
            <a:r>
              <a:rPr lang="el-GR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φ</a:t>
            </a:r>
            <a:r>
              <a:rPr lang="en-GB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l-GR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τ</a:t>
            </a:r>
            <a:r>
              <a:rPr lang="en-GB" sz="2800" i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GB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, </a:t>
            </a:r>
            <a:r>
              <a:rPr lang="el-GR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κ</a:t>
            </a:r>
            <a:r>
              <a:rPr lang="en-GB" sz="2800" i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  </a:t>
            </a:r>
            <a:endParaRPr lang="en-GB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1536" y="5948803"/>
            <a:ext cx="3319272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DATA + PRIORS -&gt; POSTERIOR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631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PLAUSIBLE PRIORS </a:t>
            </a:r>
            <a:endParaRPr lang="en-GB" sz="32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4" y="91724"/>
            <a:ext cx="2019394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7" y="1154986"/>
            <a:ext cx="157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SPATIAL &amp; SPATIO-TEMPORAL</a:t>
            </a:r>
            <a:endParaRPr lang="en-GB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13544" y="2107086"/>
            <a:ext cx="213680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l-GR" sz="2800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l-GR" sz="28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~ N(</a:t>
            </a:r>
            <a:r>
              <a:rPr lang="en-GB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µ</a:t>
            </a:r>
            <a:r>
              <a:rPr lang="el-GR" sz="2800" i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GB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l-GR" sz="2800" i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3544" y="2966853"/>
            <a:ext cx="4645424" cy="21544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l-GR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GB" sz="2800" i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GB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, </a:t>
            </a:r>
            <a:r>
              <a:rPr lang="el-GR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κ</a:t>
            </a:r>
            <a:r>
              <a:rPr lang="en-GB" sz="2800" i="1" baseline="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GB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~ Uniform(0, *large) or </a:t>
            </a:r>
          </a:p>
          <a:p>
            <a:r>
              <a:rPr lang="el-GR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GB" sz="2800" i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GB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, </a:t>
            </a:r>
            <a:r>
              <a:rPr lang="el-GR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κ</a:t>
            </a:r>
            <a:r>
              <a:rPr lang="en-GB" sz="2800" i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GB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~ 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Inverse-Gamma(a, b)</a:t>
            </a:r>
          </a:p>
          <a:p>
            <a:endParaRPr lang="en-GB" sz="28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GB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l-GR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φ 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~ Uniform(c, d) </a:t>
            </a:r>
            <a:endParaRPr lang="en-GB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32" y="1947672"/>
            <a:ext cx="30632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 smtClean="0"/>
          </a:p>
          <a:p>
            <a:r>
              <a:rPr lang="en-GB" dirty="0" smtClean="0"/>
              <a:t>Take on any value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Must be positive</a:t>
            </a:r>
          </a:p>
          <a:p>
            <a:r>
              <a:rPr lang="en-GB" dirty="0" smtClean="0"/>
              <a:t>Inverse-Gamma conjugate for variance. Choice of (</a:t>
            </a:r>
            <a:r>
              <a:rPr lang="en-GB" dirty="0" err="1" smtClean="0"/>
              <a:t>a,b</a:t>
            </a:r>
            <a:r>
              <a:rPr lang="en-GB" dirty="0" smtClean="0"/>
              <a:t>) under research/debate.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Chosen over likely range of correlations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407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Why ‘go Bayesian’… </a:t>
            </a:r>
            <a:endParaRPr lang="en-GB" sz="32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4" y="91724"/>
            <a:ext cx="2019394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7" y="1154986"/>
            <a:ext cx="157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SPATIAL &amp; SPATIO-TEMPORAL</a:t>
            </a:r>
            <a:endParaRPr lang="en-GB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00100" y="1863173"/>
            <a:ext cx="77548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…FOR GEOSTATISTICAL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Correctly allows for variation in </a:t>
            </a:r>
            <a:r>
              <a:rPr lang="en-GB" sz="2400" dirty="0"/>
              <a:t>the parameters - Parameters of correlation function – </a:t>
            </a:r>
            <a:r>
              <a:rPr lang="en-GB" sz="2400" b="1" i="1" dirty="0"/>
              <a:t>random</a:t>
            </a:r>
            <a:r>
              <a:rPr lang="en-GB" sz="2400" dirty="0"/>
              <a:t>, not fixed (have an associated probability distribution</a:t>
            </a:r>
            <a:r>
              <a:rPr lang="en-GB" sz="2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Uncertainty intervals are easy to obtain for all parameters, not just regression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Appropriate propagation of uncertainty means prediction intervals will be wider</a:t>
            </a:r>
          </a:p>
        </p:txBody>
      </p:sp>
    </p:spTree>
    <p:extLst>
      <p:ext uri="{BB962C8B-B14F-4D97-AF65-F5344CB8AC3E}">
        <p14:creationId xmlns:p14="http://schemas.microsoft.com/office/powerpoint/2010/main" val="357705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SPATIAL DATA ANALYSIS</a:t>
            </a:r>
            <a:endParaRPr lang="en-GB" sz="32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4" y="91724"/>
            <a:ext cx="2019394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7" y="1154986"/>
            <a:ext cx="157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SPATIAL &amp; SPATIO-TEMPORAL</a:t>
            </a:r>
            <a:endParaRPr lang="en-GB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00100" y="1780432"/>
            <a:ext cx="775481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cap="all" dirty="0" smtClean="0">
                <a:latin typeface="Gadugi" panose="020B0502040204020203" pitchFamily="34" charset="0"/>
              </a:rPr>
              <a:t>SPATIAL DATA ‘101’</a:t>
            </a:r>
          </a:p>
          <a:p>
            <a:r>
              <a:rPr lang="en-GB" sz="2400" b="1" cap="all" dirty="0" smtClean="0">
                <a:latin typeface="Gadugi" panose="020B0502040204020203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Data collected in 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i.e. Sampling location is known and relevant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400" dirty="0" smtClean="0"/>
              <a:t>Space is of primary interest – we want to analyse and describe the spatial structure, how the data vary over space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400" dirty="0" smtClean="0"/>
              <a:t>Spatial structure is nuisance – we need to account for it in order to draw proper inference from our models (spatial autocorrelation)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400" dirty="0"/>
              <a:t>O</a:t>
            </a:r>
            <a:r>
              <a:rPr lang="en-GB" sz="2400" dirty="0" smtClean="0"/>
              <a:t>ften data collected from more similar locations are more similar so are not independent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400" dirty="0" smtClean="0"/>
              <a:t>Upscaling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12114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Autofit/>
          </a:bodyPr>
          <a:lstStyle/>
          <a:p>
            <a:pPr algn="r"/>
            <a:r>
              <a:rPr lang="en-GB" sz="3200" b="1" dirty="0">
                <a:solidFill>
                  <a:schemeClr val="bg1"/>
                </a:solidFill>
                <a:latin typeface="+mn-lt"/>
              </a:rPr>
              <a:t>Q: What is the impact of losing 6 sites </a:t>
            </a:r>
            <a:r>
              <a:rPr lang="en-GB" sz="3200" b="1" dirty="0" smtClean="0">
                <a:solidFill>
                  <a:schemeClr val="bg1"/>
                </a:solidFill>
                <a:latin typeface="+mn-lt"/>
              </a:rPr>
              <a:t>from </a:t>
            </a:r>
            <a:br>
              <a:rPr lang="en-GB" sz="3200" b="1" dirty="0" smtClean="0">
                <a:solidFill>
                  <a:schemeClr val="bg1"/>
                </a:solidFill>
                <a:latin typeface="+mn-lt"/>
              </a:rPr>
            </a:br>
            <a:r>
              <a:rPr lang="en-GB" sz="3200" b="1" dirty="0" smtClean="0">
                <a:solidFill>
                  <a:schemeClr val="bg1"/>
                </a:solidFill>
                <a:latin typeface="+mn-lt"/>
              </a:rPr>
              <a:t>an </a:t>
            </a:r>
            <a:r>
              <a:rPr lang="en-GB" sz="3200" b="1" dirty="0">
                <a:solidFill>
                  <a:schemeClr val="bg1"/>
                </a:solidFill>
                <a:latin typeface="+mn-lt"/>
              </a:rPr>
              <a:t>air pollution monitoring network?</a:t>
            </a:r>
            <a:br>
              <a:rPr lang="en-GB" sz="3200" b="1" dirty="0">
                <a:solidFill>
                  <a:schemeClr val="bg1"/>
                </a:solidFill>
                <a:latin typeface="+mn-lt"/>
              </a:rPr>
            </a:br>
            <a:endParaRPr lang="en-GB" sz="3200" b="1" cap="all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9" y="63949"/>
            <a:ext cx="1846498" cy="14265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1849" y="967252"/>
            <a:ext cx="157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SPATIAL &amp; SPATIO-TEMPORAL</a:t>
            </a:r>
            <a:endParaRPr lang="en-GB" sz="1400" b="1" dirty="0"/>
          </a:p>
        </p:txBody>
      </p:sp>
      <p:pic>
        <p:nvPicPr>
          <p:cNvPr id="7" name="Picture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3" y="1979724"/>
            <a:ext cx="4608512" cy="48782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1712" y="1974305"/>
            <a:ext cx="324036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Change in estimated ammonium concentration (mean)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Picture 8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441" y="2014915"/>
            <a:ext cx="4824536" cy="48325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92810" y="1977540"/>
            <a:ext cx="324036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Change in variance of ammonium predictions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964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Autofit/>
          </a:bodyPr>
          <a:lstStyle/>
          <a:p>
            <a:pPr algn="r"/>
            <a:r>
              <a:rPr lang="en-GB" sz="3200" b="1" dirty="0">
                <a:solidFill>
                  <a:schemeClr val="bg1"/>
                </a:solidFill>
                <a:latin typeface="+mn-lt"/>
              </a:rPr>
              <a:t>Q: What is the impact of losing 6 sites </a:t>
            </a:r>
            <a:r>
              <a:rPr lang="en-GB" sz="3200" b="1" dirty="0" smtClean="0">
                <a:solidFill>
                  <a:schemeClr val="bg1"/>
                </a:solidFill>
                <a:latin typeface="+mn-lt"/>
              </a:rPr>
              <a:t>from </a:t>
            </a:r>
            <a:br>
              <a:rPr lang="en-GB" sz="3200" b="1" dirty="0" smtClean="0">
                <a:solidFill>
                  <a:schemeClr val="bg1"/>
                </a:solidFill>
                <a:latin typeface="+mn-lt"/>
              </a:rPr>
            </a:br>
            <a:r>
              <a:rPr lang="en-GB" sz="3200" b="1" dirty="0" smtClean="0">
                <a:solidFill>
                  <a:schemeClr val="bg1"/>
                </a:solidFill>
                <a:latin typeface="+mn-lt"/>
              </a:rPr>
              <a:t>an </a:t>
            </a:r>
            <a:r>
              <a:rPr lang="en-GB" sz="3200" b="1" dirty="0">
                <a:solidFill>
                  <a:schemeClr val="bg1"/>
                </a:solidFill>
                <a:latin typeface="+mn-lt"/>
              </a:rPr>
              <a:t>air pollution monitoring network?</a:t>
            </a:r>
            <a:br>
              <a:rPr lang="en-GB" sz="3200" b="1" dirty="0">
                <a:solidFill>
                  <a:schemeClr val="bg1"/>
                </a:solidFill>
                <a:latin typeface="+mn-lt"/>
              </a:rPr>
            </a:br>
            <a:endParaRPr lang="en-GB" sz="3200" b="1" cap="all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9" y="63949"/>
            <a:ext cx="1846498" cy="14265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1849" y="967252"/>
            <a:ext cx="157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SPATIAL &amp; SPATIO-TEMPORAL</a:t>
            </a:r>
            <a:endParaRPr lang="en-GB" sz="1400" b="1" dirty="0"/>
          </a:p>
        </p:txBody>
      </p:sp>
      <p:pic>
        <p:nvPicPr>
          <p:cNvPr id="7" name="Picture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3" y="1979724"/>
            <a:ext cx="4608512" cy="48782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1712" y="1974305"/>
            <a:ext cx="324036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Change in estimated ammonium concentration (mean)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Picture 8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441" y="2014915"/>
            <a:ext cx="4824536" cy="48325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92810" y="1977540"/>
            <a:ext cx="324036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Change in variance of ammonium predictions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0363" y="1371431"/>
            <a:ext cx="7280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Generalise: Impact of sample size on spatial interpolation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15195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288" t="697" r="12178" b="-697"/>
          <a:stretch/>
        </p:blipFill>
        <p:spPr>
          <a:xfrm>
            <a:off x="0" y="0"/>
            <a:ext cx="9566484" cy="694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689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ESTIMATING THE MODEL </a:t>
            </a:r>
            <a:endParaRPr lang="en-GB" sz="32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4" y="91724"/>
            <a:ext cx="2019394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7" y="1154986"/>
            <a:ext cx="157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SPATIAL &amp; SPATIO-TEMPORAL</a:t>
            </a:r>
            <a:endParaRPr lang="en-GB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21208" y="2240280"/>
            <a:ext cx="5715000" cy="147732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Data - how are they distributed; do we have covariates?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Mean - constant; trends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Covariance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Priors – which are fixed, which are random, which distribution?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55080" y="2002536"/>
            <a:ext cx="2660904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 smtClean="0"/>
              <a:t>Krige.bayes</a:t>
            </a:r>
            <a:r>
              <a:rPr lang="en-GB" dirty="0" smtClean="0"/>
              <a:t> function</a:t>
            </a:r>
          </a:p>
          <a:p>
            <a:r>
              <a:rPr lang="en-GB" dirty="0" err="1" smtClean="0"/>
              <a:t>model.control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err="1" smtClean="0"/>
              <a:t>prior.control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947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ESTIMATING THE MODEL </a:t>
            </a:r>
            <a:endParaRPr lang="en-GB" sz="32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4" y="91724"/>
            <a:ext cx="2019394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7" y="1154986"/>
            <a:ext cx="157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SPATIAL &amp; SPATIO-TEMPORAL</a:t>
            </a:r>
            <a:endParaRPr lang="en-GB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21208" y="2240280"/>
            <a:ext cx="5715000" cy="2308324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Data - how are they distributed; do we have covariates?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Mean - constant; trends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Covariance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Priors – which are fixed, which are random, which distribution?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Posterior distribution for each 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Predictive distribution for each location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From which we can map the mean, variance etc…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55080" y="2002536"/>
            <a:ext cx="2660904" cy="2585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 smtClean="0"/>
              <a:t>Krige.bayes</a:t>
            </a:r>
            <a:r>
              <a:rPr lang="en-GB" dirty="0" smtClean="0"/>
              <a:t> function</a:t>
            </a:r>
          </a:p>
          <a:p>
            <a:r>
              <a:rPr lang="en-GB" dirty="0" err="1" smtClean="0"/>
              <a:t>model.control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err="1" smtClean="0"/>
              <a:t>prior.control</a:t>
            </a:r>
            <a:endParaRPr lang="en-GB" dirty="0" smtClean="0"/>
          </a:p>
          <a:p>
            <a:endParaRPr lang="en-GB" dirty="0"/>
          </a:p>
          <a:p>
            <a:r>
              <a:rPr lang="en-GB" dirty="0" err="1" smtClean="0"/>
              <a:t>output.control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411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0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SUMMARY  </a:t>
            </a:r>
            <a:endParaRPr lang="en-GB" sz="30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4" y="91724"/>
            <a:ext cx="2019394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7" y="1154986"/>
            <a:ext cx="157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SPATIAL &amp; SPATIO-TEMPORAL</a:t>
            </a:r>
            <a:endParaRPr lang="en-GB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60120" y="2421007"/>
            <a:ext cx="7397496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In environmental data, things most often positively correlate in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Reflecting underlying processes and (un)measured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This may be of interest or a dependence for which we need to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Computational power is allowing us to do this in more sophisticated ways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In Bayesian </a:t>
            </a:r>
            <a:r>
              <a:rPr lang="en-GB" dirty="0" err="1" smtClean="0"/>
              <a:t>geostatistics</a:t>
            </a:r>
            <a:r>
              <a:rPr lang="en-GB" dirty="0" smtClean="0"/>
              <a:t> the </a:t>
            </a:r>
            <a:r>
              <a:rPr lang="en-GB" dirty="0" err="1" smtClean="0"/>
              <a:t>variogram</a:t>
            </a:r>
            <a:r>
              <a:rPr lang="en-GB" dirty="0" smtClean="0"/>
              <a:t> parameters are random (defined by a probability distribution), not fixed (single value)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As such we can propagate and more thoroughly estimate uncertainty, which may inform model selection as well as inference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841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0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RESOURCES  </a:t>
            </a:r>
            <a:endParaRPr lang="en-GB" sz="30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4" y="91724"/>
            <a:ext cx="2019394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7" y="1154986"/>
            <a:ext cx="157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SPATIAL &amp; SPATIO-TEMPORAL</a:t>
            </a:r>
            <a:endParaRPr lang="en-GB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86691" y="2147455"/>
            <a:ext cx="73429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Banerjee &amp; Fuentes (2012) Bayesian Modelling for Large Spatial Datasets. </a:t>
            </a:r>
            <a:r>
              <a:rPr lang="en-GB" i="1" dirty="0" smtClean="0"/>
              <a:t>Wiley </a:t>
            </a:r>
            <a:r>
              <a:rPr lang="en-GB" i="1" dirty="0" err="1"/>
              <a:t>Interdiscip</a:t>
            </a:r>
            <a:r>
              <a:rPr lang="en-GB" i="1" dirty="0"/>
              <a:t> Rev </a:t>
            </a:r>
            <a:r>
              <a:rPr lang="en-GB" i="1" dirty="0" err="1"/>
              <a:t>Comput</a:t>
            </a:r>
            <a:r>
              <a:rPr lang="en-GB" i="1" dirty="0"/>
              <a:t> Stat. </a:t>
            </a:r>
            <a:r>
              <a:rPr lang="en-GB" dirty="0" smtClean="0"/>
              <a:t>4(1</a:t>
            </a:r>
            <a:r>
              <a:rPr lang="en-GB" dirty="0"/>
              <a:t>): 59–66.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Oliver &amp; Webster (2014) A tutorial guide to </a:t>
            </a:r>
            <a:r>
              <a:rPr lang="en-GB" dirty="0" err="1" smtClean="0"/>
              <a:t>geostatistics</a:t>
            </a:r>
            <a:r>
              <a:rPr lang="en-GB" dirty="0" smtClean="0"/>
              <a:t>: Computing and modelling </a:t>
            </a:r>
            <a:r>
              <a:rPr lang="en-GB" dirty="0" err="1" smtClean="0"/>
              <a:t>variograms</a:t>
            </a:r>
            <a:r>
              <a:rPr lang="en-GB" dirty="0" smtClean="0"/>
              <a:t> and kriging. </a:t>
            </a:r>
            <a:r>
              <a:rPr lang="en-GB" i="1" dirty="0" smtClean="0"/>
              <a:t>Catena </a:t>
            </a:r>
            <a:r>
              <a:rPr lang="en-GB" dirty="0" smtClean="0"/>
              <a:t>113: 56-69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Ribeiro et al. (2003) </a:t>
            </a:r>
            <a:r>
              <a:rPr lang="en-GB" dirty="0" err="1" smtClean="0"/>
              <a:t>Geostatistical</a:t>
            </a:r>
            <a:r>
              <a:rPr lang="en-GB" dirty="0" smtClean="0"/>
              <a:t> software – </a:t>
            </a:r>
            <a:r>
              <a:rPr lang="en-GB" dirty="0" err="1" smtClean="0"/>
              <a:t>geoR</a:t>
            </a:r>
            <a:r>
              <a:rPr lang="en-GB" dirty="0" smtClean="0"/>
              <a:t> and </a:t>
            </a:r>
            <a:r>
              <a:rPr lang="en-GB" dirty="0" err="1" smtClean="0"/>
              <a:t>geoRglm</a:t>
            </a:r>
            <a:r>
              <a:rPr lang="en-GB" dirty="0" smtClean="0"/>
              <a:t>. DSC 2003 Working Papers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Ribeiro &amp; Diggle Technical Report ST-99-08: Bayesian inference in Gaussian model-based </a:t>
            </a:r>
            <a:r>
              <a:rPr lang="en-GB" dirty="0" err="1" smtClean="0"/>
              <a:t>geostatistics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See also references in </a:t>
            </a:r>
            <a:r>
              <a:rPr lang="en-GB" dirty="0" err="1" smtClean="0"/>
              <a:t>Spatio</a:t>
            </a:r>
            <a:r>
              <a:rPr lang="en-GB" smtClean="0"/>
              <a:t>-temporal slides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545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Supplementary slides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02273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 err="1" smtClean="0">
                <a:solidFill>
                  <a:schemeClr val="bg1"/>
                </a:solidFill>
                <a:latin typeface="Gadugi" panose="020B0502040204020203" pitchFamily="34" charset="0"/>
              </a:rPr>
              <a:t>geostatistics</a:t>
            </a:r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   </a:t>
            </a:r>
            <a:endParaRPr lang="en-GB" sz="32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4" y="91724"/>
            <a:ext cx="2019394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7" y="1154986"/>
            <a:ext cx="157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SPATIAL &amp; SPATIO-TEMPORAL</a:t>
            </a:r>
            <a:endParaRPr lang="en-GB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94592" y="1820842"/>
            <a:ext cx="7754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The mean function </a:t>
            </a:r>
            <a:r>
              <a:rPr lang="en-GB" sz="2400" dirty="0" smtClean="0"/>
              <a:t>– the expected value at location </a:t>
            </a:r>
            <a:r>
              <a:rPr lang="en-GB" sz="2400" b="1" dirty="0" smtClean="0"/>
              <a:t>s</a:t>
            </a:r>
            <a:r>
              <a:rPr lang="en-GB" sz="2400" dirty="0" smtClean="0"/>
              <a:t> from the distribution of all possible values generated from stochastic process Z(</a:t>
            </a:r>
            <a:r>
              <a:rPr lang="en-GB" sz="2400" b="1" dirty="0" smtClean="0"/>
              <a:t>s</a:t>
            </a:r>
            <a:r>
              <a:rPr lang="en-GB" sz="2400" dirty="0" smtClean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95897" y="3246120"/>
            <a:ext cx="365645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µ</a:t>
            </a:r>
            <a:r>
              <a:rPr lang="en-GB" sz="2800" i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GB" sz="2800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 = 𝔼[</a:t>
            </a:r>
            <a:r>
              <a:rPr lang="en-GB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GB" sz="2800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)]       </a:t>
            </a:r>
            <a:r>
              <a:rPr lang="en-GB" sz="2800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∊ </a:t>
            </a:r>
            <a:r>
              <a:rPr lang="en-GB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endParaRPr lang="en-GB" sz="28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94591" y="3891489"/>
            <a:ext cx="7754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When Z(s) is a continuous random variable: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43773" y="4567636"/>
                <a:ext cx="5288114" cy="5459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28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µ</a:t>
                </a:r>
                <a:r>
                  <a:rPr lang="en-GB" sz="2800" i="1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z</a:t>
                </a:r>
                <a:r>
                  <a:rPr lang="en-GB" sz="2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GB" sz="2800" b="1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r>
                  <a:rPr lang="en-GB" sz="2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𝔼[</a:t>
                </a:r>
                <a:r>
                  <a:rPr lang="en-GB" sz="28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Z</a:t>
                </a:r>
                <a:r>
                  <a:rPr lang="en-GB" sz="2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GB" sz="2800" b="1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r>
                  <a:rPr lang="en-GB" sz="2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)] 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GB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GB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𝑧𝑓</m:t>
                        </m:r>
                        <m:r>
                          <a:rPr lang="en-GB" sz="2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d>
                          <m:dPr>
                            <m:ctrlPr>
                              <a:rPr lang="en-GB" sz="2800" b="0" i="1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d>
                          <m:d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𝑑𝑧</m:t>
                        </m:r>
                      </m:e>
                    </m:nary>
                  </m:oMath>
                </a14:m>
                <a:r>
                  <a:rPr lang="en-GB" sz="2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GB" sz="2800" i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773" y="4567636"/>
                <a:ext cx="5288114" cy="545983"/>
              </a:xfrm>
              <a:prstGeom prst="rect">
                <a:avLst/>
              </a:prstGeom>
              <a:blipFill>
                <a:blip r:embed="rId4"/>
                <a:stretch>
                  <a:fillRect l="-4032" t="-11111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94591" y="5434149"/>
                <a:ext cx="762644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 smtClean="0"/>
                  <a:t>Where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GB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en-GB" sz="24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GB" sz="2400" dirty="0" smtClean="0"/>
                  <a:t> is the probability density function (pdf) for </a:t>
                </a:r>
                <a:r>
                  <a:rPr lang="en-GB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Z</a:t>
                </a:r>
                <a:r>
                  <a:rPr lang="en-GB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GB" sz="24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GB" sz="2400" dirty="0" smtClean="0"/>
                  <a:t> </a:t>
                </a:r>
                <a:endParaRPr lang="en-GB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91" y="5434149"/>
                <a:ext cx="7626449" cy="830997"/>
              </a:xfrm>
              <a:prstGeom prst="rect">
                <a:avLst/>
              </a:prstGeom>
              <a:blipFill>
                <a:blip r:embed="rId5"/>
                <a:stretch>
                  <a:fillRect l="-1279" t="-5839" b="-138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83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 err="1" smtClean="0">
                <a:solidFill>
                  <a:schemeClr val="bg1"/>
                </a:solidFill>
                <a:latin typeface="Gadugi" panose="020B0502040204020203" pitchFamily="34" charset="0"/>
              </a:rPr>
              <a:t>geostatistics</a:t>
            </a:r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   </a:t>
            </a:r>
            <a:endParaRPr lang="en-GB" sz="32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4" y="91724"/>
            <a:ext cx="2019394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7" y="1154986"/>
            <a:ext cx="157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SPATIAL &amp; SPATIO-TEMPORAL</a:t>
            </a:r>
            <a:endParaRPr lang="en-GB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94592" y="1820842"/>
            <a:ext cx="7754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The covariance function </a:t>
            </a:r>
            <a:r>
              <a:rPr lang="en-GB" sz="2400" dirty="0" smtClean="0"/>
              <a:t>– covariance measures strength of linear dependence between two random variables (Z(s) and Z(t))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773" y="2965993"/>
            <a:ext cx="375699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8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GB" sz="2800" i="1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GB" sz="2800" b="1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s,t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 = </a:t>
            </a:r>
            <a:r>
              <a:rPr lang="en-GB" sz="28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Cov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GB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GB" sz="2800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), </a:t>
            </a:r>
            <a:r>
              <a:rPr lang="en-GB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GB" sz="2800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)]  </a:t>
            </a:r>
            <a:endParaRPr lang="en-GB" sz="28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94591" y="3891489"/>
            <a:ext cx="7754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The variance function </a:t>
            </a:r>
            <a:r>
              <a:rPr lang="en-GB" sz="2400" dirty="0" smtClean="0"/>
              <a:t>of Z(s) is the special case of the covariance s=t, giving: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43773" y="3473850"/>
            <a:ext cx="596317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8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GB" sz="2800" i="1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GB" sz="2800" b="1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s,t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 = 𝔼[(</a:t>
            </a:r>
            <a:r>
              <a:rPr lang="en-GB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GB" sz="2800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 - </a:t>
            </a:r>
            <a:r>
              <a:rPr lang="en-GB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µ</a:t>
            </a:r>
            <a:r>
              <a:rPr lang="en-GB" sz="28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GB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GB" sz="28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))(</a:t>
            </a:r>
            <a:r>
              <a:rPr lang="en-GB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GB" sz="2800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en-GB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- </a:t>
            </a:r>
            <a:r>
              <a:rPr lang="en-GB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µ</a:t>
            </a:r>
            <a:r>
              <a:rPr lang="en-GB" sz="2800" i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GB" sz="2800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)) ]</a:t>
            </a:r>
            <a:endParaRPr lang="en-GB" sz="28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2743772" y="4921832"/>
            <a:ext cx="425052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8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Var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GB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GB" sz="2800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)] = </a:t>
            </a:r>
            <a:r>
              <a:rPr lang="en-GB" sz="28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Cov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GB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GB" sz="2800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), </a:t>
            </a:r>
            <a:r>
              <a:rPr lang="en-GB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GB" sz="28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)]  </a:t>
            </a:r>
            <a:endParaRPr lang="en-GB" sz="28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3180829" y="5497947"/>
            <a:ext cx="402994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𝔼[(</a:t>
            </a:r>
            <a:r>
              <a:rPr lang="en-GB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GB" sz="2800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 - </a:t>
            </a:r>
            <a:r>
              <a:rPr lang="en-GB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µ</a:t>
            </a:r>
            <a:r>
              <a:rPr lang="en-GB" sz="28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GB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GB" sz="28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))</a:t>
            </a:r>
            <a:r>
              <a:rPr lang="en-GB" sz="2800" baseline="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]</a:t>
            </a:r>
            <a:endParaRPr lang="en-GB" sz="28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3180829" y="6074062"/>
            <a:ext cx="223779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l-GR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ε</a:t>
            </a:r>
            <a:r>
              <a:rPr lang="en-GB" sz="2800" baseline="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GB" sz="28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GB" sz="2800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GB" sz="2800" i="1" dirty="0"/>
          </a:p>
        </p:txBody>
      </p:sp>
    </p:spTree>
    <p:extLst>
      <p:ext uri="{BB962C8B-B14F-4D97-AF65-F5344CB8AC3E}">
        <p14:creationId xmlns:p14="http://schemas.microsoft.com/office/powerpoint/2010/main" val="137746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SPATIAL DATA Forms   </a:t>
            </a:r>
            <a:endParaRPr lang="en-GB" sz="32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4" y="91724"/>
            <a:ext cx="2019394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7" y="1154986"/>
            <a:ext cx="157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SPATIAL &amp; SPATIO-TEMPORAL</a:t>
            </a:r>
            <a:endParaRPr lang="en-GB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56287" y="2171367"/>
            <a:ext cx="6761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Areal data – partitioned region with discrete spatial units, each with one value</a:t>
            </a:r>
          </a:p>
        </p:txBody>
      </p:sp>
      <p:pic>
        <p:nvPicPr>
          <p:cNvPr id="1026" name="Picture 2" descr="figure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1" y="3307440"/>
            <a:ext cx="5114636" cy="3412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94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 err="1" smtClean="0">
                <a:solidFill>
                  <a:schemeClr val="bg1"/>
                </a:solidFill>
                <a:latin typeface="Gadugi" panose="020B0502040204020203" pitchFamily="34" charset="0"/>
              </a:rPr>
              <a:t>geostatistics</a:t>
            </a:r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   </a:t>
            </a:r>
            <a:endParaRPr lang="en-GB" sz="32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4" y="91724"/>
            <a:ext cx="2019394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7" y="1154986"/>
            <a:ext cx="157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SPATIAL &amp; SPATIO-TEMPORAL</a:t>
            </a:r>
            <a:endParaRPr lang="en-GB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94592" y="1820842"/>
            <a:ext cx="7754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The correlation function – </a:t>
            </a:r>
            <a:r>
              <a:rPr lang="en-GB" sz="2400" dirty="0" smtClean="0"/>
              <a:t>the strength of association between two random variables (Z(s) and Z(t)) is simply a scaled version of the covariance function: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773" y="2965993"/>
            <a:ext cx="386804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l-GR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ρ</a:t>
            </a:r>
            <a:r>
              <a:rPr lang="en-GB" sz="2800" i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GB" sz="2800" b="1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s,t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 = </a:t>
            </a:r>
            <a:r>
              <a:rPr lang="en-GB" sz="28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Corr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GB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GB" sz="2800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), </a:t>
            </a:r>
            <a:r>
              <a:rPr lang="en-GB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GB" sz="2800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GB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)]  </a:t>
            </a:r>
            <a:endParaRPr lang="en-GB" sz="28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743773" y="3473850"/>
                <a:ext cx="3231654" cy="7227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28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</a:t>
                </a:r>
                <a:r>
                  <a:rPr lang="en-GB" sz="2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GB" sz="2800" i="1" baseline="-25000" dirty="0" err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GB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sz="2800" b="1" i="1" dirty="0" err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r>
                          <a:rPr lang="en-GB" sz="2800" b="1" i="1" dirty="0" err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2800" b="1" i="1" dirty="0" err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  <m:r>
                          <a:rPr lang="en-GB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GB" sz="28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GB" sz="2800" i="1" baseline="-25000" dirty="0" err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GB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2800" b="1" i="1" dirty="0" err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GB" sz="2800" b="1" i="1" dirty="0" err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GB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𝐶𝑧</m:t>
                            </m:r>
                            <m:r>
                              <a:rPr lang="en-GB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28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GB" sz="2800" b="1" i="1" dirty="0" err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2800" b="1" i="1" dirty="0" err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GB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den>
                    </m:f>
                  </m:oMath>
                </a14:m>
                <a:r>
                  <a:rPr lang="en-GB" sz="2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</a:t>
                </a:r>
                <a:endParaRPr lang="en-GB" sz="2800" i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773" y="3473850"/>
                <a:ext cx="3231654" cy="722762"/>
              </a:xfrm>
              <a:prstGeom prst="rect">
                <a:avLst/>
              </a:prstGeom>
              <a:blipFill>
                <a:blip r:embed="rId4"/>
                <a:stretch>
                  <a:fillRect t="-1695" r="-5849" b="-25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297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SPATIAL DATA Forms   </a:t>
            </a:r>
            <a:endParaRPr lang="en-GB" sz="32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4" y="91724"/>
            <a:ext cx="2019394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7" y="1154986"/>
            <a:ext cx="157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SPATIAL &amp; SPATIO-TEMPORAL</a:t>
            </a:r>
            <a:endParaRPr lang="en-GB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56288" y="2171367"/>
            <a:ext cx="43512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Areal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Spatial point pattern data – Pattern formed by location of objects/events. Is the spatial pattern of points random or clustered/structured? Are the patterns determined by covariates?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310" y="4570058"/>
            <a:ext cx="4530436" cy="228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79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SPATIAL DATA Forms   </a:t>
            </a:r>
            <a:endParaRPr lang="en-GB" sz="32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4" y="91724"/>
            <a:ext cx="2019394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7" y="1154986"/>
            <a:ext cx="157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SPATIAL &amp; SPATIO-TEMPORAL</a:t>
            </a:r>
            <a:endParaRPr lang="en-GB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56287" y="2171367"/>
            <a:ext cx="48674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Areal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Spatial point pattern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Geostatistical</a:t>
            </a:r>
            <a:r>
              <a:rPr lang="en-GB" sz="2400" dirty="0"/>
              <a:t> data – spatially </a:t>
            </a:r>
            <a:r>
              <a:rPr lang="en-GB" sz="2400" dirty="0" smtClean="0"/>
              <a:t>continuous phenomena</a:t>
            </a:r>
            <a:r>
              <a:rPr lang="en-GB" sz="2400" dirty="0"/>
              <a:t>, based on observations at a finite number of </a:t>
            </a:r>
            <a:r>
              <a:rPr lang="en-GB" sz="2400" dirty="0" smtClean="0"/>
              <a:t>locations</a:t>
            </a:r>
            <a:endParaRPr lang="en-GB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80" b="4447"/>
          <a:stretch/>
        </p:blipFill>
        <p:spPr>
          <a:xfrm>
            <a:off x="2729346" y="4108196"/>
            <a:ext cx="5732292" cy="258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02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SPATIAL DATA Forms   </a:t>
            </a:r>
            <a:endParaRPr lang="en-GB" sz="32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4" y="91724"/>
            <a:ext cx="2019394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7" y="1154986"/>
            <a:ext cx="157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SPATIAL &amp; SPATIO-TEMPORAL</a:t>
            </a:r>
            <a:endParaRPr lang="en-GB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56287" y="2171367"/>
            <a:ext cx="74807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Areal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Spatial point pattern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Geostatistical</a:t>
            </a:r>
            <a:r>
              <a:rPr lang="en-GB" sz="2400" dirty="0"/>
              <a:t> </a:t>
            </a:r>
            <a:r>
              <a:rPr lang="en-GB" sz="2400" dirty="0" smtClean="0"/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FF0000"/>
                </a:solidFill>
              </a:rPr>
              <a:t>Sometimes this is not our end-point -&gt; covariates for other environmental/ecological processes</a:t>
            </a:r>
            <a:endParaRPr lang="en-GB" sz="2400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80" b="4447"/>
          <a:stretch/>
        </p:blipFill>
        <p:spPr>
          <a:xfrm>
            <a:off x="3277986" y="3084068"/>
            <a:ext cx="5732292" cy="258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81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 err="1" smtClean="0">
                <a:solidFill>
                  <a:schemeClr val="bg1"/>
                </a:solidFill>
                <a:latin typeface="Gadugi" panose="020B0502040204020203" pitchFamily="34" charset="0"/>
              </a:rPr>
              <a:t>geostatistics</a:t>
            </a:r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   </a:t>
            </a:r>
            <a:endParaRPr lang="en-GB" sz="32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4" y="91724"/>
            <a:ext cx="2019394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7" y="1154986"/>
            <a:ext cx="157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SPATIAL &amp; SPATIO-TEMPORAL</a:t>
            </a:r>
            <a:endParaRPr lang="en-GB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24642" y="3263521"/>
            <a:ext cx="7754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SAMPLES drawn from a CONTINUUM in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Often a goal is to PREDICT values in intervening spaces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Without BIAS and MINIMISING UNCERTAINTY</a:t>
            </a:r>
          </a:p>
        </p:txBody>
      </p:sp>
    </p:spTree>
    <p:extLst>
      <p:ext uri="{BB962C8B-B14F-4D97-AF65-F5344CB8AC3E}">
        <p14:creationId xmlns:p14="http://schemas.microsoft.com/office/powerpoint/2010/main" val="188591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7745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GB" sz="3200" cap="all" dirty="0" err="1" smtClean="0">
                <a:solidFill>
                  <a:schemeClr val="bg1"/>
                </a:solidFill>
                <a:latin typeface="Gadugi" panose="020B0502040204020203" pitchFamily="34" charset="0"/>
              </a:rPr>
              <a:t>geostatistics</a:t>
            </a:r>
            <a:r>
              <a:rPr lang="en-GB" sz="3200" cap="all" dirty="0" smtClean="0">
                <a:solidFill>
                  <a:schemeClr val="bg1"/>
                </a:solidFill>
                <a:latin typeface="Gadugi" panose="020B0502040204020203" pitchFamily="34" charset="0"/>
              </a:rPr>
              <a:t>   </a:t>
            </a:r>
            <a:endParaRPr lang="en-GB" sz="3200" cap="all" dirty="0">
              <a:solidFill>
                <a:schemeClr val="bg1"/>
              </a:solidFill>
              <a:latin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4" y="91724"/>
            <a:ext cx="2019394" cy="15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287" y="1154986"/>
            <a:ext cx="157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SPATIAL &amp; SPATIO-TEMPORAL</a:t>
            </a:r>
            <a:endParaRPr lang="en-GB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94592" y="2062675"/>
            <a:ext cx="82012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SPATIAL DEPENDENCE or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 smtClean="0"/>
              <a:t>Correlations</a:t>
            </a:r>
            <a:r>
              <a:rPr lang="en-GB" sz="2400" dirty="0" smtClean="0"/>
              <a:t> between sites are a function of </a:t>
            </a:r>
            <a:r>
              <a:rPr lang="en-GB" sz="2400" b="1" dirty="0" smtClean="0"/>
              <a:t>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Typically, </a:t>
            </a:r>
            <a:r>
              <a:rPr lang="en-GB" sz="2400" dirty="0" err="1" smtClean="0"/>
              <a:t>geostatistical</a:t>
            </a:r>
            <a:r>
              <a:rPr lang="en-GB" sz="2400" dirty="0" smtClean="0"/>
              <a:t> data will display </a:t>
            </a:r>
            <a:r>
              <a:rPr lang="en-GB" sz="2400" b="1" dirty="0" smtClean="0"/>
              <a:t>positive</a:t>
            </a:r>
            <a:r>
              <a:rPr lang="en-GB" sz="2400" dirty="0" smtClean="0"/>
              <a:t>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The closer two observations are the more similar their values are likely to 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Arises because variables of interest being affected by other </a:t>
            </a:r>
            <a:r>
              <a:rPr lang="en-GB" sz="2400" b="1" dirty="0" smtClean="0"/>
              <a:t>unmeasured processes </a:t>
            </a:r>
            <a:r>
              <a:rPr lang="en-GB" sz="2400" dirty="0" smtClean="0"/>
              <a:t>which are themselves spatially correlated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For example: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400" dirty="0" smtClean="0"/>
              <a:t>Air pollution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400" dirty="0" smtClean="0"/>
              <a:t>Soil nutrients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400" dirty="0" smtClean="0"/>
              <a:t>Your examples……</a:t>
            </a:r>
          </a:p>
        </p:txBody>
      </p:sp>
    </p:spTree>
    <p:extLst>
      <p:ext uri="{BB962C8B-B14F-4D97-AF65-F5344CB8AC3E}">
        <p14:creationId xmlns:p14="http://schemas.microsoft.com/office/powerpoint/2010/main" val="354861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3011</TotalTime>
  <Words>2103</Words>
  <Application>Microsoft Office PowerPoint</Application>
  <PresentationFormat>On-screen Show (4:3)</PresentationFormat>
  <Paragraphs>352</Paragraphs>
  <Slides>40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Gadugi</vt:lpstr>
      <vt:lpstr>Wingdings</vt:lpstr>
      <vt:lpstr>Office Theme</vt:lpstr>
      <vt:lpstr>PowerPoint Presentation</vt:lpstr>
      <vt:lpstr>SPATIAL DATA ANALYSIS</vt:lpstr>
      <vt:lpstr>SPATIAL DATA ANALYSIS</vt:lpstr>
      <vt:lpstr>SPATIAL DATA Forms   </vt:lpstr>
      <vt:lpstr>SPATIAL DATA Forms   </vt:lpstr>
      <vt:lpstr>SPATIAL DATA Forms   </vt:lpstr>
      <vt:lpstr>SPATIAL DATA Forms   </vt:lpstr>
      <vt:lpstr>geostatistics   </vt:lpstr>
      <vt:lpstr>geostatistics   </vt:lpstr>
      <vt:lpstr>Why ‘go Bayesian’… </vt:lpstr>
      <vt:lpstr>A NOTE ON SOFTWARE   </vt:lpstr>
      <vt:lpstr>TODAY’s PRACTICALS  </vt:lpstr>
      <vt:lpstr>geostatistics   </vt:lpstr>
      <vt:lpstr>geostatistics   </vt:lpstr>
      <vt:lpstr>STATIONARITY   </vt:lpstr>
      <vt:lpstr>RANDOM PROCESS MODEL   </vt:lpstr>
      <vt:lpstr>THE VARIOGRAM   </vt:lpstr>
      <vt:lpstr>EXPERIMENTAL VARIOGRAM   </vt:lpstr>
      <vt:lpstr>THE VARIOGRAM   </vt:lpstr>
      <vt:lpstr>PARAMETRIC MODELS  OF THE VARIOGRAM   </vt:lpstr>
      <vt:lpstr>PARAMETRIC MODELS  OF THE VARIOGRAM   </vt:lpstr>
      <vt:lpstr>PowerPoint Presentation</vt:lpstr>
      <vt:lpstr>TRENDS IN SPATIAL DATA   </vt:lpstr>
      <vt:lpstr>ISOTROPY   </vt:lpstr>
      <vt:lpstr>Bayesian GEOSTATISTICAL MODEL </vt:lpstr>
      <vt:lpstr>Bayesian GEOSTATISTICAL MODEL </vt:lpstr>
      <vt:lpstr>Bayesian GEOSTATISTICAL MODEL </vt:lpstr>
      <vt:lpstr>PLAUSIBLE PRIORS </vt:lpstr>
      <vt:lpstr>Why ‘go Bayesian’… </vt:lpstr>
      <vt:lpstr>Q: What is the impact of losing 6 sites from  an air pollution monitoring network? </vt:lpstr>
      <vt:lpstr>Q: What is the impact of losing 6 sites from  an air pollution monitoring network? </vt:lpstr>
      <vt:lpstr>PowerPoint Presentation</vt:lpstr>
      <vt:lpstr>ESTIMATING THE MODEL </vt:lpstr>
      <vt:lpstr>ESTIMATING THE MODEL </vt:lpstr>
      <vt:lpstr>SUMMARY  </vt:lpstr>
      <vt:lpstr>RESOURCES  </vt:lpstr>
      <vt:lpstr>Supplementary slides</vt:lpstr>
      <vt:lpstr>geostatistics   </vt:lpstr>
      <vt:lpstr>geostatistics   </vt:lpstr>
      <vt:lpstr>geostatistics   </vt:lpstr>
    </vt:vector>
  </TitlesOfParts>
  <Company>CEH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Flynn Banin, Lindsay</dc:creator>
  <cp:lastModifiedBy>Flynn Banin, Lindsay</cp:lastModifiedBy>
  <cp:revision>86</cp:revision>
  <dcterms:created xsi:type="dcterms:W3CDTF">2019-08-01T13:14:08Z</dcterms:created>
  <dcterms:modified xsi:type="dcterms:W3CDTF">2019-09-12T20:43:10Z</dcterms:modified>
</cp:coreProperties>
</file>