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160" r:id="rId2"/>
    <p:sldId id="1239" r:id="rId3"/>
    <p:sldId id="1419" r:id="rId4"/>
    <p:sldId id="1312" r:id="rId5"/>
    <p:sldId id="1314" r:id="rId6"/>
    <p:sldId id="1420" r:id="rId7"/>
    <p:sldId id="1313" r:id="rId8"/>
    <p:sldId id="1414" r:id="rId9"/>
    <p:sldId id="1423" r:id="rId10"/>
    <p:sldId id="1424" r:id="rId11"/>
    <p:sldId id="1415" r:id="rId12"/>
    <p:sldId id="1422" r:id="rId13"/>
    <p:sldId id="1417" r:id="rId14"/>
  </p:sldIdLst>
  <p:sldSz cx="9144000" cy="6858000" type="screen4x3"/>
  <p:notesSz cx="677545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66FF33"/>
    <a:srgbClr val="00CC00"/>
    <a:srgbClr val="009900"/>
    <a:srgbClr val="EAEAEA"/>
    <a:srgbClr val="FF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5405" autoAdjust="0"/>
  </p:normalViewPr>
  <p:slideViewPr>
    <p:cSldViewPr snapToGrid="0">
      <p:cViewPr varScale="1">
        <p:scale>
          <a:sx n="116" d="100"/>
          <a:sy n="116" d="100"/>
        </p:scale>
        <p:origin x="160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076" y="-96"/>
      </p:cViewPr>
      <p:guideLst>
        <p:guide orient="horz" pos="3120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defTabSz="9175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352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3875"/>
            <a:ext cx="29352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defTabSz="9175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413875"/>
            <a:ext cx="29352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CE1A9586-6676-4ECC-8DBF-C553489DE9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8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defTabSz="9175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08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24400"/>
            <a:ext cx="497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08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defTabSz="9175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2600"/>
            <a:ext cx="2908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F4EA11CB-ECB6-4BE1-84A9-8CC788887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A0F9E-B68F-4049-87FF-622054E52675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89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D75A31-B01E-45AE-B14A-CC6709F20173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23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D75A31-B01E-45AE-B14A-CC6709F20173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311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D75A31-B01E-45AE-B14A-CC6709F20173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67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7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517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7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175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3B1C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flipV="1">
            <a:off x="685800" y="5737225"/>
            <a:ext cx="1905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April 00</a:t>
            </a:r>
          </a:p>
          <a:p>
            <a:pPr>
              <a:defRPr/>
            </a:pPr>
            <a:endParaRPr lang="en-GB"/>
          </a:p>
        </p:txBody>
      </p:sp>
      <p:pic>
        <p:nvPicPr>
          <p:cNvPr id="3079" name="Picture 7" descr="CEH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 rot="10800000" flipH="1" flipV="1">
            <a:off x="138113" y="6310313"/>
            <a:ext cx="2012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i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i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i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i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89" y="359924"/>
            <a:ext cx="7135460" cy="1513852"/>
          </a:xfrm>
        </p:spPr>
        <p:txBody>
          <a:bodyPr/>
          <a:lstStyle/>
          <a:p>
            <a:pPr eaLnBrk="1" hangingPunct="1">
              <a:defRPr/>
            </a:pPr>
            <a:r>
              <a:rPr lang="en-GB" b="0" smtClean="0"/>
              <a:t>Bayesian Methods for Ecological and Environmental Modelling:</a:t>
            </a:r>
            <a:br>
              <a:rPr lang="en-GB" b="0" smtClean="0"/>
            </a:br>
            <a:r>
              <a:rPr lang="en-GB" b="0" smtClean="0"/>
              <a:t>DIAGNOSING MODEL WEAKNESSES</a:t>
            </a:r>
            <a:endParaRPr lang="en-GB" b="0" dirty="0" smtClean="0"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1620" y="5128909"/>
            <a:ext cx="708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dirty="0" smtClean="0"/>
              <a:t>Marcel </a:t>
            </a:r>
            <a:r>
              <a:rPr lang="en-GB" sz="1600" b="0" smtClean="0"/>
              <a:t>van Oijen</a:t>
            </a:r>
          </a:p>
          <a:p>
            <a:pPr algn="ctr"/>
            <a:r>
              <a:rPr lang="en-GB" sz="1600" b="0" smtClean="0"/>
              <a:t>CEH-Edinburgh, 2019-09-12</a:t>
            </a:r>
            <a:endParaRPr lang="en-GB" sz="1600" b="0" dirty="0"/>
          </a:p>
        </p:txBody>
      </p:sp>
      <p:pic>
        <p:nvPicPr>
          <p:cNvPr id="6" name="Picture 974" descr="P6260402small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940354" y="2237328"/>
            <a:ext cx="1671846" cy="223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89" y="2237328"/>
            <a:ext cx="1687861" cy="2237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057" y="2237328"/>
            <a:ext cx="3238584" cy="2237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 Structural </a:t>
            </a:r>
            <a:r>
              <a:rPr lang="en-GB" smtClean="0"/>
              <a:t>model error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897702"/>
            <a:ext cx="5563672" cy="5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2400" smtClean="0"/>
              <a:t>3.2</a:t>
            </a:r>
            <a:r>
              <a:rPr lang="en-GB" sz="2400" smtClean="0"/>
              <a:t> </a:t>
            </a:r>
            <a:r>
              <a:rPr lang="en-GB" sz="2400" dirty="0" smtClean="0"/>
              <a:t>Analysis </a:t>
            </a:r>
            <a:r>
              <a:rPr lang="en-GB" sz="2400" dirty="0"/>
              <a:t>of model-data mismatch </a:t>
            </a:r>
            <a:r>
              <a:rPr lang="en-GB" sz="2400" dirty="0" smtClean="0"/>
              <a:t>before/after BC: MSE</a:t>
            </a:r>
            <a:endParaRPr lang="en-GB" sz="2400" dirty="0"/>
          </a:p>
        </p:txBody>
      </p:sp>
      <p:pic>
        <p:nvPicPr>
          <p:cNvPr id="93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10" t="21716" r="2640" b="45122"/>
          <a:stretch>
            <a:fillRect/>
          </a:stretch>
        </p:blipFill>
        <p:spPr bwMode="auto">
          <a:xfrm>
            <a:off x="7759700" y="3544888"/>
            <a:ext cx="90328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 Box 7"/>
          <p:cNvSpPr txBox="1">
            <a:spLocks noChangeArrowheads="1"/>
          </p:cNvSpPr>
          <p:nvPr/>
        </p:nvSpPr>
        <p:spPr bwMode="auto">
          <a:xfrm>
            <a:off x="7780338" y="4511675"/>
            <a:ext cx="1147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MSE for N</a:t>
            </a:r>
            <a:r>
              <a:rPr lang="en-GB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</a:p>
        </p:txBody>
      </p:sp>
      <p:grpSp>
        <p:nvGrpSpPr>
          <p:cNvPr id="93189" name="Group 9"/>
          <p:cNvGrpSpPr>
            <a:grpSpLocks/>
          </p:cNvGrpSpPr>
          <p:nvPr/>
        </p:nvGrpSpPr>
        <p:grpSpPr bwMode="auto">
          <a:xfrm>
            <a:off x="509588" y="5187950"/>
            <a:ext cx="1539875" cy="279400"/>
            <a:chOff x="471" y="2585"/>
            <a:chExt cx="970" cy="176"/>
          </a:xfrm>
        </p:grpSpPr>
        <p:sp>
          <p:nvSpPr>
            <p:cNvPr id="93204" name="Text Box 10"/>
            <p:cNvSpPr txBox="1">
              <a:spLocks noChangeArrowheads="1"/>
            </p:cNvSpPr>
            <p:nvPr/>
          </p:nvSpPr>
          <p:spPr bwMode="auto">
            <a:xfrm>
              <a:off x="471" y="2585"/>
              <a:ext cx="3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Arial" panose="020B0604020202020204" pitchFamily="34" charset="0"/>
                </a:rPr>
                <a:t>Prior</a:t>
              </a:r>
            </a:p>
          </p:txBody>
        </p:sp>
        <p:sp>
          <p:nvSpPr>
            <p:cNvPr id="93205" name="Text Box 11"/>
            <p:cNvSpPr txBox="1">
              <a:spLocks noChangeArrowheads="1"/>
            </p:cNvSpPr>
            <p:nvPr/>
          </p:nvSpPr>
          <p:spPr bwMode="auto">
            <a:xfrm>
              <a:off x="857" y="2588"/>
              <a:ext cx="5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Arial" panose="020B0604020202020204" pitchFamily="34" charset="0"/>
                </a:rPr>
                <a:t>Posterior</a:t>
              </a:r>
            </a:p>
          </p:txBody>
        </p:sp>
      </p:grpSp>
      <p:grpSp>
        <p:nvGrpSpPr>
          <p:cNvPr id="93190" name="Group 12"/>
          <p:cNvGrpSpPr>
            <a:grpSpLocks/>
          </p:cNvGrpSpPr>
          <p:nvPr/>
        </p:nvGrpSpPr>
        <p:grpSpPr bwMode="auto">
          <a:xfrm>
            <a:off x="4383088" y="5181600"/>
            <a:ext cx="1516062" cy="279400"/>
            <a:chOff x="471" y="2585"/>
            <a:chExt cx="955" cy="176"/>
          </a:xfrm>
        </p:grpSpPr>
        <p:sp>
          <p:nvSpPr>
            <p:cNvPr id="93202" name="Text Box 13"/>
            <p:cNvSpPr txBox="1">
              <a:spLocks noChangeArrowheads="1"/>
            </p:cNvSpPr>
            <p:nvPr/>
          </p:nvSpPr>
          <p:spPr bwMode="auto">
            <a:xfrm>
              <a:off x="471" y="2585"/>
              <a:ext cx="3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Arial" panose="020B0604020202020204" pitchFamily="34" charset="0"/>
                </a:rPr>
                <a:t>Prior</a:t>
              </a:r>
            </a:p>
          </p:txBody>
        </p:sp>
        <p:sp>
          <p:nvSpPr>
            <p:cNvPr id="93203" name="Text Box 14"/>
            <p:cNvSpPr txBox="1">
              <a:spLocks noChangeArrowheads="1"/>
            </p:cNvSpPr>
            <p:nvPr/>
          </p:nvSpPr>
          <p:spPr bwMode="auto">
            <a:xfrm>
              <a:off x="842" y="2588"/>
              <a:ext cx="5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Arial" panose="020B0604020202020204" pitchFamily="34" charset="0"/>
                </a:rPr>
                <a:t>Posterior</a:t>
              </a:r>
            </a:p>
          </p:txBody>
        </p:sp>
      </p:grpSp>
      <p:grpSp>
        <p:nvGrpSpPr>
          <p:cNvPr id="93191" name="Group 15"/>
          <p:cNvGrpSpPr>
            <a:grpSpLocks/>
          </p:cNvGrpSpPr>
          <p:nvPr/>
        </p:nvGrpSpPr>
        <p:grpSpPr bwMode="auto">
          <a:xfrm>
            <a:off x="6321425" y="5187950"/>
            <a:ext cx="1539875" cy="279400"/>
            <a:chOff x="471" y="2585"/>
            <a:chExt cx="970" cy="176"/>
          </a:xfrm>
        </p:grpSpPr>
        <p:sp>
          <p:nvSpPr>
            <p:cNvPr id="93200" name="Text Box 16"/>
            <p:cNvSpPr txBox="1">
              <a:spLocks noChangeArrowheads="1"/>
            </p:cNvSpPr>
            <p:nvPr/>
          </p:nvSpPr>
          <p:spPr bwMode="auto">
            <a:xfrm>
              <a:off x="471" y="2585"/>
              <a:ext cx="3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Arial" panose="020B0604020202020204" pitchFamily="34" charset="0"/>
                </a:rPr>
                <a:t>Prior</a:t>
              </a: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857" y="2588"/>
              <a:ext cx="5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Arial" panose="020B0604020202020204" pitchFamily="34" charset="0"/>
                </a:rPr>
                <a:t>Posterior</a:t>
              </a:r>
            </a:p>
          </p:txBody>
        </p:sp>
      </p:grpSp>
      <p:pic>
        <p:nvPicPr>
          <p:cNvPr id="9319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190750"/>
            <a:ext cx="6872287" cy="720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31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"/>
          <a:stretch>
            <a:fillRect/>
          </a:stretch>
        </p:blipFill>
        <p:spPr bwMode="auto">
          <a:xfrm>
            <a:off x="179388" y="3562350"/>
            <a:ext cx="75723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4" name="Group 9"/>
          <p:cNvGrpSpPr>
            <a:grpSpLocks/>
          </p:cNvGrpSpPr>
          <p:nvPr/>
        </p:nvGrpSpPr>
        <p:grpSpPr bwMode="auto">
          <a:xfrm>
            <a:off x="2420938" y="5186363"/>
            <a:ext cx="1539875" cy="279400"/>
            <a:chOff x="471" y="2585"/>
            <a:chExt cx="970" cy="176"/>
          </a:xfrm>
        </p:grpSpPr>
        <p:sp>
          <p:nvSpPr>
            <p:cNvPr id="93198" name="Text Box 10"/>
            <p:cNvSpPr txBox="1">
              <a:spLocks noChangeArrowheads="1"/>
            </p:cNvSpPr>
            <p:nvPr/>
          </p:nvSpPr>
          <p:spPr bwMode="auto">
            <a:xfrm>
              <a:off x="471" y="2585"/>
              <a:ext cx="3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Arial" panose="020B0604020202020204" pitchFamily="34" charset="0"/>
                </a:rPr>
                <a:t>Prior</a:t>
              </a:r>
            </a:p>
          </p:txBody>
        </p:sp>
        <p:sp>
          <p:nvSpPr>
            <p:cNvPr id="93199" name="Text Box 11"/>
            <p:cNvSpPr txBox="1">
              <a:spLocks noChangeArrowheads="1"/>
            </p:cNvSpPr>
            <p:nvPr/>
          </p:nvSpPr>
          <p:spPr bwMode="auto">
            <a:xfrm>
              <a:off x="857" y="2588"/>
              <a:ext cx="5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i="1">
                  <a:solidFill>
                    <a:schemeClr val="tx1"/>
                  </a:solidFill>
                  <a:latin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200">
                  <a:solidFill>
                    <a:srgbClr val="FF0000"/>
                  </a:solidFill>
                  <a:latin typeface="Arial" panose="020B0604020202020204" pitchFamily="34" charset="0"/>
                </a:rPr>
                <a:t>Posterior</a:t>
              </a:r>
            </a:p>
          </p:txBody>
        </p:sp>
      </p:grpSp>
      <p:sp>
        <p:nvSpPr>
          <p:cNvPr id="93195" name="Text Box 17"/>
          <p:cNvSpPr txBox="1">
            <a:spLocks noChangeArrowheads="1"/>
          </p:cNvSpPr>
          <p:nvPr/>
        </p:nvSpPr>
        <p:spPr bwMode="auto">
          <a:xfrm>
            <a:off x="6115050" y="6435725"/>
            <a:ext cx="2887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[Van Oijen et al. 2011]</a:t>
            </a:r>
          </a:p>
        </p:txBody>
      </p:sp>
      <p:cxnSp>
        <p:nvCxnSpPr>
          <p:cNvPr id="93196" name="Straight Arrow Connector 20"/>
          <p:cNvCxnSpPr>
            <a:cxnSpLocks noChangeShapeType="1"/>
          </p:cNvCxnSpPr>
          <p:nvPr/>
        </p:nvCxnSpPr>
        <p:spPr bwMode="auto">
          <a:xfrm flipH="1">
            <a:off x="7019925" y="1574800"/>
            <a:ext cx="379413" cy="4222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7" name="Text Box 17"/>
          <p:cNvSpPr txBox="1">
            <a:spLocks noChangeArrowheads="1"/>
          </p:cNvSpPr>
          <p:nvPr/>
        </p:nvSpPr>
        <p:spPr bwMode="auto">
          <a:xfrm>
            <a:off x="6597650" y="1046163"/>
            <a:ext cx="2405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[Kobayashi &amp; Salam, 2000, Agron. J. 92: 345-352]</a:t>
            </a:r>
          </a:p>
        </p:txBody>
      </p:sp>
    </p:spTree>
    <p:extLst>
      <p:ext uri="{BB962C8B-B14F-4D97-AF65-F5344CB8AC3E}">
        <p14:creationId xmlns:p14="http://schemas.microsoft.com/office/powerpoint/2010/main" val="37684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2400" smtClean="0"/>
              <a:t>3.3</a:t>
            </a:r>
            <a:r>
              <a:rPr lang="en-GB" sz="2400" smtClean="0"/>
              <a:t> </a:t>
            </a:r>
            <a:r>
              <a:rPr lang="en-GB" sz="2400"/>
              <a:t>Analysis of model-data mismatch before/after BC: MSE</a:t>
            </a:r>
            <a:endParaRPr lang="en-GB" sz="2400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" r="3221" b="4343"/>
          <a:stretch>
            <a:fillRect/>
          </a:stretch>
        </p:blipFill>
        <p:spPr bwMode="auto">
          <a:xfrm>
            <a:off x="249238" y="2397125"/>
            <a:ext cx="3408362" cy="3178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916" name="Group 10"/>
          <p:cNvGrpSpPr>
            <a:grpSpLocks/>
          </p:cNvGrpSpPr>
          <p:nvPr/>
        </p:nvGrpSpPr>
        <p:grpSpPr bwMode="auto">
          <a:xfrm>
            <a:off x="4081463" y="1981200"/>
            <a:ext cx="4618037" cy="4027488"/>
            <a:chOff x="4081463" y="712788"/>
            <a:chExt cx="4618037" cy="4027487"/>
          </a:xfrm>
        </p:grpSpPr>
        <p:pic>
          <p:nvPicPr>
            <p:cNvPr id="389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23" r="3781" b="7983"/>
            <a:stretch>
              <a:fillRect/>
            </a:stretch>
          </p:blipFill>
          <p:spPr bwMode="auto">
            <a:xfrm>
              <a:off x="4081463" y="712788"/>
              <a:ext cx="4618037" cy="392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4" name="TextBox 7"/>
            <p:cNvSpPr txBox="1">
              <a:spLocks noChangeArrowheads="1"/>
            </p:cNvSpPr>
            <p:nvPr/>
          </p:nvSpPr>
          <p:spPr bwMode="auto">
            <a:xfrm>
              <a:off x="4625975" y="4318000"/>
              <a:ext cx="1855788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/>
                <a:t>1997</a:t>
              </a:r>
            </a:p>
          </p:txBody>
        </p:sp>
        <p:sp>
          <p:nvSpPr>
            <p:cNvPr id="38925" name="TextBox 8"/>
            <p:cNvSpPr txBox="1">
              <a:spLocks noChangeArrowheads="1"/>
            </p:cNvSpPr>
            <p:nvPr/>
          </p:nvSpPr>
          <p:spPr bwMode="auto">
            <a:xfrm>
              <a:off x="7194550" y="4321175"/>
              <a:ext cx="1497013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GB" altLang="en-US" sz="2000"/>
                <a:t>2008</a:t>
              </a:r>
            </a:p>
          </p:txBody>
        </p:sp>
        <p:sp>
          <p:nvSpPr>
            <p:cNvPr id="38926" name="TextBox 10"/>
            <p:cNvSpPr txBox="1">
              <a:spLocks noChangeArrowheads="1"/>
            </p:cNvSpPr>
            <p:nvPr/>
          </p:nvSpPr>
          <p:spPr bwMode="auto">
            <a:xfrm>
              <a:off x="5786438" y="4340225"/>
              <a:ext cx="1376362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GB" altLang="en-US" sz="2000"/>
                <a:t>2003</a:t>
              </a:r>
            </a:p>
          </p:txBody>
        </p:sp>
      </p:grpSp>
      <p:pic>
        <p:nvPicPr>
          <p:cNvPr id="37893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700088"/>
            <a:ext cx="5399087" cy="566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89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6083300"/>
            <a:ext cx="3305175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9" name="TextBox 10"/>
          <p:cNvSpPr txBox="1">
            <a:spLocks noChangeArrowheads="1"/>
          </p:cNvSpPr>
          <p:nvPr/>
        </p:nvSpPr>
        <p:spPr bwMode="auto">
          <a:xfrm>
            <a:off x="658813" y="1587500"/>
            <a:ext cx="2824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TREE </a:t>
            </a:r>
            <a:r>
              <a:rPr lang="en-GB" altLang="en-US" sz="1800" smtClean="0"/>
              <a:t>GROWTH</a:t>
            </a:r>
            <a:endParaRPr lang="en-GB" altLang="en-US" sz="1800"/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5127625" y="1617663"/>
            <a:ext cx="3290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GPP (EDDY COVARIANCE)</a:t>
            </a: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477838" y="556260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000000"/>
                </a:solidFill>
              </a:rPr>
              <a:t>1970-2010</a:t>
            </a:r>
            <a:endParaRPr lang="en-GB" altLang="en-US"/>
          </a:p>
        </p:txBody>
      </p:sp>
      <p:sp>
        <p:nvSpPr>
          <p:cNvPr id="38922" name="Rectangle 13"/>
          <p:cNvSpPr>
            <a:spLocks noChangeArrowheads="1"/>
          </p:cNvSpPr>
          <p:nvPr/>
        </p:nvSpPr>
        <p:spPr bwMode="auto">
          <a:xfrm>
            <a:off x="2189163" y="5567363"/>
            <a:ext cx="141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000000"/>
                </a:solidFill>
              </a:rPr>
              <a:t>1970-2010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32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38921" grpId="0"/>
      <p:bldP spid="389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</a:t>
            </a:r>
            <a:r>
              <a:rPr lang="en-GB" smtClean="0"/>
              <a:t>.4 </a:t>
            </a:r>
            <a:r>
              <a:rPr lang="en-GB" smtClean="0"/>
              <a:t>Can probability theory help in diagnosis?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4331" y="944085"/>
            <a:ext cx="4180534" cy="38472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1900" smtClean="0">
                <a:solidFill>
                  <a:schemeClr val="accent2"/>
                </a:solidFill>
              </a:rPr>
              <a:t>Diagnosing model weaknesses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9091" y="1691901"/>
            <a:ext cx="8487179" cy="3071121"/>
            <a:chOff x="309091" y="3306523"/>
            <a:chExt cx="8487179" cy="3071121"/>
          </a:xfrm>
        </p:grpSpPr>
        <p:grpSp>
          <p:nvGrpSpPr>
            <p:cNvPr id="27" name="Group 26"/>
            <p:cNvGrpSpPr/>
            <p:nvPr/>
          </p:nvGrpSpPr>
          <p:grpSpPr>
            <a:xfrm>
              <a:off x="309091" y="3306523"/>
              <a:ext cx="8487179" cy="3071121"/>
              <a:chOff x="309091" y="3306523"/>
              <a:chExt cx="8487179" cy="307112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09091" y="3306523"/>
                <a:ext cx="8487179" cy="677108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900" smtClean="0"/>
                  <a:t>Decomposing mean-squared 'error' (MSE) between a modelled and measured time series (Kobayashi &amp; Salam 2000, van Oijen et al. 2011)</a:t>
                </a:r>
                <a:endParaRPr lang="en-GB" sz="1900" dirty="0" smtClean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837130" y="4065820"/>
                <a:ext cx="7394614" cy="512981"/>
                <a:chOff x="837130" y="4001425"/>
                <a:chExt cx="7394614" cy="512981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86376" y="4001425"/>
                  <a:ext cx="6145368" cy="512981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837130" y="4025630"/>
                  <a:ext cx="1416676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400" b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MSE =</a:t>
                  </a:r>
                  <a:endParaRPr lang="en-GB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3387144" y="4791763"/>
                <a:ext cx="1056067" cy="38472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900" smtClean="0"/>
                  <a:t>Mean</a:t>
                </a:r>
                <a:endParaRPr lang="en-GB" sz="1900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33505" y="4778884"/>
                <a:ext cx="1056067" cy="38472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900" smtClean="0"/>
                  <a:t>Phase</a:t>
                </a:r>
                <a:endParaRPr lang="en-GB" sz="1900" dirty="0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57241" y="4777560"/>
                <a:ext cx="1472484" cy="38472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900" smtClean="0"/>
                  <a:t>Variance</a:t>
                </a:r>
                <a:endParaRPr lang="en-GB" sz="1900" dirty="0" smtClean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15184" y="5554342"/>
                <a:ext cx="1805188" cy="677108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GB" sz="1900" smtClean="0"/>
                  <a:t>Process missing?</a:t>
                </a:r>
                <a:endParaRPr lang="en-GB" sz="1900" dirty="0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80611" y="5567221"/>
                <a:ext cx="1805188" cy="677108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GB" sz="1900" smtClean="0"/>
                  <a:t>Feedback missing?</a:t>
                </a:r>
                <a:endParaRPr lang="en-GB" sz="1900" dirty="0" smtClean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58944" y="5408148"/>
                <a:ext cx="1805188" cy="96949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GB" sz="1900" smtClean="0"/>
                  <a:t>Linked state variable missing?</a:t>
                </a:r>
                <a:endParaRPr lang="en-GB" sz="19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10743" y="4780081"/>
                <a:ext cx="1403794" cy="38472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900" smtClean="0"/>
                  <a:t>Difference</a:t>
                </a:r>
                <a:endParaRPr lang="en-GB" sz="1900" dirty="0" smtClean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61830" y="5567221"/>
                <a:ext cx="1403794" cy="38472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900" smtClean="0"/>
                  <a:t>Error</a:t>
                </a:r>
                <a:endParaRPr lang="en-GB" sz="1900" dirty="0" smtClean="0"/>
              </a:p>
            </p:txBody>
          </p:sp>
          <p:cxnSp>
            <p:nvCxnSpPr>
              <p:cNvPr id="23" name="Straight Connector 22"/>
              <p:cNvCxnSpPr/>
              <p:nvPr/>
            </p:nvCxnSpPr>
            <p:spPr bwMode="auto">
              <a:xfrm>
                <a:off x="1803042" y="5320173"/>
                <a:ext cx="6220496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232597" y="4791763"/>
                <a:ext cx="0" cy="1338581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Down Arrow 9"/>
            <p:cNvSpPr/>
            <p:nvPr/>
          </p:nvSpPr>
          <p:spPr bwMode="auto">
            <a:xfrm>
              <a:off x="3836377" y="4578801"/>
              <a:ext cx="156073" cy="234168"/>
            </a:xfrm>
            <a:prstGeom prst="downArrow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Down Arrow 27"/>
            <p:cNvSpPr/>
            <p:nvPr/>
          </p:nvSpPr>
          <p:spPr bwMode="auto">
            <a:xfrm>
              <a:off x="5329088" y="4591680"/>
              <a:ext cx="156073" cy="234168"/>
            </a:xfrm>
            <a:prstGeom prst="downArrow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>
              <a:off x="7183501" y="4568198"/>
              <a:ext cx="156073" cy="234168"/>
            </a:xfrm>
            <a:prstGeom prst="downArrow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77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19125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Contents</a:t>
            </a:r>
          </a:p>
        </p:txBody>
      </p:sp>
      <p:sp>
        <p:nvSpPr>
          <p:cNvPr id="6147" name="Text Box 18"/>
          <p:cNvSpPr txBox="1">
            <a:spLocks noChangeArrowheads="1"/>
          </p:cNvSpPr>
          <p:nvPr/>
        </p:nvSpPr>
        <p:spPr bwMode="auto">
          <a:xfrm>
            <a:off x="1160452" y="2039603"/>
            <a:ext cx="59240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en-US" sz="2000" smtClean="0">
                <a:latin typeface="Arial" panose="020B0604020202020204" pitchFamily="34" charset="0"/>
              </a:rPr>
              <a:t>Introduction</a:t>
            </a:r>
            <a:endParaRPr lang="en-GB" altLang="en-US" sz="180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en-US" sz="2000" smtClean="0">
                <a:latin typeface="Arial" panose="020B0604020202020204" pitchFamily="34" charset="0"/>
              </a:rPr>
              <a:t>Comparison of prior and posterior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en-US" sz="2000" smtClean="0">
                <a:latin typeface="Arial" panose="020B0604020202020204" pitchFamily="34" charset="0"/>
              </a:rPr>
              <a:t>Analysing </a:t>
            </a:r>
            <a:r>
              <a:rPr lang="en-GB" altLang="en-US" sz="2000">
                <a:latin typeface="Arial" panose="020B0604020202020204" pitchFamily="34" charset="0"/>
              </a:rPr>
              <a:t>posterior model-data mismatch</a:t>
            </a:r>
            <a:endParaRPr lang="en-GB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028" y="1441622"/>
            <a:ext cx="4580238" cy="1062681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92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1.1 </a:t>
            </a:r>
            <a:r>
              <a:rPr lang="en-GB" dirty="0" smtClean="0"/>
              <a:t>What can BC &amp; BMC not do?</a:t>
            </a:r>
            <a:endParaRPr lang="en-GB" dirty="0"/>
          </a:p>
        </p:txBody>
      </p:sp>
      <p:sp>
        <p:nvSpPr>
          <p:cNvPr id="88067" name="TextBox 2"/>
          <p:cNvSpPr txBox="1">
            <a:spLocks noChangeArrowheads="1"/>
          </p:cNvSpPr>
          <p:nvPr/>
        </p:nvSpPr>
        <p:spPr bwMode="auto">
          <a:xfrm>
            <a:off x="558800" y="929375"/>
            <a:ext cx="789622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000" b="0">
                <a:latin typeface="Arial" panose="020B0604020202020204" pitchFamily="34" charset="0"/>
              </a:rPr>
              <a:t> BC tells us about our parameters: what their values probably are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000" b="0">
                <a:latin typeface="Arial" panose="020B0604020202020204" pitchFamily="34" charset="0"/>
              </a:rPr>
              <a:t> BMC tells us about the structure of our models: which model is more plausible than others.</a:t>
            </a:r>
          </a:p>
          <a:p>
            <a:pPr eaLnBrk="1" hangingPunct="1">
              <a:spcBef>
                <a:spcPct val="0"/>
              </a:spcBef>
            </a:pPr>
            <a:endParaRPr lang="en-GB" altLang="en-US" sz="20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But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b="0" i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2000" b="0">
                <a:latin typeface="Arial" panose="020B0604020202020204" pitchFamily="34" charset="0"/>
              </a:rPr>
              <a:t> BC does not tell us why the most probable parameter values sometimes look strange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000" b="0">
                <a:latin typeface="Arial" panose="020B0604020202020204" pitchFamily="34" charset="0"/>
              </a:rPr>
              <a:t> BMC does not tell us whether the most plausible model could be improved, or how</a:t>
            </a:r>
            <a:r>
              <a:rPr lang="en-GB" altLang="en-US" sz="2000" b="0" smtClean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GB" altLang="en-US" sz="20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0" i="1" smtClean="0">
                <a:solidFill>
                  <a:schemeClr val="accent2"/>
                </a:solidFill>
                <a:latin typeface="Arial" panose="020B0604020202020204" pitchFamily="34" charset="0"/>
              </a:rPr>
              <a:t>However </a:t>
            </a:r>
            <a:r>
              <a:rPr lang="en-GB" altLang="en-US" sz="2000" b="0" i="1">
                <a:solidFill>
                  <a:schemeClr val="accent2"/>
                </a:solidFill>
                <a:latin typeface="Arial" panose="020B0604020202020204" pitchFamily="34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000" b="0" i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2000" b="0">
                <a:latin typeface="Arial" panose="020B0604020202020204" pitchFamily="34" charset="0"/>
              </a:rPr>
              <a:t> </a:t>
            </a:r>
            <a:r>
              <a:rPr lang="en-GB" altLang="en-US" sz="2000" b="0" smtClean="0">
                <a:solidFill>
                  <a:srgbClr val="FF0000"/>
                </a:solidFill>
                <a:latin typeface="Arial" panose="020B0604020202020204" pitchFamily="34" charset="0"/>
              </a:rPr>
              <a:t>Comparing prior &amp; posterior </a:t>
            </a:r>
            <a:r>
              <a:rPr lang="en-GB" altLang="en-US" sz="2000" b="0" smtClean="0">
                <a:latin typeface="Arial" panose="020B0604020202020204" pitchFamily="34" charset="0"/>
              </a:rPr>
              <a:t>distributions can be informative, as can </a:t>
            </a:r>
            <a:r>
              <a:rPr lang="en-GB" altLang="en-US" sz="2000" b="0" smtClean="0">
                <a:solidFill>
                  <a:srgbClr val="FF0000"/>
                </a:solidFill>
                <a:latin typeface="Arial" panose="020B0604020202020204" pitchFamily="34" charset="0"/>
              </a:rPr>
              <a:t>analysis of model-data mismatch</a:t>
            </a:r>
            <a:endParaRPr lang="en-GB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1.2 </a:t>
            </a:r>
            <a:r>
              <a:rPr lang="en-GB" dirty="0" smtClean="0"/>
              <a:t>A three step-procedure</a:t>
            </a:r>
            <a:endParaRPr lang="en-GB" dirty="0"/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t="8871" r="6413" b="4041"/>
          <a:stretch>
            <a:fillRect/>
          </a:stretch>
        </p:blipFill>
        <p:spPr bwMode="auto">
          <a:xfrm>
            <a:off x="1303355" y="760413"/>
            <a:ext cx="6448425" cy="584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3397918" y="2101850"/>
            <a:ext cx="3443287" cy="22542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028" y="1441622"/>
            <a:ext cx="4580238" cy="1062681"/>
          </a:xfrm>
        </p:spPr>
        <p:txBody>
          <a:bodyPr/>
          <a:lstStyle/>
          <a:p>
            <a:pPr eaLnBrk="1" hangingPunct="1">
              <a:defRPr/>
            </a:pPr>
            <a:r>
              <a:rPr lang="en-GB"/>
              <a:t>2</a:t>
            </a:r>
            <a:r>
              <a:rPr lang="en-GB" smtClean="0"/>
              <a:t>. Comparison of prior and posterior</a:t>
            </a:r>
          </a:p>
        </p:txBody>
      </p:sp>
    </p:spTree>
    <p:extLst>
      <p:ext uri="{BB962C8B-B14F-4D97-AF65-F5344CB8AC3E}">
        <p14:creationId xmlns:p14="http://schemas.microsoft.com/office/powerpoint/2010/main" val="8709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2.1 </a:t>
            </a:r>
            <a:r>
              <a:rPr lang="en-GB" dirty="0" smtClean="0"/>
              <a:t>EXAMPLE: BC giving strange posterior pdf’s</a:t>
            </a:r>
            <a:endParaRPr lang="en-GB" dirty="0"/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5" t="63268" r="10701" b="1495"/>
          <a:stretch>
            <a:fillRect/>
          </a:stretch>
        </p:blipFill>
        <p:spPr bwMode="auto">
          <a:xfrm>
            <a:off x="736600" y="1484313"/>
            <a:ext cx="7731125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Down Arrow 3"/>
          <p:cNvSpPr>
            <a:spLocks noChangeArrowheads="1"/>
          </p:cNvSpPr>
          <p:nvPr/>
        </p:nvSpPr>
        <p:spPr bwMode="auto">
          <a:xfrm rot="2210008">
            <a:off x="3098800" y="962025"/>
            <a:ext cx="368300" cy="700088"/>
          </a:xfrm>
          <a:prstGeom prst="downArrow">
            <a:avLst>
              <a:gd name="adj1" fmla="val 50000"/>
              <a:gd name="adj2" fmla="val 49942"/>
            </a:avLst>
          </a:prstGeom>
          <a:solidFill>
            <a:schemeClr val="accent2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9093" name="TextBox 4"/>
          <p:cNvSpPr txBox="1">
            <a:spLocks noChangeArrowheads="1"/>
          </p:cNvSpPr>
          <p:nvPr/>
        </p:nvSpPr>
        <p:spPr bwMode="auto">
          <a:xfrm>
            <a:off x="238125" y="6008688"/>
            <a:ext cx="8609013" cy="6461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</a:rPr>
              <a:t>Red lines: Prior pdf.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Black histograms: Posterior pdf after using data from Scots pine in Estonia.</a:t>
            </a:r>
          </a:p>
        </p:txBody>
      </p:sp>
    </p:spTree>
    <p:extLst>
      <p:ext uri="{BB962C8B-B14F-4D97-AF65-F5344CB8AC3E}">
        <p14:creationId xmlns:p14="http://schemas.microsoft.com/office/powerpoint/2010/main" val="3844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2500" smtClean="0"/>
              <a:t>2.2 </a:t>
            </a:r>
            <a:r>
              <a:rPr lang="en-GB" sz="2500" dirty="0" smtClean="0"/>
              <a:t>Analysis of model-data mismatch before/after BC: </a:t>
            </a:r>
            <a:r>
              <a:rPr lang="en-GB" sz="2500" dirty="0" err="1" smtClean="0"/>
              <a:t>logL</a:t>
            </a:r>
            <a:endParaRPr lang="en-GB" sz="2500" dirty="0"/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t="11153" r="18788" b="9322"/>
          <a:stretch>
            <a:fillRect/>
          </a:stretch>
        </p:blipFill>
        <p:spPr bwMode="auto">
          <a:xfrm>
            <a:off x="930275" y="788988"/>
            <a:ext cx="643890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17"/>
          <p:cNvSpPr txBox="1">
            <a:spLocks noChangeArrowheads="1"/>
          </p:cNvSpPr>
          <p:nvPr/>
        </p:nvSpPr>
        <p:spPr bwMode="auto">
          <a:xfrm>
            <a:off x="6115050" y="6435725"/>
            <a:ext cx="2887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i="1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[Van Oijen et al. 2011]</a:t>
            </a:r>
          </a:p>
        </p:txBody>
      </p:sp>
    </p:spTree>
    <p:extLst>
      <p:ext uri="{BB962C8B-B14F-4D97-AF65-F5344CB8AC3E}">
        <p14:creationId xmlns:p14="http://schemas.microsoft.com/office/powerpoint/2010/main" val="15893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3" y="1622854"/>
            <a:ext cx="6936260" cy="1046205"/>
          </a:xfrm>
        </p:spPr>
        <p:txBody>
          <a:bodyPr/>
          <a:lstStyle/>
          <a:p>
            <a:r>
              <a:rPr lang="en-GB" smtClean="0"/>
              <a:t>3. Analysing posterior model-data mismatch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00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 anchor="ctr" anchorCtr="1">
        <a:spAutoFit/>
      </a:bodyPr>
      <a:lstStyle>
        <a:defPPr>
          <a:defRPr sz="19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15829</TotalTime>
  <Words>312</Words>
  <Application>Microsoft Office PowerPoint</Application>
  <PresentationFormat>On-screen Show (4:3)</PresentationFormat>
  <Paragraphs>65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Tahoma</vt:lpstr>
      <vt:lpstr>Times New Roman</vt:lpstr>
      <vt:lpstr>Default Design</vt:lpstr>
      <vt:lpstr>Bayesian Methods for Ecological and Environmental Modelling: DIAGNOSING MODEL WEAKNESSES</vt:lpstr>
      <vt:lpstr>Contents</vt:lpstr>
      <vt:lpstr>1. Introduction</vt:lpstr>
      <vt:lpstr>1.1 What can BC &amp; BMC not do?</vt:lpstr>
      <vt:lpstr>1.2 A three step-procedure</vt:lpstr>
      <vt:lpstr>2. Comparison of prior and posterior</vt:lpstr>
      <vt:lpstr>2.1 EXAMPLE: BC giving strange posterior pdf’s</vt:lpstr>
      <vt:lpstr>2.2 Analysis of model-data mismatch before/after BC: logL</vt:lpstr>
      <vt:lpstr>3. Analysing posterior model-data mismatch</vt:lpstr>
      <vt:lpstr>3.1 Structural model error</vt:lpstr>
      <vt:lpstr>3.2 Analysis of model-data mismatch before/after BC: MSE</vt:lpstr>
      <vt:lpstr>3.3 Analysis of model-data mismatch before/after BC: MSE</vt:lpstr>
      <vt:lpstr>3.4 Can probability theory help in diagnosis?</vt:lpstr>
    </vt:vector>
  </TitlesOfParts>
  <Company>CEH, NERC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Edinburgh Forest Model</dc:title>
  <dc:creator>Deena C Mobbs</dc:creator>
  <cp:lastModifiedBy>Van Oijen, Marcel A.</cp:lastModifiedBy>
  <cp:revision>1592</cp:revision>
  <dcterms:created xsi:type="dcterms:W3CDTF">2000-04-18T15:17:11Z</dcterms:created>
  <dcterms:modified xsi:type="dcterms:W3CDTF">2019-09-11T16:27:21Z</dcterms:modified>
</cp:coreProperties>
</file>