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5" r:id="rId4"/>
    <p:sldId id="264" r:id="rId5"/>
    <p:sldId id="259" r:id="rId6"/>
    <p:sldId id="262" r:id="rId7"/>
    <p:sldId id="260" r:id="rId8"/>
    <p:sldId id="261" r:id="rId9"/>
    <p:sldId id="258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 showGuides="1">
      <p:cViewPr varScale="1">
        <p:scale>
          <a:sx n="70" d="100"/>
          <a:sy n="70" d="100"/>
        </p:scale>
        <p:origin x="18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4762D-91FA-4509-9938-488F8433D340}" type="datetimeFigureOut">
              <a:rPr lang="it-IT" smtClean="0"/>
              <a:t>14/09/2018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1B572-7D27-4C8A-844E-D100FDE53C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504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B572-7D27-4C8A-844E-D100FDE53C4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8496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B572-7D27-4C8A-844E-D100FDE53C4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5807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B572-7D27-4C8A-844E-D100FDE53C4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55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B572-7D27-4C8A-844E-D100FDE53C4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6881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B572-7D27-4C8A-844E-D100FDE53C4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935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B572-7D27-4C8A-844E-D100FDE53C4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66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57739" y="1768612"/>
            <a:ext cx="9144000" cy="587167"/>
          </a:xfrm>
        </p:spPr>
        <p:txBody>
          <a:bodyPr anchor="b">
            <a:normAutofit/>
          </a:bodyPr>
          <a:lstStyle>
            <a:lvl1pPr algn="ctr">
              <a:defRPr sz="3200">
                <a:latin typeface="+mn-lt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57739" y="263731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9442-0CA6-4C1D-AE8A-39F7359388BD}" type="datetime1">
              <a:rPr lang="it-IT" smtClean="0"/>
              <a:t>14/09/2018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authorize the use and reproduction of any content, data and digital images in this presentation by CIHEAM-BARI, or anyone authorized by CIHEAM BARI.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‹#›</a:t>
            </a:fld>
            <a:endParaRPr lang="it-IT"/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6787" y="249440"/>
            <a:ext cx="10258426" cy="1396791"/>
          </a:xfrm>
          <a:prstGeom prst="rect">
            <a:avLst/>
          </a:prstGeom>
        </p:spPr>
      </p:pic>
      <p:pic>
        <p:nvPicPr>
          <p:cNvPr id="1030" name="Immagine 1" descr="flag_yellow_high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Immagine 1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195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05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Immagin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06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Immagine 7" descr="logo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53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magine 15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49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984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7C8B-0309-43D7-A720-4A13B5F2A39C}" type="datetime1">
              <a:rPr lang="it-IT" smtClean="0"/>
              <a:t>14/09/2018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authorize the use and reproduction of any content, data and digital images in this presentation by CIHEAM-BARI, or anyone authorized by CIHEAM BARI.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361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605F-72DA-4537-BEC2-B1B13D8B2E38}" type="datetime1">
              <a:rPr lang="it-IT" smtClean="0"/>
              <a:t>14/09/2018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authorize the use and reproduction of any content, data and digital images in this presentation by CIHEAM-BARI, or anyone authorized by CIHEAM BARI.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533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1DBE-4FE0-4CF8-BD42-072F8BA540D7}" type="datetime1">
              <a:rPr lang="it-IT" smtClean="0"/>
              <a:t>14/09/2018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authorize the use and reproduction of any content, data and digital images in this presentation by CIHEAM-BARI, or anyone authorized by CIHEAM BARI.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8800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1F5-DD1D-4193-9FA3-BB5F3860F734}" type="datetime1">
              <a:rPr lang="it-IT" smtClean="0"/>
              <a:t>14/09/2018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authorize the use and reproduction of any content, data and digital images in this presentation by CIHEAM-BARI, or anyone authorized by CIHEAM BARI.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2425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BF7A-424A-484D-BD3D-5E66186D7719}" type="datetime1">
              <a:rPr lang="it-IT" smtClean="0"/>
              <a:t>14/09/2018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authorize the use and reproduction of any content, data and digital images in this presentation by CIHEAM-BARI, or anyone authorized by CIHEAM BARI.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7877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762A-3C04-46A1-8D60-B7D8BBB5EEBF}" type="datetime1">
              <a:rPr lang="it-IT" smtClean="0"/>
              <a:t>14/09/2018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authorize the use and reproduction of any content, data and digital images in this presentation by CIHEAM-BARI, or anyone authorized by CIHEAM BARI.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20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3B23-7319-48A3-A5FB-0CE052508E95}" type="datetime1">
              <a:rPr lang="it-IT" smtClean="0"/>
              <a:t>14/09/2018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authorize the use and reproduction of any content, data and digital images in this presentation by CIHEAM-BARI, or anyone authorized by CIHEAM BARI.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4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487B-3E04-4966-974C-7CEE3F64F4EE}" type="datetime1">
              <a:rPr lang="it-IT" smtClean="0"/>
              <a:t>14/09/2018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authorize the use and reproduction of any content, data and digital images in this presentation by CIHEAM-BARI, or anyone authorized by CIHEAM BARI.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854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98C5-B859-4430-B655-C7652B5EE6DE}" type="datetime1">
              <a:rPr lang="it-IT" smtClean="0"/>
              <a:t>14/09/2018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authorize the use and reproduction of any content, data and digital images in this presentation by CIHEAM-BARI, or anyone authorized by CIHEAM BARI.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2169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F869-8BD5-4599-98E9-3CF26D43F33E}" type="datetime1">
              <a:rPr lang="it-IT" smtClean="0"/>
              <a:t>14/09/2018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authorize the use and reproduction of any content, data and digital images in this presentation by CIHEAM-BARI, or anyone authorized by CIHEAM BARI.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84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592A6-2D01-4565-BE0B-E17A8D9218B5}" type="datetime1">
              <a:rPr lang="it-IT" smtClean="0"/>
              <a:t>14/09/2018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 authorize the use and reproduction of any content, data and digital images in this presentation by CIHEAM-BARI, or anyone authorized by CIHEAM BARI.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0370F-8DFD-418F-8B5E-8E54849B414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08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stat.unipd.i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an.r-project.org/mirror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stat.unipd.i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04811" y="1940524"/>
            <a:ext cx="11239501" cy="958756"/>
          </a:xfrm>
        </p:spPr>
        <p:txBody>
          <a:bodyPr>
            <a:noAutofit/>
          </a:bodyPr>
          <a:lstStyle/>
          <a:p>
            <a:r>
              <a:rPr lang="en-GB" sz="2200" dirty="0"/>
              <a:t>Capacity Building and Raising Awareness in Europe and in Third Countries </a:t>
            </a:r>
            <a:r>
              <a:rPr lang="it-IT" sz="2200" dirty="0"/>
              <a:t/>
            </a:r>
            <a:br>
              <a:rPr lang="it-IT" sz="2200" dirty="0"/>
            </a:br>
            <a:r>
              <a:rPr lang="it-IT" sz="2200" dirty="0"/>
              <a:t>to </a:t>
            </a:r>
            <a:r>
              <a:rPr lang="it-IT" sz="2200" dirty="0" err="1"/>
              <a:t>Cope</a:t>
            </a:r>
            <a:r>
              <a:rPr lang="it-IT" sz="2200" dirty="0"/>
              <a:t> with </a:t>
            </a:r>
            <a:r>
              <a:rPr lang="it-IT" sz="2200" i="1" dirty="0" err="1"/>
              <a:t>Xylella</a:t>
            </a:r>
            <a:r>
              <a:rPr lang="it-IT" sz="2200" i="1" dirty="0"/>
              <a:t> fastidiosa </a:t>
            </a:r>
            <a:r>
              <a:rPr lang="it-IT" sz="2200" dirty="0"/>
              <a:t>– “CURE-XF”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9814" y="5391013"/>
            <a:ext cx="8389494" cy="415302"/>
          </a:xfrm>
        </p:spPr>
        <p:txBody>
          <a:bodyPr>
            <a:noAutofit/>
          </a:bodyPr>
          <a:lstStyle/>
          <a:p>
            <a:r>
              <a:rPr lang="it-IT" dirty="0"/>
              <a:t>CIHEAM </a:t>
            </a:r>
            <a:r>
              <a:rPr lang="it-IT" dirty="0" smtClean="0"/>
              <a:t>Bari, </a:t>
            </a:r>
            <a:r>
              <a:rPr lang="it-IT" dirty="0" smtClean="0"/>
              <a:t>1st October </a:t>
            </a:r>
            <a:r>
              <a:rPr lang="it-IT" dirty="0"/>
              <a:t>2018</a:t>
            </a:r>
          </a:p>
          <a:p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0" y="6488786"/>
            <a:ext cx="12062012" cy="152007"/>
          </a:xfrm>
        </p:spPr>
        <p:txBody>
          <a:bodyPr/>
          <a:lstStyle/>
          <a:p>
            <a:r>
              <a:rPr lang="en-US" dirty="0" smtClean="0"/>
              <a:t>I authorize the use and reproduction of any content, data and digital images in this presentation by CIHEAM-BARI, or anyone authorized by CIHEAM BARI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1</a:t>
            </a:fld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4862577" y="5771600"/>
            <a:ext cx="2449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it-IT" sz="28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#CureXFSS2018</a:t>
            </a:r>
            <a:endParaRPr lang="it-I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874" y="1681776"/>
            <a:ext cx="6302617" cy="652755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3122680" y="1200555"/>
            <a:ext cx="592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In </a:t>
            </a:r>
            <a:r>
              <a:rPr lang="it-IT" dirty="0" err="1" smtClean="0"/>
              <a:t>collaboration</a:t>
            </a:r>
            <a:r>
              <a:rPr lang="it-IT" dirty="0" smtClean="0"/>
              <a:t> with:</a:t>
            </a:r>
            <a:endParaRPr lang="it-IT" dirty="0"/>
          </a:p>
        </p:txBody>
      </p:sp>
      <p:sp>
        <p:nvSpPr>
          <p:cNvPr id="15" name="Titolo 1"/>
          <p:cNvSpPr txBox="1">
            <a:spLocks/>
          </p:cNvSpPr>
          <p:nvPr/>
        </p:nvSpPr>
        <p:spPr>
          <a:xfrm>
            <a:off x="404811" y="4029832"/>
            <a:ext cx="11239501" cy="11672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b="1" cap="small" dirty="0">
                <a:solidFill>
                  <a:srgbClr val="00B050"/>
                </a:solidFill>
              </a:rPr>
              <a:t>International Summer </a:t>
            </a:r>
            <a:r>
              <a:rPr lang="en-GB" b="1" cap="small" dirty="0" smtClean="0">
                <a:solidFill>
                  <a:srgbClr val="00B050"/>
                </a:solidFill>
              </a:rPr>
              <a:t>School</a:t>
            </a:r>
          </a:p>
          <a:p>
            <a:r>
              <a:rPr lang="en-GB" b="1" cap="small" dirty="0">
                <a:solidFill>
                  <a:srgbClr val="00B050"/>
                </a:solidFill>
              </a:rPr>
              <a:t>Modelling the spread of </a:t>
            </a:r>
            <a:r>
              <a:rPr lang="en-GB" b="1" i="1" cap="small" dirty="0">
                <a:solidFill>
                  <a:srgbClr val="00B050"/>
                </a:solidFill>
              </a:rPr>
              <a:t>Xylella </a:t>
            </a:r>
            <a:r>
              <a:rPr lang="en-GB" b="1" i="1" cap="small" dirty="0" err="1">
                <a:solidFill>
                  <a:srgbClr val="00B050"/>
                </a:solidFill>
              </a:rPr>
              <a:t>fastidiosa</a:t>
            </a:r>
            <a:r>
              <a:rPr lang="en-GB" b="1" i="1" cap="small" dirty="0">
                <a:solidFill>
                  <a:srgbClr val="00B050"/>
                </a:solidFill>
              </a:rPr>
              <a:t> </a:t>
            </a:r>
          </a:p>
          <a:p>
            <a:r>
              <a:rPr lang="en-GB" b="1" cap="small" dirty="0">
                <a:solidFill>
                  <a:srgbClr val="00B050"/>
                </a:solidFill>
              </a:rPr>
              <a:t>for improving the surveillance </a:t>
            </a:r>
            <a:r>
              <a:rPr lang="en-GB" b="1" cap="small" dirty="0" smtClean="0">
                <a:solidFill>
                  <a:srgbClr val="00B050"/>
                </a:solidFill>
              </a:rPr>
              <a:t>programs</a:t>
            </a:r>
          </a:p>
          <a:p>
            <a:pPr>
              <a:spcBef>
                <a:spcPts val="600"/>
              </a:spcBef>
            </a:pPr>
            <a:r>
              <a:rPr lang="en-GB" sz="2400" b="1" cap="small" dirty="0" smtClean="0">
                <a:solidFill>
                  <a:srgbClr val="00B050"/>
                </a:solidFill>
              </a:rPr>
              <a:t>Dr Daniel Chapman, UKRI Centre for Ecology &amp; Hydrology, UK </a:t>
            </a:r>
            <a:endParaRPr lang="it-IT" sz="2400" b="1" i="1" cap="small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7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2</a:t>
            </a:fld>
            <a:endParaRPr lang="it-IT" dirty="0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2895600" y="1957508"/>
            <a:ext cx="7086600" cy="587167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In the session we will use the computer language R to run models...</a:t>
            </a:r>
            <a:endParaRPr lang="it-IT" dirty="0"/>
          </a:p>
        </p:txBody>
      </p:sp>
      <p:sp>
        <p:nvSpPr>
          <p:cNvPr id="7" name="Titolo 8"/>
          <p:cNvSpPr txBox="1">
            <a:spLocks/>
          </p:cNvSpPr>
          <p:nvPr/>
        </p:nvSpPr>
        <p:spPr>
          <a:xfrm>
            <a:off x="1524000" y="5693752"/>
            <a:ext cx="9144000" cy="5871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 smtClean="0"/>
              <a:t>...but you will not need to know any coding in R!!!</a:t>
            </a:r>
            <a:endParaRPr lang="it-IT" dirty="0"/>
          </a:p>
        </p:txBody>
      </p:sp>
      <p:pic>
        <p:nvPicPr>
          <p:cNvPr id="1026" name="Picture 2" descr="Image result for cod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913" y="2780363"/>
            <a:ext cx="3567516" cy="2508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 coding carto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62250"/>
            <a:ext cx="57150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67" y="1280579"/>
            <a:ext cx="1746913" cy="135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80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3</a:t>
            </a:fld>
            <a:endParaRPr lang="it-IT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1524000" y="1599373"/>
            <a:ext cx="9144000" cy="136545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Please bring your laptop to </a:t>
            </a:r>
            <a:r>
              <a:rPr lang="it-IT" dirty="0"/>
              <a:t>the session on 1st October.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Before then, please follow these instructions to install R</a:t>
            </a:r>
            <a:endParaRPr lang="it-IT" dirty="0"/>
          </a:p>
        </p:txBody>
      </p:sp>
      <p:sp>
        <p:nvSpPr>
          <p:cNvPr id="10" name="Sottotitolo 9"/>
          <p:cNvSpPr>
            <a:spLocks noGrp="1"/>
          </p:cNvSpPr>
          <p:nvPr>
            <p:ph type="subTitle" idx="1"/>
          </p:nvPr>
        </p:nvSpPr>
        <p:spPr>
          <a:xfrm>
            <a:off x="1524000" y="3330053"/>
            <a:ext cx="9144000" cy="2661067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it-IT" dirty="0" smtClean="0"/>
              <a:t>Download </a:t>
            </a:r>
            <a:r>
              <a:rPr lang="it-IT" dirty="0"/>
              <a:t>and install R 3.5.1 from </a:t>
            </a:r>
            <a:r>
              <a:rPr lang="it-IT" dirty="0">
                <a:hlinkClick r:id="rId3"/>
              </a:rPr>
              <a:t>https://cran.stat.unipd.it/</a:t>
            </a:r>
            <a:r>
              <a:rPr lang="it-IT" dirty="0"/>
              <a:t> or any of the </a:t>
            </a:r>
            <a:r>
              <a:rPr lang="it-IT" dirty="0" smtClean="0"/>
              <a:t>‘mirrors’ linked at </a:t>
            </a:r>
            <a:r>
              <a:rPr lang="it-IT" dirty="0">
                <a:hlinkClick r:id="rId4"/>
              </a:rPr>
              <a:t>https://</a:t>
            </a:r>
            <a:r>
              <a:rPr lang="it-IT" dirty="0" smtClean="0">
                <a:hlinkClick r:id="rId4"/>
              </a:rPr>
              <a:t>cran.r-project.org/mirrors.html</a:t>
            </a:r>
            <a:r>
              <a:rPr lang="it-IT" dirty="0" smtClean="0"/>
              <a:t> 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dirty="0" smtClean="0"/>
              <a:t>Install all the R packages (libraries of functions) we need to run the models. To do this open R and paste this directly into the console...</a:t>
            </a:r>
          </a:p>
          <a:p>
            <a:pPr lvl="1" algn="l"/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("shiny","ggplot2","reshape","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deSolve",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data.table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readr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"),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dependencies=TRUE, repos='http://cran.us.r-project.org')</a:t>
            </a:r>
            <a:endParaRPr lang="it-IT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26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authorize the use and reproduction of any content, data and digital images in this presentation by CIHEAM-BARI, or anyone authorized by CIHEAM BARI.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8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5</a:t>
            </a:fld>
            <a:endParaRPr lang="it-IT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1524000" y="1583500"/>
            <a:ext cx="9144000" cy="587167"/>
          </a:xfrm>
        </p:spPr>
        <p:txBody>
          <a:bodyPr/>
          <a:lstStyle/>
          <a:p>
            <a:r>
              <a:rPr lang="it-IT" dirty="0" smtClean="0"/>
              <a:t>Before we begin...</a:t>
            </a:r>
            <a:endParaRPr lang="it-IT" dirty="0"/>
          </a:p>
        </p:txBody>
      </p:sp>
      <p:sp>
        <p:nvSpPr>
          <p:cNvPr id="10" name="Sottotitolo 9"/>
          <p:cNvSpPr>
            <a:spLocks noGrp="1"/>
          </p:cNvSpPr>
          <p:nvPr>
            <p:ph type="subTitle" idx="1"/>
          </p:nvPr>
        </p:nvSpPr>
        <p:spPr>
          <a:xfrm>
            <a:off x="1524000" y="2354225"/>
            <a:ext cx="9144000" cy="3636896"/>
          </a:xfrm>
        </p:spPr>
        <p:txBody>
          <a:bodyPr/>
          <a:lstStyle/>
          <a:p>
            <a:r>
              <a:rPr lang="it-IT" dirty="0" smtClean="0"/>
              <a:t>You will need a laptop and an internet connection</a:t>
            </a:r>
          </a:p>
          <a:p>
            <a:r>
              <a:rPr lang="it-IT" dirty="0" smtClean="0"/>
              <a:t>Please download and </a:t>
            </a:r>
            <a:r>
              <a:rPr lang="it-IT" dirty="0"/>
              <a:t>install R 3.5.1 </a:t>
            </a:r>
            <a:r>
              <a:rPr lang="it-IT" dirty="0" smtClean="0"/>
              <a:t>from </a:t>
            </a:r>
            <a:r>
              <a:rPr lang="it-IT" dirty="0" smtClean="0">
                <a:hlinkClick r:id="rId3"/>
              </a:rPr>
              <a:t>https</a:t>
            </a:r>
            <a:r>
              <a:rPr lang="it-IT" dirty="0">
                <a:hlinkClick r:id="rId3"/>
              </a:rPr>
              <a:t>://cran.stat.unipd.it</a:t>
            </a:r>
            <a:r>
              <a:rPr lang="it-IT" dirty="0" smtClean="0">
                <a:hlinkClick r:id="rId3"/>
              </a:rPr>
              <a:t>/</a:t>
            </a:r>
            <a:r>
              <a:rPr lang="it-IT" dirty="0"/>
              <a:t> </a:t>
            </a:r>
            <a:r>
              <a:rPr lang="it-IT" dirty="0" smtClean="0"/>
              <a:t>or any of these mirrors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2050" name="Picture 2" descr="Image result for 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873" y="4065597"/>
            <a:ext cx="2048253" cy="158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20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 authorize the use and reproduction of any content, data and digital images in this presentation by CIHEAM-BARI, or anyone authorized by CIHEAM BARI.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72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7</a:t>
            </a:fld>
            <a:endParaRPr lang="it-IT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1524000" y="1583500"/>
            <a:ext cx="9144000" cy="587167"/>
          </a:xfrm>
        </p:spPr>
        <p:txBody>
          <a:bodyPr/>
          <a:lstStyle/>
          <a:p>
            <a:r>
              <a:rPr lang="it-IT" dirty="0" smtClean="0"/>
              <a:t>title</a:t>
            </a:r>
            <a:endParaRPr lang="it-IT" dirty="0"/>
          </a:p>
        </p:txBody>
      </p:sp>
      <p:sp>
        <p:nvSpPr>
          <p:cNvPr id="10" name="Sottotitolo 9"/>
          <p:cNvSpPr>
            <a:spLocks noGrp="1"/>
          </p:cNvSpPr>
          <p:nvPr>
            <p:ph type="subTitle" idx="1"/>
          </p:nvPr>
        </p:nvSpPr>
        <p:spPr>
          <a:xfrm>
            <a:off x="1524000" y="2354225"/>
            <a:ext cx="9144000" cy="3636896"/>
          </a:xfrm>
        </p:spPr>
        <p:txBody>
          <a:bodyPr/>
          <a:lstStyle/>
          <a:p>
            <a:r>
              <a:rPr lang="it-IT" dirty="0" smtClean="0"/>
              <a:t>Text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502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0" y="6488786"/>
            <a:ext cx="12062012" cy="152007"/>
          </a:xfrm>
        </p:spPr>
        <p:txBody>
          <a:bodyPr/>
          <a:lstStyle/>
          <a:p>
            <a:r>
              <a:rPr lang="en-US" dirty="0" smtClean="0"/>
              <a:t>I authorize the use and reproduction of any content, data and digital images in this presentation by CIHEAM-BARI, or anyone authorized by CIHEAM BARI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370F-8DFD-418F-8B5E-8E54849B4148}" type="slidenum">
              <a:rPr lang="it-IT" smtClean="0"/>
              <a:t>8</a:t>
            </a:fld>
            <a:endParaRPr lang="it-IT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1524000" y="1583500"/>
            <a:ext cx="9144000" cy="587167"/>
          </a:xfrm>
        </p:spPr>
        <p:txBody>
          <a:bodyPr/>
          <a:lstStyle/>
          <a:p>
            <a:r>
              <a:rPr lang="it-IT" dirty="0" err="1" smtClean="0"/>
              <a:t>Conclusions</a:t>
            </a:r>
            <a:r>
              <a:rPr lang="it-IT" dirty="0" smtClean="0"/>
              <a:t> - </a:t>
            </a:r>
            <a:r>
              <a:rPr lang="it-IT" dirty="0"/>
              <a:t>Calibri, 32 </a:t>
            </a:r>
            <a:r>
              <a:rPr lang="it-IT" dirty="0" err="1"/>
              <a:t>pt</a:t>
            </a:r>
            <a:endParaRPr lang="it-IT" dirty="0"/>
          </a:p>
        </p:txBody>
      </p:sp>
      <p:sp>
        <p:nvSpPr>
          <p:cNvPr id="10" name="Sottotitolo 9"/>
          <p:cNvSpPr>
            <a:spLocks noGrp="1"/>
          </p:cNvSpPr>
          <p:nvPr>
            <p:ph type="subTitle" idx="1"/>
          </p:nvPr>
        </p:nvSpPr>
        <p:spPr>
          <a:xfrm>
            <a:off x="1524000" y="2354225"/>
            <a:ext cx="9144000" cy="3636896"/>
          </a:xfrm>
        </p:spPr>
        <p:txBody>
          <a:bodyPr/>
          <a:lstStyle/>
          <a:p>
            <a:r>
              <a:rPr lang="it-IT" dirty="0" smtClean="0"/>
              <a:t>Text </a:t>
            </a:r>
            <a:r>
              <a:rPr lang="it-IT" dirty="0"/>
              <a:t>– Calibri,  </a:t>
            </a:r>
            <a:r>
              <a:rPr lang="it-IT" dirty="0" smtClean="0"/>
              <a:t>16 </a:t>
            </a:r>
            <a:r>
              <a:rPr lang="it-IT" dirty="0" err="1"/>
              <a:t>pt</a:t>
            </a:r>
            <a:endParaRPr lang="it-IT" dirty="0"/>
          </a:p>
          <a:p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0168439" y="1553399"/>
            <a:ext cx="1436127" cy="1554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</a:t>
            </a:r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 </a:t>
            </a:r>
            <a:r>
              <a:rPr lang="it-IT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Pictures</a:t>
            </a:r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 </a:t>
            </a:r>
            <a:r>
              <a:rPr lang="it-IT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Charts</a:t>
            </a:r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</a:t>
            </a:r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</a:t>
            </a:r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wish</a:t>
            </a:r>
            <a:endParaRPr lang="it-IT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10168438" y="3790332"/>
            <a:ext cx="1436127" cy="1554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</a:t>
            </a:r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 </a:t>
            </a:r>
            <a:r>
              <a:rPr lang="it-IT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Pictures</a:t>
            </a:r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 </a:t>
            </a:r>
            <a:r>
              <a:rPr lang="it-IT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Charts</a:t>
            </a:r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</a:t>
            </a:r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</a:t>
            </a:r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wish</a:t>
            </a:r>
            <a:endParaRPr lang="it-IT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0168438" y="3107857"/>
            <a:ext cx="1436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tx1">
                    <a:tint val="75000"/>
                  </a:schemeClr>
                </a:solidFill>
              </a:rPr>
              <a:t>Add</a:t>
            </a:r>
            <a:r>
              <a:rPr lang="it-IT" sz="1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d</a:t>
            </a:r>
            <a:r>
              <a:rPr lang="it-IT" sz="1200" dirty="0" err="1" smtClean="0">
                <a:solidFill>
                  <a:schemeClr val="tx1">
                    <a:tint val="75000"/>
                  </a:schemeClr>
                </a:solidFill>
              </a:rPr>
              <a:t>escription</a:t>
            </a:r>
            <a:r>
              <a:rPr lang="it-IT" sz="1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/ </a:t>
            </a:r>
            <a:r>
              <a:rPr lang="it-IT" sz="1200" dirty="0" smtClean="0">
                <a:solidFill>
                  <a:schemeClr val="tx1">
                    <a:tint val="75000"/>
                  </a:schemeClr>
                </a:solidFill>
              </a:rPr>
              <a:t>credit 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of the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p</a:t>
            </a:r>
            <a:r>
              <a:rPr lang="it-IT" sz="1200" dirty="0" err="1" smtClean="0">
                <a:solidFill>
                  <a:schemeClr val="tx1">
                    <a:tint val="75000"/>
                  </a:schemeClr>
                </a:solidFill>
              </a:rPr>
              <a:t>icture</a:t>
            </a:r>
            <a:r>
              <a:rPr lang="it-IT" sz="1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or chart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10168437" y="5344790"/>
            <a:ext cx="1436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tx1">
                    <a:tint val="75000"/>
                  </a:schemeClr>
                </a:solidFill>
              </a:rPr>
              <a:t>Add</a:t>
            </a:r>
            <a:r>
              <a:rPr lang="it-IT" sz="1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d</a:t>
            </a:r>
            <a:r>
              <a:rPr lang="it-IT" sz="1200" dirty="0" err="1" smtClean="0">
                <a:solidFill>
                  <a:schemeClr val="tx1">
                    <a:tint val="75000"/>
                  </a:schemeClr>
                </a:solidFill>
              </a:rPr>
              <a:t>escription</a:t>
            </a:r>
            <a:r>
              <a:rPr lang="it-IT" sz="1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/ </a:t>
            </a:r>
            <a:r>
              <a:rPr lang="it-IT" sz="1200" dirty="0" smtClean="0">
                <a:solidFill>
                  <a:schemeClr val="tx1">
                    <a:tint val="75000"/>
                  </a:schemeClr>
                </a:solidFill>
              </a:rPr>
              <a:t>credit 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of the </a:t>
            </a:r>
            <a:r>
              <a:rPr lang="it-IT" sz="1200" dirty="0" err="1">
                <a:solidFill>
                  <a:schemeClr val="tx1">
                    <a:tint val="75000"/>
                  </a:schemeClr>
                </a:solidFill>
              </a:rPr>
              <a:t>p</a:t>
            </a:r>
            <a:r>
              <a:rPr lang="it-IT" sz="1200" dirty="0" err="1" smtClean="0">
                <a:solidFill>
                  <a:schemeClr val="tx1">
                    <a:tint val="75000"/>
                  </a:schemeClr>
                </a:solidFill>
              </a:rPr>
              <a:t>icture</a:t>
            </a:r>
            <a:r>
              <a:rPr lang="it-IT" sz="1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or chart</a:t>
            </a:r>
          </a:p>
        </p:txBody>
      </p:sp>
    </p:spTree>
    <p:extLst>
      <p:ext uri="{BB962C8B-B14F-4D97-AF65-F5344CB8AC3E}">
        <p14:creationId xmlns:p14="http://schemas.microsoft.com/office/powerpoint/2010/main" val="28837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5226817"/>
            <a:ext cx="12192000" cy="163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548542" y="3537262"/>
            <a:ext cx="482568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d-ID" altLang="it-IT" sz="8000" dirty="0" smtClean="0">
                <a:latin typeface="Lato Hairline" pitchFamily="34" charset="0"/>
                <a:ea typeface="Roboto" panose="02000000000000000000" pitchFamily="2" charset="0"/>
                <a:cs typeface="Lato Hairline" pitchFamily="34" charset="0"/>
              </a:rPr>
              <a:t>Thank</a:t>
            </a:r>
            <a:r>
              <a:rPr lang="it-IT" altLang="it-IT" sz="8000" dirty="0" smtClean="0">
                <a:latin typeface="Lato Hairline" pitchFamily="34" charset="0"/>
                <a:ea typeface="Roboto" panose="02000000000000000000" pitchFamily="2" charset="0"/>
                <a:cs typeface="Lato Hairline" pitchFamily="34" charset="0"/>
              </a:rPr>
              <a:t> </a:t>
            </a:r>
            <a:r>
              <a:rPr lang="id-ID" altLang="it-IT" sz="8000" dirty="0" smtClean="0">
                <a:latin typeface="Lato Black" panose="020F0A02020204030203" pitchFamily="34" charset="0"/>
                <a:ea typeface="Roboto" panose="02000000000000000000" pitchFamily="2" charset="0"/>
                <a:cs typeface="Lato Black" panose="020F0A02020204030203" pitchFamily="34" charset="0"/>
              </a:rPr>
              <a:t>You</a:t>
            </a:r>
            <a:endParaRPr lang="en-US" altLang="it-IT" sz="8000" dirty="0">
              <a:latin typeface="Lato Black" panose="020F0A02020204030203" pitchFamily="34" charset="0"/>
              <a:ea typeface="Roboto" panose="02000000000000000000" pitchFamily="2" charset="0"/>
              <a:cs typeface="Lato Black" panose="020F0A02020204030203" pitchFamily="34" charset="0"/>
            </a:endParaRPr>
          </a:p>
        </p:txBody>
      </p:sp>
      <p:grpSp>
        <p:nvGrpSpPr>
          <p:cNvPr id="2" name="Gruppo 1"/>
          <p:cNvGrpSpPr/>
          <p:nvPr/>
        </p:nvGrpSpPr>
        <p:grpSpPr>
          <a:xfrm>
            <a:off x="1103363" y="5272967"/>
            <a:ext cx="8491193" cy="1288755"/>
            <a:chOff x="1103363" y="5272967"/>
            <a:chExt cx="8491193" cy="1288755"/>
          </a:xfrm>
        </p:grpSpPr>
        <p:cxnSp>
          <p:nvCxnSpPr>
            <p:cNvPr id="8" name="Straight Connector 11"/>
            <p:cNvCxnSpPr/>
            <p:nvPr/>
          </p:nvCxnSpPr>
          <p:spPr>
            <a:xfrm>
              <a:off x="6306279" y="5490927"/>
              <a:ext cx="0" cy="105300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12"/>
            <p:cNvSpPr txBox="1"/>
            <p:nvPr/>
          </p:nvSpPr>
          <p:spPr>
            <a:xfrm>
              <a:off x="7004476" y="5496521"/>
              <a:ext cx="259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100" dirty="0" err="1" smtClean="0">
                  <a:solidFill>
                    <a:schemeClr val="bg1"/>
                  </a:solidFill>
                </a:rPr>
                <a:t>Address</a:t>
              </a:r>
              <a:endParaRPr lang="id-ID" sz="11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13"/>
            <p:cNvSpPr txBox="1"/>
            <p:nvPr/>
          </p:nvSpPr>
          <p:spPr>
            <a:xfrm>
              <a:off x="7004477" y="5958792"/>
              <a:ext cx="2411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100" dirty="0" smtClean="0">
                  <a:solidFill>
                    <a:schemeClr val="bg1"/>
                  </a:solidFill>
                </a:rPr>
                <a:t>E-mail</a:t>
              </a:r>
              <a:endParaRPr lang="id-ID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/>
            <p:nvPr/>
          </p:nvSpPr>
          <p:spPr>
            <a:xfrm>
              <a:off x="7004477" y="6300112"/>
              <a:ext cx="2411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100" dirty="0" smtClean="0">
                  <a:solidFill>
                    <a:schemeClr val="bg1"/>
                  </a:solidFill>
                </a:rPr>
                <a:t>Phone </a:t>
              </a:r>
              <a:r>
                <a:rPr lang="it-IT" sz="1100" dirty="0" err="1" smtClean="0">
                  <a:solidFill>
                    <a:schemeClr val="bg1"/>
                  </a:solidFill>
                </a:rPr>
                <a:t>number</a:t>
              </a:r>
              <a:endParaRPr lang="id-ID" sz="11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5"/>
            <p:cNvSpPr txBox="1"/>
            <p:nvPr/>
          </p:nvSpPr>
          <p:spPr>
            <a:xfrm>
              <a:off x="1104989" y="6017427"/>
              <a:ext cx="2748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d-ID" sz="2400" dirty="0">
                  <a:solidFill>
                    <a:schemeClr val="bg1"/>
                  </a:solidFill>
                </a:rPr>
                <a:t>put your </a:t>
              </a:r>
              <a:r>
                <a:rPr lang="it-IT" sz="2400" dirty="0" smtClean="0">
                  <a:solidFill>
                    <a:schemeClr val="bg1"/>
                  </a:solidFill>
                </a:rPr>
                <a:t>NAME </a:t>
              </a:r>
              <a:r>
                <a:rPr lang="id-ID" sz="2400" dirty="0" smtClean="0">
                  <a:solidFill>
                    <a:schemeClr val="bg1"/>
                  </a:solidFill>
                </a:rPr>
                <a:t>here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6"/>
            <p:cNvSpPr txBox="1"/>
            <p:nvPr/>
          </p:nvSpPr>
          <p:spPr>
            <a:xfrm>
              <a:off x="1103363" y="5272967"/>
              <a:ext cx="40995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d-ID" sz="4400" dirty="0">
                  <a:solidFill>
                    <a:schemeClr val="bg1"/>
                  </a:solidFill>
                  <a:latin typeface="+mj-lt"/>
                </a:rPr>
                <a:t>Get in Touch</a:t>
              </a:r>
              <a:endParaRPr lang="en-US" sz="44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14" name="Group 17"/>
            <p:cNvGrpSpPr/>
            <p:nvPr/>
          </p:nvGrpSpPr>
          <p:grpSpPr>
            <a:xfrm>
              <a:off x="6742358" y="6000053"/>
              <a:ext cx="226028" cy="142202"/>
              <a:chOff x="5978526" y="1625601"/>
              <a:chExt cx="239713" cy="150812"/>
            </a:xfrm>
            <a:solidFill>
              <a:schemeClr val="bg1"/>
            </a:solidFill>
          </p:grpSpPr>
          <p:sp>
            <p:nvSpPr>
              <p:cNvPr id="20" name="Freeform 108"/>
              <p:cNvSpPr>
                <a:spLocks/>
              </p:cNvSpPr>
              <p:nvPr/>
            </p:nvSpPr>
            <p:spPr bwMode="auto">
              <a:xfrm>
                <a:off x="5992813" y="1625601"/>
                <a:ext cx="214313" cy="95250"/>
              </a:xfrm>
              <a:custGeom>
                <a:avLst/>
                <a:gdLst>
                  <a:gd name="T0" fmla="*/ 135 w 135"/>
                  <a:gd name="T1" fmla="*/ 0 h 60"/>
                  <a:gd name="T2" fmla="*/ 132 w 135"/>
                  <a:gd name="T3" fmla="*/ 0 h 60"/>
                  <a:gd name="T4" fmla="*/ 0 w 135"/>
                  <a:gd name="T5" fmla="*/ 0 h 60"/>
                  <a:gd name="T6" fmla="*/ 0 w 135"/>
                  <a:gd name="T7" fmla="*/ 0 h 60"/>
                  <a:gd name="T8" fmla="*/ 66 w 135"/>
                  <a:gd name="T9" fmla="*/ 60 h 60"/>
                  <a:gd name="T10" fmla="*/ 135 w 135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60">
                    <a:moveTo>
                      <a:pt x="135" y="0"/>
                    </a:moveTo>
                    <a:lnTo>
                      <a:pt x="13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6" y="60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100"/>
              </a:p>
            </p:txBody>
          </p:sp>
          <p:sp>
            <p:nvSpPr>
              <p:cNvPr id="21" name="Freeform 109"/>
              <p:cNvSpPr>
                <a:spLocks/>
              </p:cNvSpPr>
              <p:nvPr/>
            </p:nvSpPr>
            <p:spPr bwMode="auto">
              <a:xfrm>
                <a:off x="6143626" y="1638301"/>
                <a:ext cx="74613" cy="130175"/>
              </a:xfrm>
              <a:custGeom>
                <a:avLst/>
                <a:gdLst>
                  <a:gd name="T0" fmla="*/ 20 w 20"/>
                  <a:gd name="T1" fmla="*/ 0 h 35"/>
                  <a:gd name="T2" fmla="*/ 0 w 20"/>
                  <a:gd name="T3" fmla="*/ 17 h 35"/>
                  <a:gd name="T4" fmla="*/ 19 w 20"/>
                  <a:gd name="T5" fmla="*/ 35 h 35"/>
                  <a:gd name="T6" fmla="*/ 20 w 20"/>
                  <a:gd name="T7" fmla="*/ 33 h 35"/>
                  <a:gd name="T8" fmla="*/ 20 w 20"/>
                  <a:gd name="T9" fmla="*/ 1 h 35"/>
                  <a:gd name="T10" fmla="*/ 20 w 20"/>
                  <a:gd name="T1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5">
                    <a:moveTo>
                      <a:pt x="20" y="0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4"/>
                      <a:pt x="20" y="34"/>
                      <a:pt x="20" y="33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100"/>
              </a:p>
            </p:txBody>
          </p:sp>
          <p:sp>
            <p:nvSpPr>
              <p:cNvPr id="22" name="Freeform 110"/>
              <p:cNvSpPr>
                <a:spLocks/>
              </p:cNvSpPr>
              <p:nvPr/>
            </p:nvSpPr>
            <p:spPr bwMode="auto">
              <a:xfrm>
                <a:off x="5978526" y="1633538"/>
                <a:ext cx="74613" cy="134938"/>
              </a:xfrm>
              <a:custGeom>
                <a:avLst/>
                <a:gdLst>
                  <a:gd name="T0" fmla="*/ 0 w 20"/>
                  <a:gd name="T1" fmla="*/ 0 h 36"/>
                  <a:gd name="T2" fmla="*/ 0 w 20"/>
                  <a:gd name="T3" fmla="*/ 2 h 36"/>
                  <a:gd name="T4" fmla="*/ 0 w 20"/>
                  <a:gd name="T5" fmla="*/ 34 h 36"/>
                  <a:gd name="T6" fmla="*/ 0 w 20"/>
                  <a:gd name="T7" fmla="*/ 36 h 36"/>
                  <a:gd name="T8" fmla="*/ 20 w 20"/>
                  <a:gd name="T9" fmla="*/ 18 h 36"/>
                  <a:gd name="T10" fmla="*/ 0 w 2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6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6"/>
                    </a:cubicBezTo>
                    <a:cubicBezTo>
                      <a:pt x="20" y="18"/>
                      <a:pt x="20" y="18"/>
                      <a:pt x="20" y="1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100"/>
              </a:p>
            </p:txBody>
          </p:sp>
          <p:sp>
            <p:nvSpPr>
              <p:cNvPr id="23" name="Freeform 111"/>
              <p:cNvSpPr>
                <a:spLocks/>
              </p:cNvSpPr>
              <p:nvPr/>
            </p:nvSpPr>
            <p:spPr bwMode="auto">
              <a:xfrm>
                <a:off x="5992813" y="1712913"/>
                <a:ext cx="209550" cy="63500"/>
              </a:xfrm>
              <a:custGeom>
                <a:avLst/>
                <a:gdLst>
                  <a:gd name="T0" fmla="*/ 66 w 132"/>
                  <a:gd name="T1" fmla="*/ 19 h 40"/>
                  <a:gd name="T2" fmla="*/ 45 w 132"/>
                  <a:gd name="T3" fmla="*/ 0 h 40"/>
                  <a:gd name="T4" fmla="*/ 0 w 132"/>
                  <a:gd name="T5" fmla="*/ 40 h 40"/>
                  <a:gd name="T6" fmla="*/ 0 w 132"/>
                  <a:gd name="T7" fmla="*/ 40 h 40"/>
                  <a:gd name="T8" fmla="*/ 132 w 132"/>
                  <a:gd name="T9" fmla="*/ 40 h 40"/>
                  <a:gd name="T10" fmla="*/ 88 w 132"/>
                  <a:gd name="T11" fmla="*/ 0 h 40"/>
                  <a:gd name="T12" fmla="*/ 66 w 132"/>
                  <a:gd name="T13" fmla="*/ 1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40">
                    <a:moveTo>
                      <a:pt x="66" y="19"/>
                    </a:moveTo>
                    <a:lnTo>
                      <a:pt x="45" y="0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32" y="40"/>
                    </a:lnTo>
                    <a:lnTo>
                      <a:pt x="88" y="0"/>
                    </a:lnTo>
                    <a:lnTo>
                      <a:pt x="6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100"/>
              </a:p>
            </p:txBody>
          </p:sp>
        </p:grpSp>
        <p:sp>
          <p:nvSpPr>
            <p:cNvPr id="15" name="Freeform 165"/>
            <p:cNvSpPr>
              <a:spLocks noEditPoints="1"/>
            </p:cNvSpPr>
            <p:nvPr/>
          </p:nvSpPr>
          <p:spPr bwMode="auto">
            <a:xfrm>
              <a:off x="6741055" y="5528408"/>
              <a:ext cx="228630" cy="230143"/>
            </a:xfrm>
            <a:custGeom>
              <a:avLst/>
              <a:gdLst>
                <a:gd name="T0" fmla="*/ 76 w 151"/>
                <a:gd name="T1" fmla="*/ 0 h 152"/>
                <a:gd name="T2" fmla="*/ 9 w 151"/>
                <a:gd name="T3" fmla="*/ 142 h 152"/>
                <a:gd name="T4" fmla="*/ 0 w 151"/>
                <a:gd name="T5" fmla="*/ 152 h 152"/>
                <a:gd name="T6" fmla="*/ 151 w 151"/>
                <a:gd name="T7" fmla="*/ 38 h 152"/>
                <a:gd name="T8" fmla="*/ 57 w 151"/>
                <a:gd name="T9" fmla="*/ 142 h 152"/>
                <a:gd name="T10" fmla="*/ 28 w 151"/>
                <a:gd name="T11" fmla="*/ 123 h 152"/>
                <a:gd name="T12" fmla="*/ 57 w 151"/>
                <a:gd name="T13" fmla="*/ 142 h 152"/>
                <a:gd name="T14" fmla="*/ 19 w 151"/>
                <a:gd name="T15" fmla="*/ 104 h 152"/>
                <a:gd name="T16" fmla="*/ 66 w 151"/>
                <a:gd name="T17" fmla="*/ 95 h 152"/>
                <a:gd name="T18" fmla="*/ 66 w 151"/>
                <a:gd name="T19" fmla="*/ 85 h 152"/>
                <a:gd name="T20" fmla="*/ 19 w 151"/>
                <a:gd name="T21" fmla="*/ 76 h 152"/>
                <a:gd name="T22" fmla="*/ 66 w 151"/>
                <a:gd name="T23" fmla="*/ 85 h 152"/>
                <a:gd name="T24" fmla="*/ 19 w 151"/>
                <a:gd name="T25" fmla="*/ 66 h 152"/>
                <a:gd name="T26" fmla="*/ 66 w 151"/>
                <a:gd name="T27" fmla="*/ 57 h 152"/>
                <a:gd name="T28" fmla="*/ 66 w 151"/>
                <a:gd name="T29" fmla="*/ 47 h 152"/>
                <a:gd name="T30" fmla="*/ 19 w 151"/>
                <a:gd name="T31" fmla="*/ 38 h 152"/>
                <a:gd name="T32" fmla="*/ 66 w 151"/>
                <a:gd name="T33" fmla="*/ 47 h 152"/>
                <a:gd name="T34" fmla="*/ 19 w 151"/>
                <a:gd name="T35" fmla="*/ 29 h 152"/>
                <a:gd name="T36" fmla="*/ 66 w 151"/>
                <a:gd name="T37" fmla="*/ 19 h 152"/>
                <a:gd name="T38" fmla="*/ 113 w 151"/>
                <a:gd name="T39" fmla="*/ 133 h 152"/>
                <a:gd name="T40" fmla="*/ 95 w 151"/>
                <a:gd name="T41" fmla="*/ 114 h 152"/>
                <a:gd name="T42" fmla="*/ 113 w 151"/>
                <a:gd name="T43" fmla="*/ 133 h 152"/>
                <a:gd name="T44" fmla="*/ 95 w 151"/>
                <a:gd name="T45" fmla="*/ 104 h 152"/>
                <a:gd name="T46" fmla="*/ 113 w 151"/>
                <a:gd name="T47" fmla="*/ 85 h 152"/>
                <a:gd name="T48" fmla="*/ 113 w 151"/>
                <a:gd name="T49" fmla="*/ 76 h 152"/>
                <a:gd name="T50" fmla="*/ 95 w 151"/>
                <a:gd name="T51" fmla="*/ 57 h 152"/>
                <a:gd name="T52" fmla="*/ 113 w 151"/>
                <a:gd name="T53" fmla="*/ 76 h 152"/>
                <a:gd name="T54" fmla="*/ 123 w 151"/>
                <a:gd name="T55" fmla="*/ 133 h 152"/>
                <a:gd name="T56" fmla="*/ 142 w 151"/>
                <a:gd name="T57" fmla="*/ 114 h 152"/>
                <a:gd name="T58" fmla="*/ 142 w 151"/>
                <a:gd name="T59" fmla="*/ 104 h 152"/>
                <a:gd name="T60" fmla="*/ 123 w 151"/>
                <a:gd name="T61" fmla="*/ 85 h 152"/>
                <a:gd name="T62" fmla="*/ 142 w 151"/>
                <a:gd name="T63" fmla="*/ 104 h 152"/>
                <a:gd name="T64" fmla="*/ 123 w 151"/>
                <a:gd name="T65" fmla="*/ 76 h 152"/>
                <a:gd name="T66" fmla="*/ 142 w 151"/>
                <a:gd name="T67" fmla="*/ 5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1" h="152">
                  <a:moveTo>
                    <a:pt x="76" y="38"/>
                  </a:moveTo>
                  <a:lnTo>
                    <a:pt x="76" y="0"/>
                  </a:lnTo>
                  <a:lnTo>
                    <a:pt x="9" y="0"/>
                  </a:lnTo>
                  <a:lnTo>
                    <a:pt x="9" y="142"/>
                  </a:lnTo>
                  <a:lnTo>
                    <a:pt x="0" y="142"/>
                  </a:lnTo>
                  <a:lnTo>
                    <a:pt x="0" y="152"/>
                  </a:lnTo>
                  <a:lnTo>
                    <a:pt x="151" y="152"/>
                  </a:lnTo>
                  <a:lnTo>
                    <a:pt x="151" y="38"/>
                  </a:lnTo>
                  <a:lnTo>
                    <a:pt x="76" y="38"/>
                  </a:lnTo>
                  <a:close/>
                  <a:moveTo>
                    <a:pt x="57" y="142"/>
                  </a:moveTo>
                  <a:lnTo>
                    <a:pt x="28" y="142"/>
                  </a:lnTo>
                  <a:lnTo>
                    <a:pt x="28" y="123"/>
                  </a:lnTo>
                  <a:lnTo>
                    <a:pt x="57" y="123"/>
                  </a:lnTo>
                  <a:lnTo>
                    <a:pt x="57" y="142"/>
                  </a:lnTo>
                  <a:close/>
                  <a:moveTo>
                    <a:pt x="66" y="104"/>
                  </a:moveTo>
                  <a:lnTo>
                    <a:pt x="19" y="104"/>
                  </a:lnTo>
                  <a:lnTo>
                    <a:pt x="19" y="95"/>
                  </a:lnTo>
                  <a:lnTo>
                    <a:pt x="66" y="95"/>
                  </a:lnTo>
                  <a:lnTo>
                    <a:pt x="66" y="104"/>
                  </a:lnTo>
                  <a:close/>
                  <a:moveTo>
                    <a:pt x="66" y="85"/>
                  </a:moveTo>
                  <a:lnTo>
                    <a:pt x="19" y="85"/>
                  </a:lnTo>
                  <a:lnTo>
                    <a:pt x="19" y="76"/>
                  </a:lnTo>
                  <a:lnTo>
                    <a:pt x="66" y="76"/>
                  </a:lnTo>
                  <a:lnTo>
                    <a:pt x="66" y="85"/>
                  </a:lnTo>
                  <a:close/>
                  <a:moveTo>
                    <a:pt x="66" y="66"/>
                  </a:moveTo>
                  <a:lnTo>
                    <a:pt x="19" y="66"/>
                  </a:lnTo>
                  <a:lnTo>
                    <a:pt x="19" y="57"/>
                  </a:lnTo>
                  <a:lnTo>
                    <a:pt x="66" y="57"/>
                  </a:lnTo>
                  <a:lnTo>
                    <a:pt x="66" y="66"/>
                  </a:lnTo>
                  <a:close/>
                  <a:moveTo>
                    <a:pt x="66" y="47"/>
                  </a:moveTo>
                  <a:lnTo>
                    <a:pt x="19" y="47"/>
                  </a:lnTo>
                  <a:lnTo>
                    <a:pt x="19" y="38"/>
                  </a:lnTo>
                  <a:lnTo>
                    <a:pt x="66" y="38"/>
                  </a:lnTo>
                  <a:lnTo>
                    <a:pt x="66" y="47"/>
                  </a:lnTo>
                  <a:close/>
                  <a:moveTo>
                    <a:pt x="66" y="29"/>
                  </a:moveTo>
                  <a:lnTo>
                    <a:pt x="19" y="29"/>
                  </a:lnTo>
                  <a:lnTo>
                    <a:pt x="19" y="19"/>
                  </a:lnTo>
                  <a:lnTo>
                    <a:pt x="66" y="19"/>
                  </a:lnTo>
                  <a:lnTo>
                    <a:pt x="66" y="29"/>
                  </a:lnTo>
                  <a:close/>
                  <a:moveTo>
                    <a:pt x="113" y="133"/>
                  </a:moveTo>
                  <a:lnTo>
                    <a:pt x="95" y="133"/>
                  </a:lnTo>
                  <a:lnTo>
                    <a:pt x="95" y="114"/>
                  </a:lnTo>
                  <a:lnTo>
                    <a:pt x="113" y="114"/>
                  </a:lnTo>
                  <a:lnTo>
                    <a:pt x="113" y="133"/>
                  </a:lnTo>
                  <a:close/>
                  <a:moveTo>
                    <a:pt x="113" y="104"/>
                  </a:moveTo>
                  <a:lnTo>
                    <a:pt x="95" y="104"/>
                  </a:lnTo>
                  <a:lnTo>
                    <a:pt x="95" y="85"/>
                  </a:lnTo>
                  <a:lnTo>
                    <a:pt x="113" y="85"/>
                  </a:lnTo>
                  <a:lnTo>
                    <a:pt x="113" y="104"/>
                  </a:lnTo>
                  <a:close/>
                  <a:moveTo>
                    <a:pt x="113" y="76"/>
                  </a:moveTo>
                  <a:lnTo>
                    <a:pt x="95" y="76"/>
                  </a:lnTo>
                  <a:lnTo>
                    <a:pt x="95" y="57"/>
                  </a:lnTo>
                  <a:lnTo>
                    <a:pt x="113" y="57"/>
                  </a:lnTo>
                  <a:lnTo>
                    <a:pt x="113" y="76"/>
                  </a:lnTo>
                  <a:close/>
                  <a:moveTo>
                    <a:pt x="142" y="133"/>
                  </a:moveTo>
                  <a:lnTo>
                    <a:pt x="123" y="133"/>
                  </a:lnTo>
                  <a:lnTo>
                    <a:pt x="123" y="114"/>
                  </a:lnTo>
                  <a:lnTo>
                    <a:pt x="142" y="114"/>
                  </a:lnTo>
                  <a:lnTo>
                    <a:pt x="142" y="133"/>
                  </a:lnTo>
                  <a:close/>
                  <a:moveTo>
                    <a:pt x="142" y="104"/>
                  </a:moveTo>
                  <a:lnTo>
                    <a:pt x="123" y="104"/>
                  </a:lnTo>
                  <a:lnTo>
                    <a:pt x="123" y="85"/>
                  </a:lnTo>
                  <a:lnTo>
                    <a:pt x="142" y="85"/>
                  </a:lnTo>
                  <a:lnTo>
                    <a:pt x="142" y="104"/>
                  </a:lnTo>
                  <a:close/>
                  <a:moveTo>
                    <a:pt x="142" y="76"/>
                  </a:moveTo>
                  <a:lnTo>
                    <a:pt x="123" y="76"/>
                  </a:lnTo>
                  <a:lnTo>
                    <a:pt x="123" y="57"/>
                  </a:lnTo>
                  <a:lnTo>
                    <a:pt x="142" y="57"/>
                  </a:lnTo>
                  <a:lnTo>
                    <a:pt x="142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1100"/>
            </a:p>
          </p:txBody>
        </p:sp>
        <p:grpSp>
          <p:nvGrpSpPr>
            <p:cNvPr id="16" name="Group 23"/>
            <p:cNvGrpSpPr/>
            <p:nvPr/>
          </p:nvGrpSpPr>
          <p:grpSpPr>
            <a:xfrm>
              <a:off x="6741279" y="6300945"/>
              <a:ext cx="228185" cy="214583"/>
              <a:chOff x="9344026" y="1160463"/>
              <a:chExt cx="239713" cy="225425"/>
            </a:xfrm>
            <a:solidFill>
              <a:schemeClr val="bg1"/>
            </a:solidFill>
          </p:grpSpPr>
          <p:sp>
            <p:nvSpPr>
              <p:cNvPr id="17" name="Freeform 65"/>
              <p:cNvSpPr>
                <a:spLocks/>
              </p:cNvSpPr>
              <p:nvPr/>
            </p:nvSpPr>
            <p:spPr bwMode="auto">
              <a:xfrm>
                <a:off x="9344026" y="1160463"/>
                <a:ext cx="239713" cy="90488"/>
              </a:xfrm>
              <a:custGeom>
                <a:avLst/>
                <a:gdLst>
                  <a:gd name="T0" fmla="*/ 59 w 64"/>
                  <a:gd name="T1" fmla="*/ 8 h 24"/>
                  <a:gd name="T2" fmla="*/ 32 w 64"/>
                  <a:gd name="T3" fmla="*/ 0 h 24"/>
                  <a:gd name="T4" fmla="*/ 5 w 64"/>
                  <a:gd name="T5" fmla="*/ 8 h 24"/>
                  <a:gd name="T6" fmla="*/ 0 w 64"/>
                  <a:gd name="T7" fmla="*/ 16 h 24"/>
                  <a:gd name="T8" fmla="*/ 0 w 64"/>
                  <a:gd name="T9" fmla="*/ 20 h 24"/>
                  <a:gd name="T10" fmla="*/ 4 w 64"/>
                  <a:gd name="T11" fmla="*/ 24 h 24"/>
                  <a:gd name="T12" fmla="*/ 12 w 64"/>
                  <a:gd name="T13" fmla="*/ 24 h 24"/>
                  <a:gd name="T14" fmla="*/ 16 w 64"/>
                  <a:gd name="T15" fmla="*/ 20 h 24"/>
                  <a:gd name="T16" fmla="*/ 18 w 64"/>
                  <a:gd name="T17" fmla="*/ 13 h 24"/>
                  <a:gd name="T18" fmla="*/ 32 w 64"/>
                  <a:gd name="T19" fmla="*/ 8 h 24"/>
                  <a:gd name="T20" fmla="*/ 46 w 64"/>
                  <a:gd name="T21" fmla="*/ 13 h 24"/>
                  <a:gd name="T22" fmla="*/ 48 w 64"/>
                  <a:gd name="T23" fmla="*/ 20 h 24"/>
                  <a:gd name="T24" fmla="*/ 52 w 64"/>
                  <a:gd name="T25" fmla="*/ 24 h 24"/>
                  <a:gd name="T26" fmla="*/ 60 w 64"/>
                  <a:gd name="T27" fmla="*/ 24 h 24"/>
                  <a:gd name="T28" fmla="*/ 64 w 64"/>
                  <a:gd name="T29" fmla="*/ 20 h 24"/>
                  <a:gd name="T30" fmla="*/ 64 w 64"/>
                  <a:gd name="T31" fmla="*/ 16 h 24"/>
                  <a:gd name="T32" fmla="*/ 59 w 64"/>
                  <a:gd name="T33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24">
                    <a:moveTo>
                      <a:pt x="59" y="8"/>
                    </a:moveTo>
                    <a:cubicBezTo>
                      <a:pt x="55" y="4"/>
                      <a:pt x="48" y="0"/>
                      <a:pt x="32" y="0"/>
                    </a:cubicBezTo>
                    <a:cubicBezTo>
                      <a:pt x="16" y="0"/>
                      <a:pt x="10" y="4"/>
                      <a:pt x="5" y="8"/>
                    </a:cubicBezTo>
                    <a:cubicBezTo>
                      <a:pt x="2" y="11"/>
                      <a:pt x="0" y="12"/>
                      <a:pt x="0" y="1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2"/>
                      <a:pt x="2" y="24"/>
                      <a:pt x="4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4" y="24"/>
                      <a:pt x="16" y="22"/>
                      <a:pt x="16" y="20"/>
                    </a:cubicBezTo>
                    <a:cubicBezTo>
                      <a:pt x="16" y="18"/>
                      <a:pt x="16" y="16"/>
                      <a:pt x="18" y="13"/>
                    </a:cubicBezTo>
                    <a:cubicBezTo>
                      <a:pt x="20" y="11"/>
                      <a:pt x="24" y="8"/>
                      <a:pt x="32" y="8"/>
                    </a:cubicBezTo>
                    <a:cubicBezTo>
                      <a:pt x="40" y="8"/>
                      <a:pt x="44" y="11"/>
                      <a:pt x="46" y="13"/>
                    </a:cubicBezTo>
                    <a:cubicBezTo>
                      <a:pt x="48" y="16"/>
                      <a:pt x="48" y="18"/>
                      <a:pt x="48" y="20"/>
                    </a:cubicBezTo>
                    <a:cubicBezTo>
                      <a:pt x="48" y="22"/>
                      <a:pt x="50" y="24"/>
                      <a:pt x="52" y="24"/>
                    </a:cubicBezTo>
                    <a:cubicBezTo>
                      <a:pt x="60" y="24"/>
                      <a:pt x="60" y="24"/>
                      <a:pt x="60" y="24"/>
                    </a:cubicBezTo>
                    <a:cubicBezTo>
                      <a:pt x="62" y="24"/>
                      <a:pt x="64" y="22"/>
                      <a:pt x="64" y="20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2"/>
                      <a:pt x="62" y="11"/>
                      <a:pt x="5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100"/>
              </a:p>
            </p:txBody>
          </p:sp>
          <p:sp>
            <p:nvSpPr>
              <p:cNvPr id="18" name="Oval 66"/>
              <p:cNvSpPr>
                <a:spLocks noChangeArrowheads="1"/>
              </p:cNvSpPr>
              <p:nvPr/>
            </p:nvSpPr>
            <p:spPr bwMode="auto">
              <a:xfrm>
                <a:off x="9432926" y="1295401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100"/>
              </a:p>
            </p:txBody>
          </p:sp>
          <p:sp>
            <p:nvSpPr>
              <p:cNvPr id="19" name="Freeform 67"/>
              <p:cNvSpPr>
                <a:spLocks noEditPoints="1"/>
              </p:cNvSpPr>
              <p:nvPr/>
            </p:nvSpPr>
            <p:spPr bwMode="auto">
              <a:xfrm>
                <a:off x="9358313" y="1220788"/>
                <a:ext cx="211138" cy="165100"/>
              </a:xfrm>
              <a:custGeom>
                <a:avLst/>
                <a:gdLst>
                  <a:gd name="T0" fmla="*/ 42 w 56"/>
                  <a:gd name="T1" fmla="*/ 8 h 44"/>
                  <a:gd name="T2" fmla="*/ 40 w 56"/>
                  <a:gd name="T3" fmla="*/ 8 h 44"/>
                  <a:gd name="T4" fmla="*/ 40 w 56"/>
                  <a:gd name="T5" fmla="*/ 3 h 44"/>
                  <a:gd name="T6" fmla="*/ 36 w 56"/>
                  <a:gd name="T7" fmla="*/ 0 h 44"/>
                  <a:gd name="T8" fmla="*/ 32 w 56"/>
                  <a:gd name="T9" fmla="*/ 3 h 44"/>
                  <a:gd name="T10" fmla="*/ 32 w 56"/>
                  <a:gd name="T11" fmla="*/ 8 h 44"/>
                  <a:gd name="T12" fmla="*/ 24 w 56"/>
                  <a:gd name="T13" fmla="*/ 8 h 44"/>
                  <a:gd name="T14" fmla="*/ 24 w 56"/>
                  <a:gd name="T15" fmla="*/ 3 h 44"/>
                  <a:gd name="T16" fmla="*/ 20 w 56"/>
                  <a:gd name="T17" fmla="*/ 0 h 44"/>
                  <a:gd name="T18" fmla="*/ 16 w 56"/>
                  <a:gd name="T19" fmla="*/ 3 h 44"/>
                  <a:gd name="T20" fmla="*/ 16 w 56"/>
                  <a:gd name="T21" fmla="*/ 8 h 44"/>
                  <a:gd name="T22" fmla="*/ 14 w 56"/>
                  <a:gd name="T23" fmla="*/ 8 h 44"/>
                  <a:gd name="T24" fmla="*/ 11 w 56"/>
                  <a:gd name="T25" fmla="*/ 10 h 44"/>
                  <a:gd name="T26" fmla="*/ 0 w 56"/>
                  <a:gd name="T27" fmla="*/ 32 h 44"/>
                  <a:gd name="T28" fmla="*/ 0 w 56"/>
                  <a:gd name="T29" fmla="*/ 40 h 44"/>
                  <a:gd name="T30" fmla="*/ 4 w 56"/>
                  <a:gd name="T31" fmla="*/ 44 h 44"/>
                  <a:gd name="T32" fmla="*/ 52 w 56"/>
                  <a:gd name="T33" fmla="*/ 44 h 44"/>
                  <a:gd name="T34" fmla="*/ 56 w 56"/>
                  <a:gd name="T35" fmla="*/ 40 h 44"/>
                  <a:gd name="T36" fmla="*/ 56 w 56"/>
                  <a:gd name="T37" fmla="*/ 32 h 44"/>
                  <a:gd name="T38" fmla="*/ 45 w 56"/>
                  <a:gd name="T39" fmla="*/ 10 h 44"/>
                  <a:gd name="T40" fmla="*/ 42 w 56"/>
                  <a:gd name="T41" fmla="*/ 8 h 44"/>
                  <a:gd name="T42" fmla="*/ 28 w 56"/>
                  <a:gd name="T43" fmla="*/ 40 h 44"/>
                  <a:gd name="T44" fmla="*/ 16 w 56"/>
                  <a:gd name="T45" fmla="*/ 28 h 44"/>
                  <a:gd name="T46" fmla="*/ 28 w 56"/>
                  <a:gd name="T47" fmla="*/ 16 h 44"/>
                  <a:gd name="T48" fmla="*/ 40 w 56"/>
                  <a:gd name="T49" fmla="*/ 28 h 44"/>
                  <a:gd name="T50" fmla="*/ 28 w 56"/>
                  <a:gd name="T51" fmla="*/ 4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6" h="44">
                    <a:moveTo>
                      <a:pt x="42" y="8"/>
                    </a:moveTo>
                    <a:cubicBezTo>
                      <a:pt x="40" y="8"/>
                      <a:pt x="40" y="8"/>
                      <a:pt x="40" y="8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34" y="0"/>
                      <a:pt x="32" y="1"/>
                      <a:pt x="32" y="3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1"/>
                      <a:pt x="22" y="0"/>
                      <a:pt x="20" y="0"/>
                    </a:cubicBezTo>
                    <a:cubicBezTo>
                      <a:pt x="18" y="0"/>
                      <a:pt x="16" y="1"/>
                      <a:pt x="16" y="3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8"/>
                      <a:pt x="12" y="9"/>
                      <a:pt x="11" y="10"/>
                    </a:cubicBezTo>
                    <a:cubicBezTo>
                      <a:pt x="8" y="14"/>
                      <a:pt x="0" y="27"/>
                      <a:pt x="0" y="32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4" y="44"/>
                      <a:pt x="56" y="42"/>
                      <a:pt x="56" y="40"/>
                    </a:cubicBezTo>
                    <a:cubicBezTo>
                      <a:pt x="56" y="37"/>
                      <a:pt x="56" y="32"/>
                      <a:pt x="56" y="32"/>
                    </a:cubicBezTo>
                    <a:cubicBezTo>
                      <a:pt x="56" y="25"/>
                      <a:pt x="48" y="14"/>
                      <a:pt x="45" y="10"/>
                    </a:cubicBezTo>
                    <a:cubicBezTo>
                      <a:pt x="44" y="9"/>
                      <a:pt x="43" y="8"/>
                      <a:pt x="42" y="8"/>
                    </a:cubicBezTo>
                    <a:close/>
                    <a:moveTo>
                      <a:pt x="28" y="40"/>
                    </a:moveTo>
                    <a:cubicBezTo>
                      <a:pt x="21" y="40"/>
                      <a:pt x="16" y="35"/>
                      <a:pt x="16" y="28"/>
                    </a:cubicBezTo>
                    <a:cubicBezTo>
                      <a:pt x="16" y="21"/>
                      <a:pt x="21" y="16"/>
                      <a:pt x="28" y="16"/>
                    </a:cubicBezTo>
                    <a:cubicBezTo>
                      <a:pt x="35" y="16"/>
                      <a:pt x="40" y="21"/>
                      <a:pt x="40" y="28"/>
                    </a:cubicBezTo>
                    <a:cubicBezTo>
                      <a:pt x="40" y="35"/>
                      <a:pt x="35" y="40"/>
                      <a:pt x="28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875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375</Words>
  <Application>Microsoft Office PowerPoint</Application>
  <PresentationFormat>Widescreen</PresentationFormat>
  <Paragraphs>49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Lato Black</vt:lpstr>
      <vt:lpstr>Lato Hairline</vt:lpstr>
      <vt:lpstr>Roboto</vt:lpstr>
      <vt:lpstr>Tema di Office</vt:lpstr>
      <vt:lpstr>Capacity Building and Raising Awareness in Europe and in Third Countries  to Cope with Xylella fastidiosa – “CURE-XF”</vt:lpstr>
      <vt:lpstr>In the session we will use the computer language R to run models...</vt:lpstr>
      <vt:lpstr>Please bring your laptop to the session on 1st October.  Before then, please follow these instructions to install R</vt:lpstr>
      <vt:lpstr>PowerPoint Presentation</vt:lpstr>
      <vt:lpstr>Before we begin...</vt:lpstr>
      <vt:lpstr>PowerPoint Presentation</vt:lpstr>
      <vt:lpstr>title</vt:lpstr>
      <vt:lpstr>Conclusions - Calibri, 32 pt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Calibri,</dc:title>
  <dc:creator>Chiara</dc:creator>
  <cp:lastModifiedBy>Chapman, Daniel S.</cp:lastModifiedBy>
  <cp:revision>23</cp:revision>
  <dcterms:created xsi:type="dcterms:W3CDTF">2018-07-31T15:33:19Z</dcterms:created>
  <dcterms:modified xsi:type="dcterms:W3CDTF">2018-09-14T16:39:20Z</dcterms:modified>
</cp:coreProperties>
</file>