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5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 showGuides="1">
      <p:cViewPr varScale="1">
        <p:scale>
          <a:sx n="106" d="100"/>
          <a:sy n="106" d="100"/>
        </p:scale>
        <p:origin x="18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4762D-91FA-4509-9938-488F8433D340}" type="datetimeFigureOut">
              <a:rPr lang="it-IT" smtClean="0"/>
              <a:t>24/09/2018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B572-7D27-4C8A-844E-D100FDE53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04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B572-7D27-4C8A-844E-D100FDE53C4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49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B572-7D27-4C8A-844E-D100FDE53C4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80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B572-7D27-4C8A-844E-D100FDE53C4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5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B572-7D27-4C8A-844E-D100FDE53C4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88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57739" y="1768612"/>
            <a:ext cx="9144000" cy="587167"/>
          </a:xfrm>
        </p:spPr>
        <p:txBody>
          <a:bodyPr anchor="b">
            <a:normAutofit/>
          </a:bodyPr>
          <a:lstStyle>
            <a:lvl1pPr algn="ctr">
              <a:defRPr sz="3200">
                <a:latin typeface="+mn-lt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57739" y="263731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9442-0CA6-4C1D-AE8A-39F7359388BD}" type="datetime1">
              <a:rPr lang="it-IT" smtClean="0"/>
              <a:t>24/09/2018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" y="249440"/>
            <a:ext cx="10258426" cy="1396791"/>
          </a:xfrm>
          <a:prstGeom prst="rect">
            <a:avLst/>
          </a:prstGeom>
        </p:spPr>
      </p:pic>
      <p:pic>
        <p:nvPicPr>
          <p:cNvPr id="1030" name="Immagine 1" descr="flag_yellow_high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magine 1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19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magin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06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magine 7" descr="logo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53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magine 15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8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7C8B-0309-43D7-A720-4A13B5F2A39C}" type="datetime1">
              <a:rPr lang="it-IT" smtClean="0"/>
              <a:t>24/09/2018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61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605F-72DA-4537-BEC2-B1B13D8B2E38}" type="datetime1">
              <a:rPr lang="it-IT" smtClean="0"/>
              <a:t>24/09/2018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33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1DBE-4FE0-4CF8-BD42-072F8BA540D7}" type="datetime1">
              <a:rPr lang="it-IT" smtClean="0"/>
              <a:t>24/09/2018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80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1F5-DD1D-4193-9FA3-BB5F3860F734}" type="datetime1">
              <a:rPr lang="it-IT" smtClean="0"/>
              <a:t>24/09/2018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425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BF7A-424A-484D-BD3D-5E66186D7719}" type="datetime1">
              <a:rPr lang="it-IT" smtClean="0"/>
              <a:t>24/09/2018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877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762A-3C04-46A1-8D60-B7D8BBB5EEBF}" type="datetime1">
              <a:rPr lang="it-IT" smtClean="0"/>
              <a:t>24/09/2018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20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3B23-7319-48A3-A5FB-0CE052508E95}" type="datetime1">
              <a:rPr lang="it-IT" smtClean="0"/>
              <a:t>24/09/2018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4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87B-3E04-4966-974C-7CEE3F64F4EE}" type="datetime1">
              <a:rPr lang="it-IT" smtClean="0"/>
              <a:t>24/09/2018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54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98C5-B859-4430-B655-C7652B5EE6DE}" type="datetime1">
              <a:rPr lang="it-IT" smtClean="0"/>
              <a:t>24/09/2018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169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F869-8BD5-4599-98E9-3CF26D43F33E}" type="datetime1">
              <a:rPr lang="it-IT" smtClean="0"/>
              <a:t>24/09/2018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84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92A6-2D01-4565-BE0B-E17A8D9218B5}" type="datetime1">
              <a:rPr lang="it-IT" smtClean="0"/>
              <a:t>24/09/2018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08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stat.unipd.i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an.r-project.org/mirror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RC-CEH/CURE-XF-Xylella-modell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cha@ceh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04811" y="1940524"/>
            <a:ext cx="11239501" cy="958756"/>
          </a:xfrm>
        </p:spPr>
        <p:txBody>
          <a:bodyPr>
            <a:noAutofit/>
          </a:bodyPr>
          <a:lstStyle/>
          <a:p>
            <a:r>
              <a:rPr lang="en-GB" sz="2200" dirty="0"/>
              <a:t>Capacity Building and Raising Awareness in Europe and in Third Countries </a:t>
            </a:r>
            <a:r>
              <a:rPr lang="it-IT" sz="2200" dirty="0"/>
              <a:t/>
            </a:r>
            <a:br>
              <a:rPr lang="it-IT" sz="2200" dirty="0"/>
            </a:br>
            <a:r>
              <a:rPr lang="it-IT" sz="2200" dirty="0"/>
              <a:t>to </a:t>
            </a:r>
            <a:r>
              <a:rPr lang="it-IT" sz="2200" dirty="0" err="1"/>
              <a:t>Cope</a:t>
            </a:r>
            <a:r>
              <a:rPr lang="it-IT" sz="2200" dirty="0"/>
              <a:t> with </a:t>
            </a:r>
            <a:r>
              <a:rPr lang="it-IT" sz="2200" i="1" dirty="0" err="1"/>
              <a:t>Xylella</a:t>
            </a:r>
            <a:r>
              <a:rPr lang="it-IT" sz="2200" i="1" dirty="0"/>
              <a:t> fastidiosa </a:t>
            </a:r>
            <a:r>
              <a:rPr lang="it-IT" sz="2200" dirty="0"/>
              <a:t>– “CURE-XF”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9814" y="5391013"/>
            <a:ext cx="8389494" cy="415302"/>
          </a:xfrm>
        </p:spPr>
        <p:txBody>
          <a:bodyPr>
            <a:noAutofit/>
          </a:bodyPr>
          <a:lstStyle/>
          <a:p>
            <a:r>
              <a:rPr lang="it-IT" dirty="0"/>
              <a:t>CIHEAM </a:t>
            </a:r>
            <a:r>
              <a:rPr lang="it-IT" dirty="0" smtClean="0"/>
              <a:t>Bari, 1st October </a:t>
            </a:r>
            <a:r>
              <a:rPr lang="it-IT" dirty="0"/>
              <a:t>2018</a:t>
            </a:r>
          </a:p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6488786"/>
            <a:ext cx="12062012" cy="152007"/>
          </a:xfrm>
        </p:spPr>
        <p:txBody>
          <a:bodyPr/>
          <a:lstStyle/>
          <a:p>
            <a:r>
              <a:rPr lang="en-US" dirty="0" smtClean="0"/>
              <a:t>I authorize the use and reproduction of any content, data and digital images in this presentation by CIHEAM-BARI, or anyone authorized by CIHEAM BARI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1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4862577" y="5771600"/>
            <a:ext cx="2449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it-IT" sz="28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#CureXFSS2018</a:t>
            </a:r>
            <a:endParaRPr lang="it-I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74" y="1681776"/>
            <a:ext cx="6302617" cy="65275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3122680" y="1200555"/>
            <a:ext cx="59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 </a:t>
            </a:r>
            <a:r>
              <a:rPr lang="it-IT" dirty="0" err="1" smtClean="0"/>
              <a:t>collaboration</a:t>
            </a:r>
            <a:r>
              <a:rPr lang="it-IT" dirty="0" smtClean="0"/>
              <a:t> with:</a:t>
            </a:r>
            <a:endParaRPr lang="it-IT" dirty="0"/>
          </a:p>
        </p:txBody>
      </p:sp>
      <p:sp>
        <p:nvSpPr>
          <p:cNvPr id="15" name="Titolo 1"/>
          <p:cNvSpPr txBox="1">
            <a:spLocks/>
          </p:cNvSpPr>
          <p:nvPr/>
        </p:nvSpPr>
        <p:spPr>
          <a:xfrm>
            <a:off x="404811" y="4029832"/>
            <a:ext cx="11239501" cy="11672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b="1" cap="small" dirty="0">
                <a:solidFill>
                  <a:srgbClr val="00B050"/>
                </a:solidFill>
              </a:rPr>
              <a:t>International Summer </a:t>
            </a:r>
            <a:r>
              <a:rPr lang="en-GB" b="1" cap="small" dirty="0" smtClean="0">
                <a:solidFill>
                  <a:srgbClr val="00B050"/>
                </a:solidFill>
              </a:rPr>
              <a:t>School</a:t>
            </a:r>
          </a:p>
          <a:p>
            <a:endParaRPr lang="en-GB" sz="1400" b="1" cap="small" dirty="0" smtClean="0">
              <a:solidFill>
                <a:srgbClr val="00B050"/>
              </a:solidFill>
            </a:endParaRPr>
          </a:p>
          <a:p>
            <a:r>
              <a:rPr lang="en-GB" b="1" cap="small" dirty="0">
                <a:solidFill>
                  <a:srgbClr val="00B050"/>
                </a:solidFill>
              </a:rPr>
              <a:t>Modelling the spread of </a:t>
            </a:r>
            <a:r>
              <a:rPr lang="en-GB" b="1" i="1" cap="small" dirty="0">
                <a:solidFill>
                  <a:srgbClr val="00B050"/>
                </a:solidFill>
              </a:rPr>
              <a:t>Xylella </a:t>
            </a:r>
            <a:r>
              <a:rPr lang="en-GB" b="1" i="1" cap="small" dirty="0" err="1">
                <a:solidFill>
                  <a:srgbClr val="00B050"/>
                </a:solidFill>
              </a:rPr>
              <a:t>fastidiosa</a:t>
            </a:r>
            <a:r>
              <a:rPr lang="en-GB" b="1" i="1" cap="small" dirty="0">
                <a:solidFill>
                  <a:srgbClr val="00B050"/>
                </a:solidFill>
              </a:rPr>
              <a:t> </a:t>
            </a:r>
          </a:p>
          <a:p>
            <a:r>
              <a:rPr lang="en-GB" b="1" cap="small" dirty="0">
                <a:solidFill>
                  <a:srgbClr val="00B050"/>
                </a:solidFill>
              </a:rPr>
              <a:t>for improving the surveillance </a:t>
            </a:r>
            <a:r>
              <a:rPr lang="en-GB" b="1" cap="small" dirty="0" smtClean="0">
                <a:solidFill>
                  <a:srgbClr val="00B050"/>
                </a:solidFill>
              </a:rPr>
              <a:t>programs: Pre-Session Instructions</a:t>
            </a:r>
          </a:p>
          <a:p>
            <a:pPr>
              <a:spcBef>
                <a:spcPts val="600"/>
              </a:spcBef>
            </a:pPr>
            <a:r>
              <a:rPr lang="en-GB" sz="2400" b="1" cap="small" dirty="0" smtClean="0">
                <a:solidFill>
                  <a:srgbClr val="00B050"/>
                </a:solidFill>
              </a:rPr>
              <a:t>Dr Daniel Chapman, UKRI Centre for Ecology &amp; Hydrology, UK </a:t>
            </a:r>
            <a:endParaRPr lang="it-IT" sz="2400" b="1" i="1" cap="smal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2</a:t>
            </a:fld>
            <a:endParaRPr lang="it-IT" dirty="0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2895600" y="1957508"/>
            <a:ext cx="7086600" cy="587167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In the session we will use the computer language R to run models...</a:t>
            </a:r>
            <a:endParaRPr lang="it-IT" dirty="0"/>
          </a:p>
        </p:txBody>
      </p:sp>
      <p:sp>
        <p:nvSpPr>
          <p:cNvPr id="7" name="Titolo 8"/>
          <p:cNvSpPr txBox="1">
            <a:spLocks/>
          </p:cNvSpPr>
          <p:nvPr/>
        </p:nvSpPr>
        <p:spPr>
          <a:xfrm>
            <a:off x="1524000" y="5693752"/>
            <a:ext cx="9144000" cy="587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 smtClean="0"/>
              <a:t>...but you will not need to know any coding in R!!!</a:t>
            </a:r>
            <a:endParaRPr lang="it-IT" dirty="0"/>
          </a:p>
        </p:txBody>
      </p:sp>
      <p:pic>
        <p:nvPicPr>
          <p:cNvPr id="1026" name="Picture 2" descr="Image result for cod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13" y="2780363"/>
            <a:ext cx="3567516" cy="2508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 coding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62250"/>
            <a:ext cx="5715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67" y="1280579"/>
            <a:ext cx="1746913" cy="13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3</a:t>
            </a:fld>
            <a:endParaRPr lang="it-IT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1524000" y="1599373"/>
            <a:ext cx="9144000" cy="1365450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Please bring your laptop to </a:t>
            </a:r>
            <a:r>
              <a:rPr lang="it-IT" b="1" dirty="0"/>
              <a:t>the session on 1st October.</a:t>
            </a: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Before then, please follow these instructions to install R</a:t>
            </a:r>
            <a:endParaRPr lang="it-IT" dirty="0"/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>
          <a:xfrm>
            <a:off x="1524000" y="3330053"/>
            <a:ext cx="9144000" cy="2661067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it-IT" dirty="0" smtClean="0"/>
              <a:t>Download </a:t>
            </a:r>
            <a:r>
              <a:rPr lang="it-IT" dirty="0"/>
              <a:t>and install R 3.5.1 from </a:t>
            </a:r>
            <a:r>
              <a:rPr lang="it-IT" dirty="0">
                <a:hlinkClick r:id="rId3"/>
              </a:rPr>
              <a:t>https://cran.stat.unipd.it/</a:t>
            </a:r>
            <a:r>
              <a:rPr lang="it-IT" dirty="0"/>
              <a:t> or any of the </a:t>
            </a:r>
            <a:r>
              <a:rPr lang="it-IT" dirty="0" smtClean="0"/>
              <a:t>‘mirrors’ linked at </a:t>
            </a: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cran.r-project.org/mirrors.html</a:t>
            </a:r>
            <a:r>
              <a:rPr lang="it-IT" dirty="0" smtClean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 smtClean="0"/>
              <a:t>Install all the R packages (libraries of functions) we need to run the models. To do this open R and paste this directly into the console...</a:t>
            </a:r>
          </a:p>
          <a:p>
            <a:pPr lvl="1" algn="l"/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("shiny","ggplot2","reshape","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deSolve",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data.table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shinyjs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viridis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dependencies=TRUE, repos='http://cran.us.r-project.org')</a:t>
            </a:r>
            <a:endParaRPr lang="it-IT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26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4</a:t>
            </a:fld>
            <a:endParaRPr lang="it-IT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1524000" y="1583500"/>
            <a:ext cx="9144000" cy="587167"/>
          </a:xfrm>
        </p:spPr>
        <p:txBody>
          <a:bodyPr>
            <a:normAutofit/>
          </a:bodyPr>
          <a:lstStyle/>
          <a:p>
            <a:r>
              <a:rPr lang="it-IT" dirty="0" smtClean="0"/>
              <a:t>Finally, we will use some </a:t>
            </a:r>
            <a:r>
              <a:rPr lang="it-IT" dirty="0" smtClean="0"/>
              <a:t>R scripts and data</a:t>
            </a:r>
            <a:endParaRPr lang="it-IT" dirty="0"/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>
          <a:xfrm>
            <a:off x="1524000" y="2354225"/>
            <a:ext cx="9144000" cy="3636896"/>
          </a:xfrm>
        </p:spPr>
        <p:txBody>
          <a:bodyPr/>
          <a:lstStyle/>
          <a:p>
            <a:pPr algn="l"/>
            <a:r>
              <a:rPr lang="it-IT" dirty="0"/>
              <a:t>Please download all the files we need from </a:t>
            </a:r>
            <a:r>
              <a:rPr lang="it-IT" dirty="0">
                <a:hlinkClick r:id="rId3"/>
              </a:rPr>
              <a:t>https://github.com/NERC-CEH/CURE-XF-Xylella-modelling</a:t>
            </a:r>
            <a:r>
              <a:rPr lang="it-IT" dirty="0"/>
              <a:t> and save them in a convenient folder on your computer (e.g. C:/Xylella_model) </a:t>
            </a:r>
            <a:endParaRPr lang="it-IT" dirty="0" smtClean="0"/>
          </a:p>
          <a:p>
            <a:pPr algn="l"/>
            <a:endParaRPr lang="it-IT" dirty="0"/>
          </a:p>
          <a:p>
            <a:pPr algn="l"/>
            <a:r>
              <a:rPr lang="it-IT" dirty="0" smtClean="0"/>
              <a:t>If you have any issues, please email me on </a:t>
            </a:r>
            <a:r>
              <a:rPr lang="it-IT" dirty="0" smtClean="0">
                <a:hlinkClick r:id="rId4"/>
              </a:rPr>
              <a:t>dcha@ceh.ac.uk</a:t>
            </a:r>
            <a:endParaRPr lang="it-IT" dirty="0"/>
          </a:p>
        </p:txBody>
      </p:sp>
      <p:sp>
        <p:nvSpPr>
          <p:cNvPr id="13" name="Sottotitolo 9"/>
          <p:cNvSpPr txBox="1">
            <a:spLocks/>
          </p:cNvSpPr>
          <p:nvPr/>
        </p:nvSpPr>
        <p:spPr>
          <a:xfrm>
            <a:off x="1524000" y="3330053"/>
            <a:ext cx="9144000" cy="266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12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252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Tema di Office</vt:lpstr>
      <vt:lpstr>Capacity Building and Raising Awareness in Europe and in Third Countries  to Cope with Xylella fastidiosa – “CURE-XF”</vt:lpstr>
      <vt:lpstr>In the session we will use the computer language R to run models...</vt:lpstr>
      <vt:lpstr>Please bring your laptop to the session on 1st October.  Before then, please follow these instructions to install R</vt:lpstr>
      <vt:lpstr>Finally, we will use some R scripts and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Calibri,</dc:title>
  <dc:creator>Chiara</dc:creator>
  <cp:lastModifiedBy>Chapman, Daniel S.</cp:lastModifiedBy>
  <cp:revision>27</cp:revision>
  <dcterms:created xsi:type="dcterms:W3CDTF">2018-07-31T15:33:19Z</dcterms:created>
  <dcterms:modified xsi:type="dcterms:W3CDTF">2018-09-24T10:12:56Z</dcterms:modified>
</cp:coreProperties>
</file>