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303" r:id="rId4"/>
    <p:sldId id="302" r:id="rId5"/>
    <p:sldId id="304" r:id="rId6"/>
    <p:sldId id="307" r:id="rId7"/>
    <p:sldId id="305" r:id="rId8"/>
    <p:sldId id="306" r:id="rId9"/>
    <p:sldId id="308" r:id="rId10"/>
    <p:sldId id="309" r:id="rId11"/>
    <p:sldId id="310" r:id="rId12"/>
    <p:sldId id="292" r:id="rId13"/>
    <p:sldId id="278" r:id="rId14"/>
    <p:sldId id="294" r:id="rId15"/>
    <p:sldId id="295" r:id="rId16"/>
    <p:sldId id="296" r:id="rId17"/>
    <p:sldId id="301" r:id="rId18"/>
    <p:sldId id="269" r:id="rId19"/>
    <p:sldId id="264" r:id="rId20"/>
    <p:sldId id="314" r:id="rId21"/>
    <p:sldId id="266" r:id="rId22"/>
    <p:sldId id="275" r:id="rId23"/>
    <p:sldId id="312" r:id="rId24"/>
    <p:sldId id="31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7" d="100"/>
          <a:sy n="47" d="100"/>
        </p:scale>
        <p:origin x="86"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B85A83-79CC-4E25-A44C-EAC68CA4B010}" type="datetimeFigureOut">
              <a:rPr lang="en-GB" smtClean="0"/>
              <a:t>01/03/2018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3126A-0CD6-44FC-80FB-CF25A6C98511}" type="slidenum">
              <a:rPr lang="en-GB" smtClean="0"/>
              <a:t>‹#›</a:t>
            </a:fld>
            <a:endParaRPr lang="en-GB"/>
          </a:p>
        </p:txBody>
      </p:sp>
    </p:spTree>
    <p:extLst>
      <p:ext uri="{BB962C8B-B14F-4D97-AF65-F5344CB8AC3E}">
        <p14:creationId xmlns:p14="http://schemas.microsoft.com/office/powerpoint/2010/main" val="2900122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Why learn Bayesian stats – it’s hard,</a:t>
            </a:r>
            <a:r>
              <a:rPr lang="en-GB" baseline="0" dirty="0" smtClean="0"/>
              <a:t> isn’t it?</a:t>
            </a:r>
            <a:endParaRPr lang="en-GB" dirty="0"/>
          </a:p>
        </p:txBody>
      </p:sp>
      <p:sp>
        <p:nvSpPr>
          <p:cNvPr id="4" name="Slide Number Placeholder 3"/>
          <p:cNvSpPr>
            <a:spLocks noGrp="1"/>
          </p:cNvSpPr>
          <p:nvPr>
            <p:ph type="sldNum" sz="quarter" idx="10"/>
          </p:nvPr>
        </p:nvSpPr>
        <p:spPr/>
        <p:txBody>
          <a:bodyPr/>
          <a:lstStyle/>
          <a:p>
            <a:fld id="{29A3126A-0CD6-44FC-80FB-CF25A6C98511}" type="slidenum">
              <a:rPr lang="en-GB" smtClean="0"/>
              <a:t>2</a:t>
            </a:fld>
            <a:endParaRPr lang="en-GB"/>
          </a:p>
        </p:txBody>
      </p:sp>
    </p:spTree>
    <p:extLst>
      <p:ext uri="{BB962C8B-B14F-4D97-AF65-F5344CB8AC3E}">
        <p14:creationId xmlns:p14="http://schemas.microsoft.com/office/powerpoint/2010/main" val="1901973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Useful tool for learning sampler algorithm basics</a:t>
            </a:r>
            <a:endParaRPr lang="en-GB" dirty="0"/>
          </a:p>
        </p:txBody>
      </p:sp>
      <p:sp>
        <p:nvSpPr>
          <p:cNvPr id="4" name="Slide Number Placeholder 3"/>
          <p:cNvSpPr>
            <a:spLocks noGrp="1"/>
          </p:cNvSpPr>
          <p:nvPr>
            <p:ph type="sldNum" sz="quarter" idx="10"/>
          </p:nvPr>
        </p:nvSpPr>
        <p:spPr/>
        <p:txBody>
          <a:bodyPr/>
          <a:lstStyle/>
          <a:p>
            <a:fld id="{29A3126A-0CD6-44FC-80FB-CF25A6C98511}" type="slidenum">
              <a:rPr lang="en-GB" smtClean="0"/>
              <a:t>11</a:t>
            </a:fld>
            <a:endParaRPr lang="en-GB"/>
          </a:p>
        </p:txBody>
      </p:sp>
    </p:spTree>
    <p:extLst>
      <p:ext uri="{BB962C8B-B14F-4D97-AF65-F5344CB8AC3E}">
        <p14:creationId xmlns:p14="http://schemas.microsoft.com/office/powerpoint/2010/main" val="4138461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choose starting values, burn-in, length of simulations. </a:t>
            </a:r>
            <a:endParaRPr lang="en-GB" dirty="0"/>
          </a:p>
        </p:txBody>
      </p:sp>
      <p:sp>
        <p:nvSpPr>
          <p:cNvPr id="4" name="Slide Number Placeholder 3"/>
          <p:cNvSpPr>
            <a:spLocks noGrp="1"/>
          </p:cNvSpPr>
          <p:nvPr>
            <p:ph type="sldNum" sz="quarter" idx="10"/>
          </p:nvPr>
        </p:nvSpPr>
        <p:spPr/>
        <p:txBody>
          <a:bodyPr/>
          <a:lstStyle/>
          <a:p>
            <a:fld id="{29A3126A-0CD6-44FC-80FB-CF25A6C98511}" type="slidenum">
              <a:rPr lang="en-GB" smtClean="0"/>
              <a:t>12</a:t>
            </a:fld>
            <a:endParaRPr lang="en-GB"/>
          </a:p>
        </p:txBody>
      </p:sp>
    </p:spTree>
    <p:extLst>
      <p:ext uri="{BB962C8B-B14F-4D97-AF65-F5344CB8AC3E}">
        <p14:creationId xmlns:p14="http://schemas.microsoft.com/office/powerpoint/2010/main" val="3373661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How do we get it? Generate own sampler or BUGS language (Bayesian Analysis Using Gibbs Sampler) E.g. </a:t>
            </a:r>
            <a:r>
              <a:rPr lang="en-GB" dirty="0" err="1" smtClean="0"/>
              <a:t>OpenBUGS</a:t>
            </a:r>
            <a:r>
              <a:rPr lang="en-GB" dirty="0" smtClean="0"/>
              <a:t>, </a:t>
            </a:r>
            <a:r>
              <a:rPr lang="en-GB" dirty="0" err="1" smtClean="0"/>
              <a:t>WinBUGS</a:t>
            </a:r>
            <a:r>
              <a:rPr lang="en-GB" dirty="0" smtClean="0"/>
              <a:t>, JAGS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Different strengths – JAGS not so good for spatial data, but more flexible and don’t need to point-and-click</a:t>
            </a:r>
            <a:r>
              <a:rPr lang="en-GB" baseline="0" dirty="0" smtClean="0"/>
              <a:t> using GUI and better for collaboration as also works on mac and Linux systems</a:t>
            </a: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29A3126A-0CD6-44FC-80FB-CF25A6C98511}" type="slidenum">
              <a:rPr lang="en-GB" smtClean="0"/>
              <a:t>13</a:t>
            </a:fld>
            <a:endParaRPr lang="en-GB"/>
          </a:p>
        </p:txBody>
      </p:sp>
    </p:spTree>
    <p:extLst>
      <p:ext uri="{BB962C8B-B14F-4D97-AF65-F5344CB8AC3E}">
        <p14:creationId xmlns:p14="http://schemas.microsoft.com/office/powerpoint/2010/main" val="3863320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Simple model of plant growth given light availability. Specify this model in JAGS software.</a:t>
            </a:r>
            <a:endParaRPr lang="en-GB" dirty="0"/>
          </a:p>
        </p:txBody>
      </p:sp>
      <p:sp>
        <p:nvSpPr>
          <p:cNvPr id="4" name="Slide Number Placeholder 3"/>
          <p:cNvSpPr>
            <a:spLocks noGrp="1"/>
          </p:cNvSpPr>
          <p:nvPr>
            <p:ph type="sldNum" sz="quarter" idx="10"/>
          </p:nvPr>
        </p:nvSpPr>
        <p:spPr/>
        <p:txBody>
          <a:bodyPr/>
          <a:lstStyle/>
          <a:p>
            <a:fld id="{29A3126A-0CD6-44FC-80FB-CF25A6C98511}" type="slidenum">
              <a:rPr lang="en-GB" smtClean="0"/>
              <a:t>14</a:t>
            </a:fld>
            <a:endParaRPr lang="en-GB"/>
          </a:p>
        </p:txBody>
      </p:sp>
    </p:spTree>
    <p:extLst>
      <p:ext uri="{BB962C8B-B14F-4D97-AF65-F5344CB8AC3E}">
        <p14:creationId xmlns:p14="http://schemas.microsoft.com/office/powerpoint/2010/main" val="722850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NB thin = </a:t>
            </a:r>
            <a:r>
              <a:rPr lang="en-GB" dirty="0" smtClean="0"/>
              <a:t>10. Chain gives value for each sample – summarise as a probability distribution.</a:t>
            </a:r>
            <a:endParaRPr lang="en-GB" dirty="0"/>
          </a:p>
        </p:txBody>
      </p:sp>
      <p:sp>
        <p:nvSpPr>
          <p:cNvPr id="4" name="Slide Number Placeholder 3"/>
          <p:cNvSpPr>
            <a:spLocks noGrp="1"/>
          </p:cNvSpPr>
          <p:nvPr>
            <p:ph type="sldNum" sz="quarter" idx="10"/>
          </p:nvPr>
        </p:nvSpPr>
        <p:spPr/>
        <p:txBody>
          <a:bodyPr/>
          <a:lstStyle/>
          <a:p>
            <a:fld id="{29A3126A-0CD6-44FC-80FB-CF25A6C98511}" type="slidenum">
              <a:rPr lang="en-GB" smtClean="0"/>
              <a:t>15</a:t>
            </a:fld>
            <a:endParaRPr lang="en-GB"/>
          </a:p>
        </p:txBody>
      </p:sp>
    </p:spTree>
    <p:extLst>
      <p:ext uri="{BB962C8B-B14F-4D97-AF65-F5344CB8AC3E}">
        <p14:creationId xmlns:p14="http://schemas.microsoft.com/office/powerpoint/2010/main" val="2772653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Mixing related to </a:t>
            </a:r>
            <a:r>
              <a:rPr lang="en-GB" dirty="0" smtClean="0"/>
              <a:t>autocorrelation</a:t>
            </a:r>
            <a:endParaRPr lang="en-GB" dirty="0"/>
          </a:p>
        </p:txBody>
      </p:sp>
      <p:sp>
        <p:nvSpPr>
          <p:cNvPr id="4" name="Slide Number Placeholder 3"/>
          <p:cNvSpPr>
            <a:spLocks noGrp="1"/>
          </p:cNvSpPr>
          <p:nvPr>
            <p:ph type="sldNum" sz="quarter" idx="10"/>
          </p:nvPr>
        </p:nvSpPr>
        <p:spPr/>
        <p:txBody>
          <a:bodyPr/>
          <a:lstStyle/>
          <a:p>
            <a:fld id="{29A3126A-0CD6-44FC-80FB-CF25A6C98511}" type="slidenum">
              <a:rPr lang="en-GB" smtClean="0"/>
              <a:t>16</a:t>
            </a:fld>
            <a:endParaRPr lang="en-GB"/>
          </a:p>
        </p:txBody>
      </p:sp>
    </p:spTree>
    <p:extLst>
      <p:ext uri="{BB962C8B-B14F-4D97-AF65-F5344CB8AC3E}">
        <p14:creationId xmlns:p14="http://schemas.microsoft.com/office/powerpoint/2010/main" val="4107679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smtClean="0"/>
              <a:t>Central tendency, credible intervals</a:t>
            </a:r>
          </a:p>
          <a:p>
            <a:pPr marL="0" indent="0">
              <a:buNone/>
            </a:pPr>
            <a:r>
              <a:rPr lang="en-GB" dirty="0" smtClean="0"/>
              <a:t>i.e. the value of the parameter lies in that range, with a given probability (credible intervals) e.g. 95% chance a sample falls within that range</a:t>
            </a:r>
          </a:p>
          <a:p>
            <a:pPr marL="0" indent="0">
              <a:buNone/>
            </a:pPr>
            <a:endParaRPr lang="en-GB" dirty="0" smtClean="0"/>
          </a:p>
          <a:p>
            <a:endParaRPr lang="en-GB" dirty="0"/>
          </a:p>
        </p:txBody>
      </p:sp>
      <p:sp>
        <p:nvSpPr>
          <p:cNvPr id="4" name="Slide Number Placeholder 3"/>
          <p:cNvSpPr>
            <a:spLocks noGrp="1"/>
          </p:cNvSpPr>
          <p:nvPr>
            <p:ph type="sldNum" sz="quarter" idx="10"/>
          </p:nvPr>
        </p:nvSpPr>
        <p:spPr/>
        <p:txBody>
          <a:bodyPr/>
          <a:lstStyle/>
          <a:p>
            <a:fld id="{29A3126A-0CD6-44FC-80FB-CF25A6C98511}" type="slidenum">
              <a:rPr lang="en-GB" smtClean="0"/>
              <a:t>18</a:t>
            </a:fld>
            <a:endParaRPr lang="en-GB"/>
          </a:p>
        </p:txBody>
      </p:sp>
    </p:spTree>
    <p:extLst>
      <p:ext uri="{BB962C8B-B14F-4D97-AF65-F5344CB8AC3E}">
        <p14:creationId xmlns:p14="http://schemas.microsoft.com/office/powerpoint/2010/main" val="4131756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See day 5 PM lab</a:t>
            </a:r>
            <a:endParaRPr lang="en-GB" dirty="0"/>
          </a:p>
        </p:txBody>
      </p:sp>
      <p:sp>
        <p:nvSpPr>
          <p:cNvPr id="4" name="Slide Number Placeholder 3"/>
          <p:cNvSpPr>
            <a:spLocks noGrp="1"/>
          </p:cNvSpPr>
          <p:nvPr>
            <p:ph type="sldNum" sz="quarter" idx="10"/>
          </p:nvPr>
        </p:nvSpPr>
        <p:spPr/>
        <p:txBody>
          <a:bodyPr/>
          <a:lstStyle/>
          <a:p>
            <a:fld id="{29A3126A-0CD6-44FC-80FB-CF25A6C98511}" type="slidenum">
              <a:rPr lang="en-GB" smtClean="0"/>
              <a:t>19</a:t>
            </a:fld>
            <a:endParaRPr lang="en-GB"/>
          </a:p>
        </p:txBody>
      </p:sp>
    </p:spTree>
    <p:extLst>
      <p:ext uri="{BB962C8B-B14F-4D97-AF65-F5344CB8AC3E}">
        <p14:creationId xmlns:p14="http://schemas.microsoft.com/office/powerpoint/2010/main" val="1941940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Conceptually</a:t>
            </a:r>
            <a:r>
              <a:rPr lang="en-GB" baseline="0" dirty="0" smtClean="0"/>
              <a:t> - e</a:t>
            </a:r>
            <a:r>
              <a:rPr lang="en-GB" dirty="0" smtClean="0"/>
              <a:t>nables to answer questions relevant</a:t>
            </a:r>
            <a:r>
              <a:rPr lang="en-GB" baseline="0" dirty="0" smtClean="0"/>
              <a:t> to us. </a:t>
            </a:r>
            <a:r>
              <a:rPr lang="en-GB" dirty="0" smtClean="0"/>
              <a:t>Nicely summarised in introductory chapter of McCarthy 2007. “Bayesian methods can be used to make probabilistic predictions about the state of the world,</a:t>
            </a:r>
            <a:r>
              <a:rPr lang="en-GB" baseline="0" dirty="0" smtClean="0"/>
              <a:t> while conventional statistics are restricted to statements about long-run averages obtained from hypothetical replicates of sampled data”.</a:t>
            </a:r>
            <a:endParaRPr lang="en-GB" dirty="0" smtClean="0"/>
          </a:p>
          <a:p>
            <a:endParaRPr lang="en-GB" dirty="0"/>
          </a:p>
        </p:txBody>
      </p:sp>
      <p:sp>
        <p:nvSpPr>
          <p:cNvPr id="4" name="Slide Number Placeholder 3"/>
          <p:cNvSpPr>
            <a:spLocks noGrp="1"/>
          </p:cNvSpPr>
          <p:nvPr>
            <p:ph type="sldNum" sz="quarter" idx="10"/>
          </p:nvPr>
        </p:nvSpPr>
        <p:spPr/>
        <p:txBody>
          <a:bodyPr/>
          <a:lstStyle/>
          <a:p>
            <a:fld id="{29A3126A-0CD6-44FC-80FB-CF25A6C98511}" type="slidenum">
              <a:rPr lang="en-GB" smtClean="0"/>
              <a:t>3</a:t>
            </a:fld>
            <a:endParaRPr lang="en-GB"/>
          </a:p>
        </p:txBody>
      </p:sp>
    </p:spTree>
    <p:extLst>
      <p:ext uri="{BB962C8B-B14F-4D97-AF65-F5344CB8AC3E}">
        <p14:creationId xmlns:p14="http://schemas.microsoft.com/office/powerpoint/2010/main" val="1117157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Practical problems – frequent in observational</a:t>
            </a:r>
            <a:r>
              <a:rPr lang="en-GB" baseline="0" dirty="0" smtClean="0"/>
              <a:t> </a:t>
            </a:r>
            <a:r>
              <a:rPr lang="en-GB" baseline="0" dirty="0" err="1" smtClean="0"/>
              <a:t>env</a:t>
            </a:r>
            <a:r>
              <a:rPr lang="en-GB" baseline="0" dirty="0" smtClean="0"/>
              <a:t> </a:t>
            </a:r>
            <a:r>
              <a:rPr lang="en-GB" baseline="0" dirty="0" err="1" smtClean="0"/>
              <a:t>sci</a:t>
            </a:r>
            <a:r>
              <a:rPr lang="en-GB" baseline="0" dirty="0" smtClean="0"/>
              <a:t> data. Our data often aren’t from neatly designed experiments.</a:t>
            </a:r>
            <a:endParaRPr lang="en-GB" dirty="0"/>
          </a:p>
        </p:txBody>
      </p:sp>
      <p:sp>
        <p:nvSpPr>
          <p:cNvPr id="4" name="Slide Number Placeholder 3"/>
          <p:cNvSpPr>
            <a:spLocks noGrp="1"/>
          </p:cNvSpPr>
          <p:nvPr>
            <p:ph type="sldNum" sz="quarter" idx="10"/>
          </p:nvPr>
        </p:nvSpPr>
        <p:spPr/>
        <p:txBody>
          <a:bodyPr/>
          <a:lstStyle/>
          <a:p>
            <a:fld id="{29A3126A-0CD6-44FC-80FB-CF25A6C98511}" type="slidenum">
              <a:rPr lang="en-GB" smtClean="0"/>
              <a:t>4</a:t>
            </a:fld>
            <a:endParaRPr lang="en-GB"/>
          </a:p>
        </p:txBody>
      </p:sp>
    </p:spTree>
    <p:extLst>
      <p:ext uri="{BB962C8B-B14F-4D97-AF65-F5344CB8AC3E}">
        <p14:creationId xmlns:p14="http://schemas.microsoft.com/office/powerpoint/2010/main" val="2251942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is it? We can summarise Bayesian analyses</a:t>
            </a:r>
            <a:r>
              <a:rPr lang="en-GB" baseline="0" dirty="0" smtClean="0"/>
              <a:t> like this - </a:t>
            </a:r>
            <a:r>
              <a:rPr lang="en-GB" dirty="0" smtClean="0"/>
              <a:t>Bayesian methods recognise and combine 4 components of knowledge. </a:t>
            </a:r>
            <a:endParaRPr lang="en-GB" dirty="0"/>
          </a:p>
        </p:txBody>
      </p:sp>
      <p:sp>
        <p:nvSpPr>
          <p:cNvPr id="4" name="Slide Number Placeholder 3"/>
          <p:cNvSpPr>
            <a:spLocks noGrp="1"/>
          </p:cNvSpPr>
          <p:nvPr>
            <p:ph type="sldNum" sz="quarter" idx="10"/>
          </p:nvPr>
        </p:nvSpPr>
        <p:spPr/>
        <p:txBody>
          <a:bodyPr/>
          <a:lstStyle/>
          <a:p>
            <a:fld id="{29A3126A-0CD6-44FC-80FB-CF25A6C98511}" type="slidenum">
              <a:rPr lang="en-GB" smtClean="0"/>
              <a:t>5</a:t>
            </a:fld>
            <a:endParaRPr lang="en-GB"/>
          </a:p>
        </p:txBody>
      </p:sp>
    </p:spTree>
    <p:extLst>
      <p:ext uri="{BB962C8B-B14F-4D97-AF65-F5344CB8AC3E}">
        <p14:creationId xmlns:p14="http://schemas.microsoft.com/office/powerpoint/2010/main" val="243256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Derived from conditional probability (Hobbs</a:t>
            </a:r>
            <a:r>
              <a:rPr lang="en-GB" baseline="0" dirty="0" smtClean="0"/>
              <a:t> &amp; </a:t>
            </a:r>
            <a:r>
              <a:rPr lang="en-GB" baseline="0" dirty="0" err="1" smtClean="0"/>
              <a:t>Hooten</a:t>
            </a:r>
            <a:r>
              <a:rPr lang="en-GB" baseline="0" dirty="0" smtClean="0"/>
              <a:t>, McCarthy for accessible intros).</a:t>
            </a:r>
            <a:endParaRPr lang="en-GB" dirty="0" smtClean="0"/>
          </a:p>
          <a:p>
            <a:endParaRPr lang="en-GB" dirty="0"/>
          </a:p>
        </p:txBody>
      </p:sp>
      <p:sp>
        <p:nvSpPr>
          <p:cNvPr id="4" name="Slide Number Placeholder 3"/>
          <p:cNvSpPr>
            <a:spLocks noGrp="1"/>
          </p:cNvSpPr>
          <p:nvPr>
            <p:ph type="sldNum" sz="quarter" idx="10"/>
          </p:nvPr>
        </p:nvSpPr>
        <p:spPr/>
        <p:txBody>
          <a:bodyPr/>
          <a:lstStyle/>
          <a:p>
            <a:fld id="{29A3126A-0CD6-44FC-80FB-CF25A6C98511}" type="slidenum">
              <a:rPr lang="en-GB" smtClean="0"/>
              <a:t>6</a:t>
            </a:fld>
            <a:endParaRPr lang="en-GB"/>
          </a:p>
        </p:txBody>
      </p:sp>
    </p:spTree>
    <p:extLst>
      <p:ext uri="{BB962C8B-B14F-4D97-AF65-F5344CB8AC3E}">
        <p14:creationId xmlns:p14="http://schemas.microsoft.com/office/powerpoint/2010/main" val="1114730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each of these things, we get a probability distribution. This estimate</a:t>
            </a:r>
            <a:r>
              <a:rPr lang="en-GB" baseline="0" dirty="0" smtClean="0"/>
              <a:t> of uncertainty is useful!</a:t>
            </a:r>
            <a:endParaRPr lang="en-GB" dirty="0"/>
          </a:p>
        </p:txBody>
      </p:sp>
      <p:sp>
        <p:nvSpPr>
          <p:cNvPr id="4" name="Slide Number Placeholder 3"/>
          <p:cNvSpPr>
            <a:spLocks noGrp="1"/>
          </p:cNvSpPr>
          <p:nvPr>
            <p:ph type="sldNum" sz="quarter" idx="10"/>
          </p:nvPr>
        </p:nvSpPr>
        <p:spPr/>
        <p:txBody>
          <a:bodyPr/>
          <a:lstStyle/>
          <a:p>
            <a:fld id="{29A3126A-0CD6-44FC-80FB-CF25A6C98511}" type="slidenum">
              <a:rPr lang="en-GB" smtClean="0"/>
              <a:t>7</a:t>
            </a:fld>
            <a:endParaRPr lang="en-GB"/>
          </a:p>
        </p:txBody>
      </p:sp>
    </p:spTree>
    <p:extLst>
      <p:ext uri="{BB962C8B-B14F-4D97-AF65-F5344CB8AC3E}">
        <p14:creationId xmlns:p14="http://schemas.microsoft.com/office/powerpoint/2010/main" val="297799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practice, the more vague your prior, the</a:t>
            </a:r>
            <a:r>
              <a:rPr lang="en-GB" baseline="0" dirty="0" smtClean="0"/>
              <a:t> closer your posterior will be to your likelihood, and approach the same result as a maximum likelihood analysis.</a:t>
            </a:r>
            <a:endParaRPr lang="en-GB" dirty="0"/>
          </a:p>
        </p:txBody>
      </p:sp>
      <p:sp>
        <p:nvSpPr>
          <p:cNvPr id="4" name="Slide Number Placeholder 3"/>
          <p:cNvSpPr>
            <a:spLocks noGrp="1"/>
          </p:cNvSpPr>
          <p:nvPr>
            <p:ph type="sldNum" sz="quarter" idx="10"/>
          </p:nvPr>
        </p:nvSpPr>
        <p:spPr/>
        <p:txBody>
          <a:bodyPr/>
          <a:lstStyle/>
          <a:p>
            <a:fld id="{29A3126A-0CD6-44FC-80FB-CF25A6C98511}" type="slidenum">
              <a:rPr lang="en-GB" smtClean="0"/>
              <a:t>8</a:t>
            </a:fld>
            <a:endParaRPr lang="en-GB"/>
          </a:p>
        </p:txBody>
      </p:sp>
    </p:spTree>
    <p:extLst>
      <p:ext uri="{BB962C8B-B14F-4D97-AF65-F5344CB8AC3E}">
        <p14:creationId xmlns:p14="http://schemas.microsoft.com/office/powerpoint/2010/main" val="2024358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Only the simplest models can be calculated</a:t>
            </a:r>
            <a:r>
              <a:rPr lang="en-GB" baseline="0" dirty="0" smtClean="0"/>
              <a:t> analytically – this integral is tricky, hence the use of numerical methods.</a:t>
            </a:r>
            <a:endParaRPr lang="en-GB" dirty="0"/>
          </a:p>
        </p:txBody>
      </p:sp>
      <p:sp>
        <p:nvSpPr>
          <p:cNvPr id="4" name="Slide Number Placeholder 3"/>
          <p:cNvSpPr>
            <a:spLocks noGrp="1"/>
          </p:cNvSpPr>
          <p:nvPr>
            <p:ph type="sldNum" sz="quarter" idx="10"/>
          </p:nvPr>
        </p:nvSpPr>
        <p:spPr/>
        <p:txBody>
          <a:bodyPr/>
          <a:lstStyle/>
          <a:p>
            <a:fld id="{29A3126A-0CD6-44FC-80FB-CF25A6C98511}" type="slidenum">
              <a:rPr lang="en-GB" smtClean="0"/>
              <a:t>9</a:t>
            </a:fld>
            <a:endParaRPr lang="en-GB"/>
          </a:p>
        </p:txBody>
      </p:sp>
    </p:spTree>
    <p:extLst>
      <p:ext uri="{BB962C8B-B14F-4D97-AF65-F5344CB8AC3E}">
        <p14:creationId xmlns:p14="http://schemas.microsoft.com/office/powerpoint/2010/main" val="1578376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other modes of estimation but MCMC most commonly used. Using MCMC, it is not necessary to calculate the denominator in Bayes rule because each successive sample</a:t>
            </a:r>
            <a:r>
              <a:rPr lang="en-GB" baseline="0" dirty="0" smtClean="0"/>
              <a:t> depends on the ratio of 2 posterior probabilities that share the same denominator (which cancels), so the Bayesian analysis only requires the prior probability and likelihood of data.</a:t>
            </a:r>
            <a:endParaRPr lang="en-GB" dirty="0"/>
          </a:p>
        </p:txBody>
      </p:sp>
      <p:sp>
        <p:nvSpPr>
          <p:cNvPr id="4" name="Slide Number Placeholder 3"/>
          <p:cNvSpPr>
            <a:spLocks noGrp="1"/>
          </p:cNvSpPr>
          <p:nvPr>
            <p:ph type="sldNum" sz="quarter" idx="10"/>
          </p:nvPr>
        </p:nvSpPr>
        <p:spPr/>
        <p:txBody>
          <a:bodyPr/>
          <a:lstStyle/>
          <a:p>
            <a:fld id="{29A3126A-0CD6-44FC-80FB-CF25A6C98511}" type="slidenum">
              <a:rPr lang="en-GB" smtClean="0"/>
              <a:t>10</a:t>
            </a:fld>
            <a:endParaRPr lang="en-GB"/>
          </a:p>
        </p:txBody>
      </p:sp>
    </p:spTree>
    <p:extLst>
      <p:ext uri="{BB962C8B-B14F-4D97-AF65-F5344CB8AC3E}">
        <p14:creationId xmlns:p14="http://schemas.microsoft.com/office/powerpoint/2010/main" val="2692659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FC4F446-F100-4A03-AA0B-856724B2929A}" type="datetimeFigureOut">
              <a:rPr lang="en-GB" smtClean="0"/>
              <a:t>01/03/2018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44A467-0A0B-4AEA-B475-8603427F1B8E}" type="slidenum">
              <a:rPr lang="en-GB" smtClean="0"/>
              <a:t>‹#›</a:t>
            </a:fld>
            <a:endParaRPr lang="en-GB"/>
          </a:p>
        </p:txBody>
      </p:sp>
    </p:spTree>
    <p:extLst>
      <p:ext uri="{BB962C8B-B14F-4D97-AF65-F5344CB8AC3E}">
        <p14:creationId xmlns:p14="http://schemas.microsoft.com/office/powerpoint/2010/main" val="606006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FC4F446-F100-4A03-AA0B-856724B2929A}" type="datetimeFigureOut">
              <a:rPr lang="en-GB" smtClean="0"/>
              <a:t>01/03/2018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44A467-0A0B-4AEA-B475-8603427F1B8E}" type="slidenum">
              <a:rPr lang="en-GB" smtClean="0"/>
              <a:t>‹#›</a:t>
            </a:fld>
            <a:endParaRPr lang="en-GB"/>
          </a:p>
        </p:txBody>
      </p:sp>
    </p:spTree>
    <p:extLst>
      <p:ext uri="{BB962C8B-B14F-4D97-AF65-F5344CB8AC3E}">
        <p14:creationId xmlns:p14="http://schemas.microsoft.com/office/powerpoint/2010/main" val="282745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FC4F446-F100-4A03-AA0B-856724B2929A}" type="datetimeFigureOut">
              <a:rPr lang="en-GB" smtClean="0"/>
              <a:t>01/03/2018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44A467-0A0B-4AEA-B475-8603427F1B8E}" type="slidenum">
              <a:rPr lang="en-GB" smtClean="0"/>
              <a:t>‹#›</a:t>
            </a:fld>
            <a:endParaRPr lang="en-GB"/>
          </a:p>
        </p:txBody>
      </p:sp>
    </p:spTree>
    <p:extLst>
      <p:ext uri="{BB962C8B-B14F-4D97-AF65-F5344CB8AC3E}">
        <p14:creationId xmlns:p14="http://schemas.microsoft.com/office/powerpoint/2010/main" val="523514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FC4F446-F100-4A03-AA0B-856724B2929A}" type="datetimeFigureOut">
              <a:rPr lang="en-GB" smtClean="0"/>
              <a:t>01/03/2018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44A467-0A0B-4AEA-B475-8603427F1B8E}" type="slidenum">
              <a:rPr lang="en-GB" smtClean="0"/>
              <a:t>‹#›</a:t>
            </a:fld>
            <a:endParaRPr lang="en-GB"/>
          </a:p>
        </p:txBody>
      </p:sp>
    </p:spTree>
    <p:extLst>
      <p:ext uri="{BB962C8B-B14F-4D97-AF65-F5344CB8AC3E}">
        <p14:creationId xmlns:p14="http://schemas.microsoft.com/office/powerpoint/2010/main" val="3853513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C4F446-F100-4A03-AA0B-856724B2929A}" type="datetimeFigureOut">
              <a:rPr lang="en-GB" smtClean="0"/>
              <a:t>01/03/2018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44A467-0A0B-4AEA-B475-8603427F1B8E}" type="slidenum">
              <a:rPr lang="en-GB" smtClean="0"/>
              <a:t>‹#›</a:t>
            </a:fld>
            <a:endParaRPr lang="en-GB"/>
          </a:p>
        </p:txBody>
      </p:sp>
    </p:spTree>
    <p:extLst>
      <p:ext uri="{BB962C8B-B14F-4D97-AF65-F5344CB8AC3E}">
        <p14:creationId xmlns:p14="http://schemas.microsoft.com/office/powerpoint/2010/main" val="161177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FC4F446-F100-4A03-AA0B-856724B2929A}" type="datetimeFigureOut">
              <a:rPr lang="en-GB" smtClean="0"/>
              <a:t>01/03/2018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44A467-0A0B-4AEA-B475-8603427F1B8E}" type="slidenum">
              <a:rPr lang="en-GB" smtClean="0"/>
              <a:t>‹#›</a:t>
            </a:fld>
            <a:endParaRPr lang="en-GB"/>
          </a:p>
        </p:txBody>
      </p:sp>
    </p:spTree>
    <p:extLst>
      <p:ext uri="{BB962C8B-B14F-4D97-AF65-F5344CB8AC3E}">
        <p14:creationId xmlns:p14="http://schemas.microsoft.com/office/powerpoint/2010/main" val="72705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FC4F446-F100-4A03-AA0B-856724B2929A}" type="datetimeFigureOut">
              <a:rPr lang="en-GB" smtClean="0"/>
              <a:t>01/03/2018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944A467-0A0B-4AEA-B475-8603427F1B8E}" type="slidenum">
              <a:rPr lang="en-GB" smtClean="0"/>
              <a:t>‹#›</a:t>
            </a:fld>
            <a:endParaRPr lang="en-GB"/>
          </a:p>
        </p:txBody>
      </p:sp>
    </p:spTree>
    <p:extLst>
      <p:ext uri="{BB962C8B-B14F-4D97-AF65-F5344CB8AC3E}">
        <p14:creationId xmlns:p14="http://schemas.microsoft.com/office/powerpoint/2010/main" val="1719790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FC4F446-F100-4A03-AA0B-856724B2929A}" type="datetimeFigureOut">
              <a:rPr lang="en-GB" smtClean="0"/>
              <a:t>01/03/2018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44A467-0A0B-4AEA-B475-8603427F1B8E}" type="slidenum">
              <a:rPr lang="en-GB" smtClean="0"/>
              <a:t>‹#›</a:t>
            </a:fld>
            <a:endParaRPr lang="en-GB"/>
          </a:p>
        </p:txBody>
      </p:sp>
    </p:spTree>
    <p:extLst>
      <p:ext uri="{BB962C8B-B14F-4D97-AF65-F5344CB8AC3E}">
        <p14:creationId xmlns:p14="http://schemas.microsoft.com/office/powerpoint/2010/main" val="53846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4F446-F100-4A03-AA0B-856724B2929A}" type="datetimeFigureOut">
              <a:rPr lang="en-GB" smtClean="0"/>
              <a:t>01/03/2018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44A467-0A0B-4AEA-B475-8603427F1B8E}" type="slidenum">
              <a:rPr lang="en-GB" smtClean="0"/>
              <a:t>‹#›</a:t>
            </a:fld>
            <a:endParaRPr lang="en-GB"/>
          </a:p>
        </p:txBody>
      </p:sp>
    </p:spTree>
    <p:extLst>
      <p:ext uri="{BB962C8B-B14F-4D97-AF65-F5344CB8AC3E}">
        <p14:creationId xmlns:p14="http://schemas.microsoft.com/office/powerpoint/2010/main" val="2043651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C4F446-F100-4A03-AA0B-856724B2929A}" type="datetimeFigureOut">
              <a:rPr lang="en-GB" smtClean="0"/>
              <a:t>01/03/2018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44A467-0A0B-4AEA-B475-8603427F1B8E}" type="slidenum">
              <a:rPr lang="en-GB" smtClean="0"/>
              <a:t>‹#›</a:t>
            </a:fld>
            <a:endParaRPr lang="en-GB"/>
          </a:p>
        </p:txBody>
      </p:sp>
    </p:spTree>
    <p:extLst>
      <p:ext uri="{BB962C8B-B14F-4D97-AF65-F5344CB8AC3E}">
        <p14:creationId xmlns:p14="http://schemas.microsoft.com/office/powerpoint/2010/main" val="112724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C4F446-F100-4A03-AA0B-856724B2929A}" type="datetimeFigureOut">
              <a:rPr lang="en-GB" smtClean="0"/>
              <a:t>01/03/2018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44A467-0A0B-4AEA-B475-8603427F1B8E}" type="slidenum">
              <a:rPr lang="en-GB" smtClean="0"/>
              <a:t>‹#›</a:t>
            </a:fld>
            <a:endParaRPr lang="en-GB"/>
          </a:p>
        </p:txBody>
      </p:sp>
    </p:spTree>
    <p:extLst>
      <p:ext uri="{BB962C8B-B14F-4D97-AF65-F5344CB8AC3E}">
        <p14:creationId xmlns:p14="http://schemas.microsoft.com/office/powerpoint/2010/main" val="242911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4F446-F100-4A03-AA0B-856724B2929A}" type="datetimeFigureOut">
              <a:rPr lang="en-GB" smtClean="0"/>
              <a:t>01/03/2018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4A467-0A0B-4AEA-B475-8603427F1B8E}" type="slidenum">
              <a:rPr lang="en-GB" smtClean="0"/>
              <a:t>‹#›</a:t>
            </a:fld>
            <a:endParaRPr lang="en-GB"/>
          </a:p>
        </p:txBody>
      </p:sp>
    </p:spTree>
    <p:extLst>
      <p:ext uri="{BB962C8B-B14F-4D97-AF65-F5344CB8AC3E}">
        <p14:creationId xmlns:p14="http://schemas.microsoft.com/office/powerpoint/2010/main" val="3368465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mcmcrobot.or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ourceforge.net/projects/mcmc-jags/files/JAG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73114" y="226880"/>
            <a:ext cx="9144000" cy="2387600"/>
          </a:xfrm>
        </p:spPr>
        <p:txBody>
          <a:bodyPr>
            <a:normAutofit/>
          </a:bodyPr>
          <a:lstStyle/>
          <a:p>
            <a:r>
              <a:rPr lang="en-GB" dirty="0" smtClean="0"/>
              <a:t>Bayesian </a:t>
            </a:r>
            <a:r>
              <a:rPr lang="en-GB" dirty="0" smtClean="0"/>
              <a:t>Statistics: </a:t>
            </a:r>
            <a:r>
              <a:rPr lang="en-GB" dirty="0" smtClean="0"/>
              <a:t/>
            </a:r>
            <a:br>
              <a:rPr lang="en-GB" dirty="0" smtClean="0"/>
            </a:br>
            <a:r>
              <a:rPr lang="en-GB" dirty="0" smtClean="0"/>
              <a:t>a whistle-stop tour</a:t>
            </a:r>
            <a:endParaRPr lang="en-GB" dirty="0"/>
          </a:p>
        </p:txBody>
      </p:sp>
      <p:sp>
        <p:nvSpPr>
          <p:cNvPr id="3" name="Subtitle 2"/>
          <p:cNvSpPr>
            <a:spLocks noGrp="1"/>
          </p:cNvSpPr>
          <p:nvPr>
            <p:ph type="subTitle" idx="1"/>
          </p:nvPr>
        </p:nvSpPr>
        <p:spPr>
          <a:xfrm>
            <a:off x="2768183" y="2983043"/>
            <a:ext cx="9144000" cy="1655762"/>
          </a:xfrm>
        </p:spPr>
        <p:txBody>
          <a:bodyPr/>
          <a:lstStyle/>
          <a:p>
            <a:r>
              <a:rPr lang="en-GB" dirty="0" smtClean="0"/>
              <a:t>Lindsay F Banin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31" y="2983043"/>
            <a:ext cx="3867755" cy="3812104"/>
          </a:xfrm>
          <a:prstGeom prst="rect">
            <a:avLst/>
          </a:prstGeom>
        </p:spPr>
      </p:pic>
      <p:sp>
        <p:nvSpPr>
          <p:cNvPr id="5" name="TextBox 4"/>
          <p:cNvSpPr txBox="1"/>
          <p:nvPr/>
        </p:nvSpPr>
        <p:spPr>
          <a:xfrm>
            <a:off x="4392118" y="5996066"/>
            <a:ext cx="7345180" cy="461665"/>
          </a:xfrm>
          <a:prstGeom prst="rect">
            <a:avLst/>
          </a:prstGeom>
          <a:noFill/>
        </p:spPr>
        <p:txBody>
          <a:bodyPr wrap="square" rtlCol="0">
            <a:spAutoFit/>
          </a:bodyPr>
          <a:lstStyle/>
          <a:p>
            <a:r>
              <a:rPr lang="en-GB" sz="2400" dirty="0" smtClean="0"/>
              <a:t>CEH Statistics &amp; R Conference, </a:t>
            </a:r>
            <a:r>
              <a:rPr lang="en-GB" sz="2400" dirty="0" smtClean="0"/>
              <a:t>5</a:t>
            </a:r>
            <a:r>
              <a:rPr lang="en-GB" sz="2400" baseline="30000" dirty="0" smtClean="0"/>
              <a:t>th</a:t>
            </a:r>
            <a:r>
              <a:rPr lang="en-GB" sz="2400" dirty="0" smtClean="0"/>
              <a:t> – 6</a:t>
            </a:r>
            <a:r>
              <a:rPr lang="en-GB" sz="2400" baseline="30000" dirty="0" smtClean="0"/>
              <a:t>th</a:t>
            </a:r>
            <a:r>
              <a:rPr lang="en-GB" sz="2400" dirty="0" smtClean="0"/>
              <a:t> March 2018</a:t>
            </a:r>
            <a:endParaRPr lang="en-GB" sz="2400" dirty="0"/>
          </a:p>
        </p:txBody>
      </p:sp>
    </p:spTree>
    <p:extLst>
      <p:ext uri="{BB962C8B-B14F-4D97-AF65-F5344CB8AC3E}">
        <p14:creationId xmlns:p14="http://schemas.microsoft.com/office/powerpoint/2010/main" val="3241200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Sample-based </a:t>
            </a:r>
            <a:r>
              <a:rPr lang="en-GB" dirty="0" smtClean="0"/>
              <a:t>estimation</a:t>
            </a:r>
            <a:endParaRPr lang="en-GB" dirty="0"/>
          </a:p>
        </p:txBody>
      </p:sp>
      <p:sp>
        <p:nvSpPr>
          <p:cNvPr id="3" name="Content Placeholder 2"/>
          <p:cNvSpPr>
            <a:spLocks noGrp="1"/>
          </p:cNvSpPr>
          <p:nvPr>
            <p:ph idx="1"/>
          </p:nvPr>
        </p:nvSpPr>
        <p:spPr/>
        <p:txBody>
          <a:bodyPr>
            <a:normAutofit lnSpcReduction="10000"/>
          </a:bodyPr>
          <a:lstStyle/>
          <a:p>
            <a:r>
              <a:rPr lang="en-GB" dirty="0" smtClean="0"/>
              <a:t>Numerical methods to approximate the posterior distribution, avoiding the need to integrate the marginal distribution</a:t>
            </a:r>
          </a:p>
          <a:p>
            <a:r>
              <a:rPr lang="en-GB" dirty="0" smtClean="0"/>
              <a:t>Algorithms to sample the unknown quantities from the posterior</a:t>
            </a:r>
          </a:p>
          <a:p>
            <a:r>
              <a:rPr lang="en-GB" dirty="0" smtClean="0"/>
              <a:t>Markov </a:t>
            </a:r>
            <a:r>
              <a:rPr lang="en-GB" dirty="0" smtClean="0"/>
              <a:t>chain Monte Carlo sampling (MCMC)</a:t>
            </a:r>
          </a:p>
          <a:p>
            <a:pPr lvl="1"/>
            <a:r>
              <a:rPr lang="en-GB" dirty="0" smtClean="0"/>
              <a:t>If we know the full conditional distribution (i.e. conjugate distributions) we can use a Gibbs sampler; if not use an accept/reject sampler e.g. Metropolis-Hastings</a:t>
            </a:r>
          </a:p>
          <a:p>
            <a:pPr lvl="1"/>
            <a:r>
              <a:rPr lang="en-GB" dirty="0"/>
              <a:t>MCMC uses likelihood profile and priors to generate many random samples, </a:t>
            </a:r>
            <a:r>
              <a:rPr lang="en-GB" dirty="0" smtClean="0"/>
              <a:t>proportionate </a:t>
            </a:r>
            <a:r>
              <a:rPr lang="en-GB" dirty="0"/>
              <a:t>to their </a:t>
            </a:r>
            <a:r>
              <a:rPr lang="en-GB" dirty="0" smtClean="0"/>
              <a:t>density</a:t>
            </a:r>
          </a:p>
          <a:p>
            <a:r>
              <a:rPr lang="en-GB" dirty="0"/>
              <a:t>Inference drawn from summarising histogram (e.g. mean, standard deviation, percentiles)</a:t>
            </a:r>
          </a:p>
          <a:p>
            <a:pPr lvl="1"/>
            <a:endParaRPr lang="en-GB" dirty="0" smtClean="0"/>
          </a:p>
        </p:txBody>
      </p:sp>
    </p:spTree>
    <p:extLst>
      <p:ext uri="{BB962C8B-B14F-4D97-AF65-F5344CB8AC3E}">
        <p14:creationId xmlns:p14="http://schemas.microsoft.com/office/powerpoint/2010/main" val="128841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http://mcmcrobot.org/</a:t>
            </a:r>
          </a:p>
        </p:txBody>
      </p:sp>
      <p:pic>
        <p:nvPicPr>
          <p:cNvPr id="1026" name="Picture 2" descr="http://marple.eeb.uconn.edu/mcmcrobot/wp-content/uploads/2012/09/robotsrules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86989" y="2038662"/>
            <a:ext cx="9418022" cy="4400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645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we get</a:t>
            </a:r>
            <a:r>
              <a:rPr lang="en-GB" dirty="0" smtClean="0"/>
              <a:t>? For each unknown:</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10146" y="1314920"/>
            <a:ext cx="8827868" cy="5543080"/>
          </a:xfrm>
        </p:spPr>
      </p:pic>
    </p:spTree>
    <p:extLst>
      <p:ext uri="{BB962C8B-B14F-4D97-AF65-F5344CB8AC3E}">
        <p14:creationId xmlns:p14="http://schemas.microsoft.com/office/powerpoint/2010/main" val="93660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 &amp; JAGS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020" y="1574212"/>
            <a:ext cx="7513959" cy="5283788"/>
          </a:xfrm>
          <a:prstGeom prst="rect">
            <a:avLst/>
          </a:prstGeom>
        </p:spPr>
      </p:pic>
      <p:sp>
        <p:nvSpPr>
          <p:cNvPr id="3" name="TextBox 2"/>
          <p:cNvSpPr txBox="1"/>
          <p:nvPr/>
        </p:nvSpPr>
        <p:spPr>
          <a:xfrm>
            <a:off x="8514413" y="5786203"/>
            <a:ext cx="3342807" cy="400110"/>
          </a:xfrm>
          <a:prstGeom prst="rect">
            <a:avLst/>
          </a:prstGeom>
          <a:noFill/>
        </p:spPr>
        <p:txBody>
          <a:bodyPr wrap="square" rtlCol="0">
            <a:spAutoFit/>
          </a:bodyPr>
          <a:lstStyle/>
          <a:p>
            <a:r>
              <a:rPr lang="en-GB" sz="2000" dirty="0" smtClean="0">
                <a:solidFill>
                  <a:srgbClr val="FF0000"/>
                </a:solidFill>
              </a:rPr>
              <a:t>(Just another Gibbs Sampler)</a:t>
            </a:r>
            <a:endParaRPr lang="en-GB" sz="2000" dirty="0">
              <a:solidFill>
                <a:srgbClr val="FF0000"/>
              </a:solidFill>
            </a:endParaRPr>
          </a:p>
        </p:txBody>
      </p:sp>
    </p:spTree>
    <p:extLst>
      <p:ext uri="{BB962C8B-B14F-4D97-AF65-F5344CB8AC3E}">
        <p14:creationId xmlns:p14="http://schemas.microsoft.com/office/powerpoint/2010/main" val="3943654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59533"/>
          <a:stretch/>
        </p:blipFill>
        <p:spPr>
          <a:xfrm>
            <a:off x="8184412" y="3468805"/>
            <a:ext cx="3478590" cy="298729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692" y="1690687"/>
            <a:ext cx="7334720" cy="4367787"/>
          </a:xfrm>
          <a:prstGeom prst="rect">
            <a:avLst/>
          </a:prstGeom>
        </p:spPr>
      </p:pic>
      <p:sp>
        <p:nvSpPr>
          <p:cNvPr id="8" name="TextBox 7"/>
          <p:cNvSpPr txBox="1"/>
          <p:nvPr/>
        </p:nvSpPr>
        <p:spPr>
          <a:xfrm>
            <a:off x="8425543" y="2822353"/>
            <a:ext cx="3510642" cy="523220"/>
          </a:xfrm>
          <a:prstGeom prst="rect">
            <a:avLst/>
          </a:prstGeom>
          <a:noFill/>
        </p:spPr>
        <p:txBody>
          <a:bodyPr wrap="square" rtlCol="0">
            <a:spAutoFit/>
          </a:bodyPr>
          <a:lstStyle/>
          <a:p>
            <a:r>
              <a:rPr lang="en-GB" sz="2800" dirty="0" smtClean="0"/>
              <a:t>Directed Acyclic Graph</a:t>
            </a:r>
            <a:endParaRPr lang="en-GB" sz="2800" dirty="0"/>
          </a:p>
        </p:txBody>
      </p:sp>
    </p:spTree>
    <p:extLst>
      <p:ext uri="{BB962C8B-B14F-4D97-AF65-F5344CB8AC3E}">
        <p14:creationId xmlns:p14="http://schemas.microsoft.com/office/powerpoint/2010/main" val="1329733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output</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063" y="365125"/>
            <a:ext cx="8160999" cy="5801193"/>
          </a:xfr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59533"/>
          <a:stretch/>
        </p:blipFill>
        <p:spPr>
          <a:xfrm>
            <a:off x="8395612" y="3057993"/>
            <a:ext cx="3478590" cy="2987299"/>
          </a:xfrm>
          <a:prstGeom prst="rect">
            <a:avLst/>
          </a:prstGeom>
        </p:spPr>
      </p:pic>
    </p:spTree>
    <p:extLst>
      <p:ext uri="{BB962C8B-B14F-4D97-AF65-F5344CB8AC3E}">
        <p14:creationId xmlns:p14="http://schemas.microsoft.com/office/powerpoint/2010/main" val="1072680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evaluation</a:t>
            </a:r>
            <a:endParaRPr lang="en-GB" dirty="0"/>
          </a:p>
        </p:txBody>
      </p:sp>
      <p:pic>
        <p:nvPicPr>
          <p:cNvPr id="7" name="Picture 2" descr="trac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45538"/>
            <a:ext cx="4952268" cy="360276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8382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Assessing convergence</a:t>
            </a:r>
          </a:p>
          <a:p>
            <a:r>
              <a:rPr lang="en-GB" dirty="0" smtClean="0"/>
              <a:t>Visually: mixing, burn-in</a:t>
            </a:r>
          </a:p>
          <a:p>
            <a:endParaRPr lang="en-GB" dirty="0"/>
          </a:p>
        </p:txBody>
      </p:sp>
      <p:sp>
        <p:nvSpPr>
          <p:cNvPr id="5" name="TextBox 4"/>
          <p:cNvSpPr txBox="1"/>
          <p:nvPr/>
        </p:nvSpPr>
        <p:spPr>
          <a:xfrm>
            <a:off x="838200" y="6438510"/>
            <a:ext cx="5260942" cy="369332"/>
          </a:xfrm>
          <a:prstGeom prst="rect">
            <a:avLst/>
          </a:prstGeom>
          <a:noFill/>
        </p:spPr>
        <p:txBody>
          <a:bodyPr wrap="square" rtlCol="0">
            <a:spAutoFit/>
          </a:bodyPr>
          <a:lstStyle/>
          <a:p>
            <a:r>
              <a:rPr lang="en-GB" dirty="0"/>
              <a:t>http://staffblogs.le.ac.uk/bayeswithstata/2015/02/13</a:t>
            </a:r>
            <a:r>
              <a:rPr lang="en-GB" dirty="0" smtClean="0"/>
              <a:t>/</a:t>
            </a:r>
            <a:endParaRPr lang="en-GB" dirty="0"/>
          </a:p>
        </p:txBody>
      </p:sp>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4556" y="203741"/>
            <a:ext cx="5715786" cy="4552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307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evaluation</a:t>
            </a:r>
            <a:endParaRPr lang="en-GB" dirty="0"/>
          </a:p>
        </p:txBody>
      </p:sp>
      <p:sp>
        <p:nvSpPr>
          <p:cNvPr id="3" name="Content Placeholder 2"/>
          <p:cNvSpPr>
            <a:spLocks noGrp="1"/>
          </p:cNvSpPr>
          <p:nvPr>
            <p:ph idx="1"/>
          </p:nvPr>
        </p:nvSpPr>
        <p:spPr/>
        <p:txBody>
          <a:bodyPr/>
          <a:lstStyle/>
          <a:p>
            <a:r>
              <a:rPr lang="en-GB" dirty="0"/>
              <a:t>Assessing </a:t>
            </a:r>
            <a:r>
              <a:rPr lang="en-GB" dirty="0" smtClean="0"/>
              <a:t>convergence – i.e. adding more samples will not meaningfully change the parameter approximations</a:t>
            </a:r>
          </a:p>
          <a:p>
            <a:r>
              <a:rPr lang="en-GB" dirty="0" smtClean="0"/>
              <a:t>Visually: burn-in, </a:t>
            </a:r>
            <a:r>
              <a:rPr lang="en-GB" dirty="0" smtClean="0"/>
              <a:t>mixing (not getting stuck in local max/min)</a:t>
            </a:r>
            <a:endParaRPr lang="en-GB" dirty="0" smtClean="0"/>
          </a:p>
          <a:p>
            <a:r>
              <a:rPr lang="en-GB" dirty="0" err="1" smtClean="0"/>
              <a:t>Heidlberger</a:t>
            </a:r>
            <a:r>
              <a:rPr lang="en-GB" dirty="0" smtClean="0"/>
              <a:t> and Welch diagnostic (1983) – stationarity and half width mean. Helps ascertain burn-in</a:t>
            </a:r>
          </a:p>
          <a:p>
            <a:r>
              <a:rPr lang="en-GB" dirty="0" smtClean="0"/>
              <a:t>Convergence </a:t>
            </a:r>
            <a:r>
              <a:rPr lang="en-GB" dirty="0"/>
              <a:t>statistics (e.g. </a:t>
            </a:r>
            <a:r>
              <a:rPr lang="en-GB" dirty="0" err="1" smtClean="0"/>
              <a:t>Gelman</a:t>
            </a:r>
            <a:r>
              <a:rPr lang="en-GB" dirty="0" smtClean="0"/>
              <a:t>-Rubin 1992</a:t>
            </a:r>
            <a:r>
              <a:rPr lang="en-GB" dirty="0" smtClean="0"/>
              <a:t>), e.g. run 3 chains and </a:t>
            </a:r>
            <a:r>
              <a:rPr lang="en-GB" dirty="0" smtClean="0"/>
              <a:t>compare within vs between chain variance – i.e. outputs from chains are indistinguishable</a:t>
            </a:r>
            <a:endParaRPr lang="en-GB" dirty="0"/>
          </a:p>
          <a:p>
            <a:endParaRPr lang="en-GB" dirty="0"/>
          </a:p>
        </p:txBody>
      </p:sp>
    </p:spTree>
    <p:extLst>
      <p:ext uri="{BB962C8B-B14F-4D97-AF65-F5344CB8AC3E}">
        <p14:creationId xmlns:p14="http://schemas.microsoft.com/office/powerpoint/2010/main" val="3454437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Inference</a:t>
            </a:r>
            <a:endParaRPr lang="en-GB"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2993" y="127272"/>
            <a:ext cx="6639007" cy="4719295"/>
          </a:xfrm>
          <a:prstGeom prst="rect">
            <a:avLst/>
          </a:prstGeom>
        </p:spPr>
      </p:pic>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347799" y="2932699"/>
            <a:ext cx="5006001" cy="3827736"/>
          </a:xfr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925" y="1541292"/>
            <a:ext cx="6282461" cy="4910630"/>
          </a:xfrm>
          <a:prstGeom prst="rect">
            <a:avLst/>
          </a:prstGeom>
        </p:spPr>
      </p:pic>
    </p:spTree>
    <p:extLst>
      <p:ext uri="{BB962C8B-B14F-4D97-AF65-F5344CB8AC3E}">
        <p14:creationId xmlns:p14="http://schemas.microsoft.com/office/powerpoint/2010/main" val="513861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Posterior predictive checks</a:t>
            </a:r>
            <a:endParaRPr lang="en-GB" dirty="0"/>
          </a:p>
        </p:txBody>
      </p:sp>
      <p:sp>
        <p:nvSpPr>
          <p:cNvPr id="3" name="Content Placeholder 2"/>
          <p:cNvSpPr>
            <a:spLocks noGrp="1"/>
          </p:cNvSpPr>
          <p:nvPr>
            <p:ph idx="1"/>
          </p:nvPr>
        </p:nvSpPr>
        <p:spPr/>
        <p:txBody>
          <a:bodyPr/>
          <a:lstStyle/>
          <a:p>
            <a:r>
              <a:rPr lang="en-GB" dirty="0" smtClean="0"/>
              <a:t>NB each prediction also has a probability distribution (posterior predictive distribution)</a:t>
            </a:r>
          </a:p>
          <a:p>
            <a:r>
              <a:rPr lang="en-GB" dirty="0" smtClean="0"/>
              <a:t>Observed vs predicted</a:t>
            </a:r>
          </a:p>
          <a:p>
            <a:r>
              <a:rPr lang="en-GB" dirty="0" smtClean="0"/>
              <a:t>Bayesian p-values</a:t>
            </a:r>
          </a:p>
          <a:p>
            <a:r>
              <a:rPr lang="en-GB" dirty="0" smtClean="0"/>
              <a:t>Out-of-sample prediction and validation</a:t>
            </a:r>
          </a:p>
          <a:p>
            <a:r>
              <a:rPr lang="en-GB" dirty="0" smtClean="0"/>
              <a:t>Multi-model inference/selection - DIC</a:t>
            </a:r>
            <a:endParaRPr lang="en-GB" dirty="0"/>
          </a:p>
        </p:txBody>
      </p:sp>
    </p:spTree>
    <p:extLst>
      <p:ext uri="{BB962C8B-B14F-4D97-AF65-F5344CB8AC3E}">
        <p14:creationId xmlns:p14="http://schemas.microsoft.com/office/powerpoint/2010/main" val="2603379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be a Bayesian ecologist/environmental scientist?</a:t>
            </a:r>
            <a:endParaRPr lang="en-GB" dirty="0"/>
          </a:p>
        </p:txBody>
      </p:sp>
      <p:sp>
        <p:nvSpPr>
          <p:cNvPr id="3" name="Content Placeholder 2"/>
          <p:cNvSpPr>
            <a:spLocks noGrp="1"/>
          </p:cNvSpPr>
          <p:nvPr>
            <p:ph idx="1"/>
          </p:nvPr>
        </p:nvSpPr>
        <p:spPr>
          <a:xfrm>
            <a:off x="838199" y="1825625"/>
            <a:ext cx="10673443" cy="4351338"/>
          </a:xfrm>
        </p:spPr>
        <p:txBody>
          <a:bodyPr>
            <a:normAutofit lnSpcReduction="10000"/>
          </a:bodyPr>
          <a:lstStyle/>
          <a:p>
            <a:pPr marL="0" indent="0">
              <a:buNone/>
            </a:pPr>
            <a:r>
              <a:rPr lang="en-GB" dirty="0" smtClean="0">
                <a:solidFill>
                  <a:schemeClr val="accent1">
                    <a:lumMod val="75000"/>
                  </a:schemeClr>
                </a:solidFill>
              </a:rPr>
              <a:t>“</a:t>
            </a:r>
            <a:r>
              <a:rPr lang="en-GB" dirty="0">
                <a:solidFill>
                  <a:schemeClr val="accent1">
                    <a:lumMod val="75000"/>
                  </a:schemeClr>
                </a:solidFill>
              </a:rPr>
              <a:t>I like Bayesian approaches because they are conceptually easy. </a:t>
            </a:r>
            <a:r>
              <a:rPr lang="en-GB" dirty="0" smtClean="0">
                <a:solidFill>
                  <a:schemeClr val="accent1">
                    <a:lumMod val="75000"/>
                  </a:schemeClr>
                </a:solidFill>
              </a:rPr>
              <a:t>All </a:t>
            </a:r>
            <a:r>
              <a:rPr lang="en-GB" dirty="0">
                <a:solidFill>
                  <a:schemeClr val="accent1">
                    <a:lumMod val="75000"/>
                  </a:schemeClr>
                </a:solidFill>
              </a:rPr>
              <a:t>you need to do is specify probability distributions for your data and for the parameters of your model. Then Bayes will tell what you can conclude and how much uncertainty remains</a:t>
            </a:r>
            <a:r>
              <a:rPr lang="en-GB" dirty="0" smtClean="0">
                <a:solidFill>
                  <a:schemeClr val="accent1">
                    <a:lumMod val="75000"/>
                  </a:schemeClr>
                </a:solidFill>
              </a:rPr>
              <a:t>.” Marcel van Oijen</a:t>
            </a:r>
          </a:p>
          <a:p>
            <a:pPr marL="0" indent="0">
              <a:buNone/>
            </a:pPr>
            <a:endParaRPr lang="en-GB" dirty="0">
              <a:solidFill>
                <a:schemeClr val="accent1">
                  <a:lumMod val="75000"/>
                </a:schemeClr>
              </a:solidFill>
            </a:endParaRPr>
          </a:p>
          <a:p>
            <a:pPr marL="0" indent="0">
              <a:buNone/>
            </a:pPr>
            <a:r>
              <a:rPr lang="en-GB" dirty="0" smtClean="0">
                <a:solidFill>
                  <a:schemeClr val="accent1">
                    <a:lumMod val="75000"/>
                  </a:schemeClr>
                </a:solidFill>
              </a:rPr>
              <a:t>“</a:t>
            </a:r>
            <a:r>
              <a:rPr lang="en-GB" dirty="0">
                <a:solidFill>
                  <a:schemeClr val="accent1">
                    <a:lumMod val="75000"/>
                  </a:schemeClr>
                </a:solidFill>
              </a:rPr>
              <a:t>Because it’s the ultimate flexible tool for analysing your data – YOU get to decide how to ask the question you want and can match the complexity of your model to that of your data and your question. </a:t>
            </a:r>
            <a:r>
              <a:rPr lang="en-GB" dirty="0" smtClean="0">
                <a:solidFill>
                  <a:schemeClr val="accent1">
                    <a:lumMod val="75000"/>
                  </a:schemeClr>
                </a:solidFill>
              </a:rPr>
              <a:t>It’s </a:t>
            </a:r>
            <a:r>
              <a:rPr lang="en-GB" dirty="0">
                <a:solidFill>
                  <a:schemeClr val="accent1">
                    <a:lumMod val="75000"/>
                  </a:schemeClr>
                </a:solidFill>
              </a:rPr>
              <a:t>the most intuitive approach to statistics I’ve ever come across, and therefore easier than other </a:t>
            </a:r>
            <a:r>
              <a:rPr lang="en-GB" dirty="0" smtClean="0">
                <a:solidFill>
                  <a:schemeClr val="accent1">
                    <a:lumMod val="75000"/>
                  </a:schemeClr>
                </a:solidFill>
              </a:rPr>
              <a:t>methods…………[And </a:t>
            </a:r>
            <a:r>
              <a:rPr lang="en-GB" dirty="0">
                <a:solidFill>
                  <a:schemeClr val="accent1">
                    <a:lumMod val="75000"/>
                  </a:schemeClr>
                </a:solidFill>
              </a:rPr>
              <a:t>of course, because it’s just plain </a:t>
            </a:r>
            <a:r>
              <a:rPr lang="en-GB" dirty="0" smtClean="0">
                <a:solidFill>
                  <a:schemeClr val="accent1">
                    <a:lumMod val="75000"/>
                  </a:schemeClr>
                </a:solidFill>
              </a:rPr>
              <a:t>badass!]” Kate Searle</a:t>
            </a:r>
            <a:endParaRPr lang="en-GB" dirty="0">
              <a:solidFill>
                <a:schemeClr val="accent1">
                  <a:lumMod val="75000"/>
                </a:schemeClr>
              </a:solidFill>
            </a:endParaRPr>
          </a:p>
          <a:p>
            <a:pPr marL="0" indent="0">
              <a:buNone/>
            </a:pPr>
            <a:endParaRPr lang="en-GB" dirty="0" smtClean="0"/>
          </a:p>
          <a:p>
            <a:endParaRPr lang="en-GB" dirty="0"/>
          </a:p>
        </p:txBody>
      </p:sp>
    </p:spTree>
    <p:extLst>
      <p:ext uri="{BB962C8B-B14F-4D97-AF65-F5344CB8AC3E}">
        <p14:creationId xmlns:p14="http://schemas.microsoft.com/office/powerpoint/2010/main" val="888945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Applying a Bayesian approach</a:t>
            </a:r>
            <a:endParaRPr lang="en-GB" dirty="0"/>
          </a:p>
        </p:txBody>
      </p:sp>
      <p:pic>
        <p:nvPicPr>
          <p:cNvPr id="5" name="Picture 4"/>
          <p:cNvPicPr>
            <a:picLocks noChangeAspect="1"/>
          </p:cNvPicPr>
          <p:nvPr/>
        </p:nvPicPr>
        <p:blipFill rotWithShape="1">
          <a:blip r:embed="rId2"/>
          <a:srcRect l="24403" t="15368" r="59454" b="8168"/>
          <a:stretch/>
        </p:blipFill>
        <p:spPr>
          <a:xfrm>
            <a:off x="7829550" y="89122"/>
            <a:ext cx="3999629" cy="6720307"/>
          </a:xfrm>
          <a:prstGeom prst="rect">
            <a:avLst/>
          </a:prstGeom>
        </p:spPr>
      </p:pic>
      <p:sp>
        <p:nvSpPr>
          <p:cNvPr id="6" name="Right Arrow 5"/>
          <p:cNvSpPr/>
          <p:nvPr/>
        </p:nvSpPr>
        <p:spPr>
          <a:xfrm rot="10800000">
            <a:off x="6438899" y="4183380"/>
            <a:ext cx="1234440" cy="400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ight Arrow 6"/>
          <p:cNvSpPr/>
          <p:nvPr/>
        </p:nvSpPr>
        <p:spPr>
          <a:xfrm rot="10800000">
            <a:off x="6438900" y="5891216"/>
            <a:ext cx="1234440" cy="400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p:cNvSpPr/>
          <p:nvPr/>
        </p:nvSpPr>
        <p:spPr>
          <a:xfrm rot="10800000">
            <a:off x="6438900" y="2222659"/>
            <a:ext cx="1234440" cy="400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2228850" y="2103120"/>
            <a:ext cx="3989070" cy="461665"/>
          </a:xfrm>
          <a:prstGeom prst="rect">
            <a:avLst/>
          </a:prstGeom>
          <a:noFill/>
        </p:spPr>
        <p:txBody>
          <a:bodyPr wrap="square" rtlCol="0">
            <a:spAutoFit/>
          </a:bodyPr>
          <a:lstStyle/>
          <a:p>
            <a:r>
              <a:rPr lang="en-GB" sz="2400" dirty="0" smtClean="0"/>
              <a:t>Directed acyclic graphs (DAGs)</a:t>
            </a:r>
            <a:endParaRPr lang="en-GB" sz="2400" dirty="0"/>
          </a:p>
        </p:txBody>
      </p:sp>
      <p:sp>
        <p:nvSpPr>
          <p:cNvPr id="10" name="TextBox 9"/>
          <p:cNvSpPr txBox="1"/>
          <p:nvPr/>
        </p:nvSpPr>
        <p:spPr>
          <a:xfrm>
            <a:off x="2228850" y="4152572"/>
            <a:ext cx="3989070" cy="830997"/>
          </a:xfrm>
          <a:prstGeom prst="rect">
            <a:avLst/>
          </a:prstGeom>
          <a:noFill/>
        </p:spPr>
        <p:txBody>
          <a:bodyPr wrap="square" rtlCol="0">
            <a:spAutoFit/>
          </a:bodyPr>
          <a:lstStyle/>
          <a:p>
            <a:r>
              <a:rPr lang="en-GB" sz="2400" dirty="0" smtClean="0"/>
              <a:t>Gibbs samplers, e.g. JAGS/BUGS</a:t>
            </a:r>
            <a:endParaRPr lang="en-GB" sz="2400" dirty="0"/>
          </a:p>
        </p:txBody>
      </p:sp>
      <p:sp>
        <p:nvSpPr>
          <p:cNvPr id="11" name="TextBox 10"/>
          <p:cNvSpPr txBox="1"/>
          <p:nvPr/>
        </p:nvSpPr>
        <p:spPr>
          <a:xfrm>
            <a:off x="2228850" y="5891216"/>
            <a:ext cx="3989070" cy="830997"/>
          </a:xfrm>
          <a:prstGeom prst="rect">
            <a:avLst/>
          </a:prstGeom>
          <a:noFill/>
        </p:spPr>
        <p:txBody>
          <a:bodyPr wrap="square" rtlCol="0">
            <a:spAutoFit/>
          </a:bodyPr>
          <a:lstStyle/>
          <a:p>
            <a:r>
              <a:rPr lang="en-GB" sz="2400" dirty="0" smtClean="0"/>
              <a:t>Multi-model inference/comparison</a:t>
            </a:r>
            <a:endParaRPr lang="en-GB" sz="2400" dirty="0"/>
          </a:p>
        </p:txBody>
      </p:sp>
      <p:sp>
        <p:nvSpPr>
          <p:cNvPr id="12" name="TextBox 11"/>
          <p:cNvSpPr txBox="1"/>
          <p:nvPr/>
        </p:nvSpPr>
        <p:spPr>
          <a:xfrm>
            <a:off x="0" y="6488668"/>
            <a:ext cx="3337560" cy="369332"/>
          </a:xfrm>
          <a:prstGeom prst="rect">
            <a:avLst/>
          </a:prstGeom>
          <a:noFill/>
        </p:spPr>
        <p:txBody>
          <a:bodyPr wrap="square" rtlCol="0">
            <a:spAutoFit/>
          </a:bodyPr>
          <a:lstStyle/>
          <a:p>
            <a:r>
              <a:rPr lang="en-GB" dirty="0" smtClean="0"/>
              <a:t>Hobbs &amp; </a:t>
            </a:r>
            <a:r>
              <a:rPr lang="en-GB" dirty="0" err="1" smtClean="0"/>
              <a:t>Hooten</a:t>
            </a:r>
            <a:r>
              <a:rPr lang="en-GB" dirty="0" smtClean="0"/>
              <a:t> 2015</a:t>
            </a:r>
            <a:endParaRPr lang="en-GB" dirty="0"/>
          </a:p>
        </p:txBody>
      </p:sp>
    </p:spTree>
    <p:extLst>
      <p:ext uri="{BB962C8B-B14F-4D97-AF65-F5344CB8AC3E}">
        <p14:creationId xmlns:p14="http://schemas.microsoft.com/office/powerpoint/2010/main" val="2442946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Resources</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Hobbs </a:t>
            </a:r>
            <a:r>
              <a:rPr lang="en-GB" dirty="0" smtClean="0"/>
              <a:t>&amp; </a:t>
            </a:r>
            <a:r>
              <a:rPr lang="en-GB" dirty="0" err="1" smtClean="0"/>
              <a:t>Hooten</a:t>
            </a:r>
            <a:r>
              <a:rPr lang="en-GB" dirty="0" smtClean="0"/>
              <a:t> </a:t>
            </a:r>
            <a:r>
              <a:rPr lang="en-GB" dirty="0" smtClean="0"/>
              <a:t>(2015)</a:t>
            </a:r>
            <a:endParaRPr lang="en-GB" dirty="0" smtClean="0"/>
          </a:p>
          <a:p>
            <a:pPr marL="0" indent="0">
              <a:buNone/>
            </a:pPr>
            <a:r>
              <a:rPr lang="en-GB" dirty="0" smtClean="0"/>
              <a:t>McCarthy </a:t>
            </a:r>
            <a:r>
              <a:rPr lang="en-GB" dirty="0" smtClean="0"/>
              <a:t>(2007)</a:t>
            </a:r>
          </a:p>
          <a:p>
            <a:pPr marL="0" indent="0">
              <a:buNone/>
            </a:pPr>
            <a:r>
              <a:rPr lang="en-GB" dirty="0" smtClean="0"/>
              <a:t>Ellison (2004) Ecology Letters </a:t>
            </a:r>
            <a:endParaRPr lang="en-GB" dirty="0" smtClean="0"/>
          </a:p>
          <a:p>
            <a:pPr marL="0" indent="0">
              <a:buNone/>
            </a:pPr>
            <a:r>
              <a:rPr lang="en-GB" dirty="0" smtClean="0"/>
              <a:t>Ogle &amp; Barber (2012) Bayesian statistics. In Encyclopaedia of Theoretical Ecology</a:t>
            </a:r>
          </a:p>
          <a:p>
            <a:pPr marL="0" indent="0">
              <a:buNone/>
            </a:pPr>
            <a:r>
              <a:rPr lang="en-GB" dirty="0">
                <a:hlinkClick r:id="rId2"/>
              </a:rPr>
              <a:t>http://mcmcrobot.org</a:t>
            </a:r>
            <a:r>
              <a:rPr lang="en-GB" dirty="0" smtClean="0">
                <a:hlinkClick r:id="rId2"/>
              </a:rPr>
              <a:t>/</a:t>
            </a:r>
            <a:endParaRPr lang="en-GB" dirty="0" smtClean="0"/>
          </a:p>
          <a:p>
            <a:pPr marL="0" indent="0">
              <a:buNone/>
            </a:pPr>
            <a:endParaRPr lang="en-GB" dirty="0"/>
          </a:p>
        </p:txBody>
      </p:sp>
    </p:spTree>
    <p:extLst>
      <p:ext uri="{BB962C8B-B14F-4D97-AF65-F5344CB8AC3E}">
        <p14:creationId xmlns:p14="http://schemas.microsoft.com/office/powerpoint/2010/main" val="4263901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 tomorrow’s practical…</a:t>
            </a:r>
            <a:endParaRPr lang="en-GB" dirty="0"/>
          </a:p>
        </p:txBody>
      </p:sp>
      <p:sp>
        <p:nvSpPr>
          <p:cNvPr id="3" name="Content Placeholder 2"/>
          <p:cNvSpPr>
            <a:spLocks noGrp="1"/>
          </p:cNvSpPr>
          <p:nvPr>
            <p:ph idx="1"/>
          </p:nvPr>
        </p:nvSpPr>
        <p:spPr/>
        <p:txBody>
          <a:bodyPr/>
          <a:lstStyle/>
          <a:p>
            <a:r>
              <a:rPr lang="en-GB" dirty="0" smtClean="0"/>
              <a:t>Check you are running a recent version of R</a:t>
            </a:r>
          </a:p>
          <a:p>
            <a:r>
              <a:rPr lang="en-GB" dirty="0" smtClean="0"/>
              <a:t>Install ‘</a:t>
            </a:r>
            <a:r>
              <a:rPr lang="en-GB" dirty="0" err="1" smtClean="0"/>
              <a:t>rjags</a:t>
            </a:r>
            <a:r>
              <a:rPr lang="en-GB" dirty="0" smtClean="0"/>
              <a:t>’ package in R</a:t>
            </a:r>
          </a:p>
          <a:p>
            <a:r>
              <a:rPr lang="en-GB" dirty="0" smtClean="0"/>
              <a:t>Go to </a:t>
            </a:r>
            <a:r>
              <a:rPr lang="en-GB" dirty="0" smtClean="0">
                <a:hlinkClick r:id="rId2"/>
              </a:rPr>
              <a:t>http://sourceforge.net/projects/mcmc-jags/files/JAGS/</a:t>
            </a:r>
            <a:r>
              <a:rPr lang="en-GB" dirty="0" smtClean="0"/>
              <a:t>. Click on Windows and then the JAGS executable (exe file).</a:t>
            </a:r>
          </a:p>
          <a:p>
            <a:r>
              <a:rPr lang="en-GB" dirty="0" smtClean="0"/>
              <a:t>Running multiple versions of R on your computer may cause problems!</a:t>
            </a:r>
            <a:endParaRPr lang="en-GB" dirty="0"/>
          </a:p>
        </p:txBody>
      </p:sp>
    </p:spTree>
    <p:extLst>
      <p:ext uri="{BB962C8B-B14F-4D97-AF65-F5344CB8AC3E}">
        <p14:creationId xmlns:p14="http://schemas.microsoft.com/office/powerpoint/2010/main" val="2346513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03693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Prior </a:t>
            </a:r>
            <a:r>
              <a:rPr lang="en-GB" dirty="0" smtClean="0"/>
              <a:t>distributions</a:t>
            </a:r>
            <a:endParaRPr lang="en-GB" dirty="0"/>
          </a:p>
        </p:txBody>
      </p:sp>
      <p:sp>
        <p:nvSpPr>
          <p:cNvPr id="3" name="Content Placeholder 2"/>
          <p:cNvSpPr>
            <a:spLocks noGrp="1"/>
          </p:cNvSpPr>
          <p:nvPr>
            <p:ph idx="1"/>
          </p:nvPr>
        </p:nvSpPr>
        <p:spPr/>
        <p:txBody>
          <a:bodyPr/>
          <a:lstStyle/>
          <a:p>
            <a:r>
              <a:rPr lang="en-GB" dirty="0" smtClean="0"/>
              <a:t>Informative priors – expert opinion; previous studies; intervals; expressions of uncertainty</a:t>
            </a:r>
          </a:p>
          <a:p>
            <a:r>
              <a:rPr lang="en-GB" dirty="0" smtClean="0"/>
              <a:t>Proper </a:t>
            </a:r>
            <a:r>
              <a:rPr lang="en-GB" dirty="0"/>
              <a:t>priors (i.e. area under curve integrates to 1)</a:t>
            </a:r>
          </a:p>
          <a:p>
            <a:r>
              <a:rPr lang="en-GB" dirty="0" smtClean="0"/>
              <a:t>Vague </a:t>
            </a:r>
            <a:r>
              <a:rPr lang="en-GB" dirty="0"/>
              <a:t>priors </a:t>
            </a:r>
            <a:r>
              <a:rPr lang="en-GB" dirty="0" smtClean="0"/>
              <a:t>(a.k.a. flat, diffuse; at </a:t>
            </a:r>
            <a:r>
              <a:rPr lang="en-GB" dirty="0"/>
              <a:t>the beginning of your analysis, plot your priors to check they make </a:t>
            </a:r>
            <a:r>
              <a:rPr lang="en-GB" dirty="0" smtClean="0"/>
              <a:t>sense and genuinely are vague)</a:t>
            </a:r>
          </a:p>
          <a:p>
            <a:r>
              <a:rPr lang="en-GB" dirty="0" smtClean="0"/>
              <a:t>Shape of prior becomes less influential and likelihood more influential with increasing sample size</a:t>
            </a:r>
          </a:p>
          <a:p>
            <a:r>
              <a:rPr lang="en-GB" dirty="0" smtClean="0"/>
              <a:t>Conjugacy – allows more straight forward solution</a:t>
            </a:r>
          </a:p>
          <a:p>
            <a:r>
              <a:rPr lang="en-GB" dirty="0" smtClean="0"/>
              <a:t>Support – what values are logical given the nature of the data?</a:t>
            </a:r>
          </a:p>
        </p:txBody>
      </p:sp>
    </p:spTree>
    <p:extLst>
      <p:ext uri="{BB962C8B-B14F-4D97-AF65-F5344CB8AC3E}">
        <p14:creationId xmlns:p14="http://schemas.microsoft.com/office/powerpoint/2010/main" val="199323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be a Bayesian ecologist/environmental scientist?</a:t>
            </a:r>
            <a:endParaRPr lang="en-GB" dirty="0"/>
          </a:p>
        </p:txBody>
      </p:sp>
      <p:sp>
        <p:nvSpPr>
          <p:cNvPr id="3" name="Content Placeholder 2"/>
          <p:cNvSpPr>
            <a:spLocks noGrp="1"/>
          </p:cNvSpPr>
          <p:nvPr>
            <p:ph idx="1"/>
          </p:nvPr>
        </p:nvSpPr>
        <p:spPr>
          <a:xfrm>
            <a:off x="838200" y="1825625"/>
            <a:ext cx="10183586" cy="4351338"/>
          </a:xfrm>
        </p:spPr>
        <p:txBody>
          <a:bodyPr>
            <a:normAutofit fontScale="92500" lnSpcReduction="10000"/>
          </a:bodyPr>
          <a:lstStyle/>
          <a:p>
            <a:r>
              <a:rPr lang="en-GB" dirty="0" smtClean="0">
                <a:solidFill>
                  <a:schemeClr val="accent1">
                    <a:lumMod val="75000"/>
                  </a:schemeClr>
                </a:solidFill>
              </a:rPr>
              <a:t>What is the probability that this hypothesis is true?</a:t>
            </a:r>
          </a:p>
          <a:p>
            <a:r>
              <a:rPr lang="en-GB" dirty="0" smtClean="0"/>
              <a:t>As opposed to: What is the probability of observing the data given the hypothesis is true?</a:t>
            </a:r>
            <a:endParaRPr lang="en-GB" dirty="0" smtClean="0"/>
          </a:p>
          <a:p>
            <a:r>
              <a:rPr lang="en-GB" dirty="0" smtClean="0">
                <a:solidFill>
                  <a:schemeClr val="accent1">
                    <a:lumMod val="75000"/>
                  </a:schemeClr>
                </a:solidFill>
              </a:rPr>
              <a:t>What is the probability a parameter will take a value within a specified interval?</a:t>
            </a:r>
          </a:p>
          <a:p>
            <a:r>
              <a:rPr lang="en-GB" dirty="0" smtClean="0"/>
              <a:t>As opposed to: If I repeat data collection many, many times, and construct 95% CIs of the mean each time, 95% of intervals would encompass the true mean</a:t>
            </a:r>
          </a:p>
          <a:p>
            <a:r>
              <a:rPr lang="en-GB" dirty="0" smtClean="0">
                <a:solidFill>
                  <a:schemeClr val="accent1">
                    <a:lumMod val="75000"/>
                  </a:schemeClr>
                </a:solidFill>
              </a:rPr>
              <a:t>Relevant prior information can be incorporated in Bayesian approaches. Conventional statistics methods ignore any information other than in the data</a:t>
            </a:r>
            <a:r>
              <a:rPr lang="en-GB" dirty="0" smtClean="0"/>
              <a:t>   </a:t>
            </a:r>
            <a:endParaRPr lang="en-GB" dirty="0" smtClean="0"/>
          </a:p>
          <a:p>
            <a:endParaRPr lang="en-GB" dirty="0"/>
          </a:p>
        </p:txBody>
      </p:sp>
    </p:spTree>
    <p:extLst>
      <p:ext uri="{BB962C8B-B14F-4D97-AF65-F5344CB8AC3E}">
        <p14:creationId xmlns:p14="http://schemas.microsoft.com/office/powerpoint/2010/main" val="222293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be a Bayesian ecologist/environmental scientist?</a:t>
            </a:r>
            <a:endParaRPr lang="en-GB" dirty="0"/>
          </a:p>
        </p:txBody>
      </p:sp>
      <p:sp>
        <p:nvSpPr>
          <p:cNvPr id="3" name="Content Placeholder 2"/>
          <p:cNvSpPr>
            <a:spLocks noGrp="1"/>
          </p:cNvSpPr>
          <p:nvPr>
            <p:ph idx="1"/>
          </p:nvPr>
        </p:nvSpPr>
        <p:spPr>
          <a:xfrm>
            <a:off x="838200" y="1969892"/>
            <a:ext cx="6521970" cy="4351338"/>
          </a:xfrm>
        </p:spPr>
        <p:txBody>
          <a:bodyPr/>
          <a:lstStyle/>
          <a:p>
            <a:pPr marL="0" indent="0">
              <a:buNone/>
            </a:pPr>
            <a:r>
              <a:rPr lang="en-GB" sz="3200" dirty="0" smtClean="0">
                <a:solidFill>
                  <a:schemeClr val="accent1">
                    <a:lumMod val="75000"/>
                  </a:schemeClr>
                </a:solidFill>
              </a:rPr>
              <a:t>Flexibility:</a:t>
            </a:r>
          </a:p>
          <a:p>
            <a:r>
              <a:rPr lang="en-GB" dirty="0" smtClean="0"/>
              <a:t>Combining </a:t>
            </a:r>
            <a:r>
              <a:rPr lang="en-GB" dirty="0" smtClean="0"/>
              <a:t>data from different </a:t>
            </a:r>
            <a:r>
              <a:rPr lang="en-GB" dirty="0" smtClean="0"/>
              <a:t>sources</a:t>
            </a:r>
            <a:endParaRPr lang="en-GB" dirty="0"/>
          </a:p>
          <a:p>
            <a:r>
              <a:rPr lang="en-GB" dirty="0" smtClean="0"/>
              <a:t>Modelling d</a:t>
            </a:r>
            <a:r>
              <a:rPr lang="en-GB" dirty="0" smtClean="0"/>
              <a:t>ata </a:t>
            </a:r>
            <a:r>
              <a:rPr lang="en-GB" dirty="0" smtClean="0"/>
              <a:t>collected at different scales, sampling </a:t>
            </a:r>
            <a:r>
              <a:rPr lang="en-GB" dirty="0" smtClean="0"/>
              <a:t>methods, temporally/spatially misaligned data </a:t>
            </a:r>
            <a:endParaRPr lang="en-GB" dirty="0" smtClean="0"/>
          </a:p>
          <a:p>
            <a:r>
              <a:rPr lang="en-GB" dirty="0" smtClean="0"/>
              <a:t>Unbalanced designs, missing data</a:t>
            </a:r>
            <a:endParaRPr lang="en-GB" dirty="0" smtClean="0"/>
          </a:p>
          <a:p>
            <a:r>
              <a:rPr lang="en-GB" dirty="0" smtClean="0"/>
              <a:t>Multiple sources of uncertainty</a:t>
            </a:r>
          </a:p>
          <a:p>
            <a:r>
              <a:rPr lang="en-GB" dirty="0" smtClean="0"/>
              <a:t>Forecasting</a:t>
            </a:r>
            <a:r>
              <a:rPr lang="en-GB" dirty="0" smtClean="0"/>
              <a:t>, projecting uncertainty</a:t>
            </a:r>
          </a:p>
          <a:p>
            <a:endParaRPr lang="en-GB" dirty="0"/>
          </a:p>
        </p:txBody>
      </p:sp>
      <p:pic>
        <p:nvPicPr>
          <p:cNvPr id="4" name="Picture 3"/>
          <p:cNvPicPr>
            <a:picLocks noChangeAspect="1"/>
          </p:cNvPicPr>
          <p:nvPr/>
        </p:nvPicPr>
        <p:blipFill>
          <a:blip r:embed="rId3"/>
          <a:stretch>
            <a:fillRect/>
          </a:stretch>
        </p:blipFill>
        <p:spPr>
          <a:xfrm>
            <a:off x="8003654" y="922975"/>
            <a:ext cx="4048125" cy="3762375"/>
          </a:xfrm>
          <a:prstGeom prst="rect">
            <a:avLst/>
          </a:prstGeom>
        </p:spPr>
      </p:pic>
      <p:pic>
        <p:nvPicPr>
          <p:cNvPr id="5" name="Picture 4"/>
          <p:cNvPicPr>
            <a:picLocks noChangeAspect="1"/>
          </p:cNvPicPr>
          <p:nvPr/>
        </p:nvPicPr>
        <p:blipFill>
          <a:blip r:embed="rId4"/>
          <a:stretch>
            <a:fillRect/>
          </a:stretch>
        </p:blipFill>
        <p:spPr>
          <a:xfrm>
            <a:off x="8199620" y="4560259"/>
            <a:ext cx="3852159" cy="2157209"/>
          </a:xfrm>
          <a:prstGeom prst="rect">
            <a:avLst/>
          </a:prstGeom>
        </p:spPr>
      </p:pic>
    </p:spTree>
    <p:extLst>
      <p:ext uri="{BB962C8B-B14F-4D97-AF65-F5344CB8AC3E}">
        <p14:creationId xmlns:p14="http://schemas.microsoft.com/office/powerpoint/2010/main" val="2348883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Bayes ‘101’</a:t>
            </a:r>
            <a:endParaRPr lang="en-GB" dirty="0"/>
          </a:p>
        </p:txBody>
      </p:sp>
      <p:sp>
        <p:nvSpPr>
          <p:cNvPr id="3" name="Content Placeholder 2"/>
          <p:cNvSpPr>
            <a:spLocks noGrp="1"/>
          </p:cNvSpPr>
          <p:nvPr>
            <p:ph idx="1"/>
          </p:nvPr>
        </p:nvSpPr>
        <p:spPr/>
        <p:txBody>
          <a:bodyPr/>
          <a:lstStyle/>
          <a:p>
            <a:pPr marL="0" indent="0">
              <a:buNone/>
            </a:pPr>
            <a:r>
              <a:rPr lang="en-GB" dirty="0" smtClean="0"/>
              <a:t>4 components of knowledge (McCarthy 2007)</a:t>
            </a:r>
          </a:p>
          <a:p>
            <a:pPr marL="0" indent="0">
              <a:buNone/>
            </a:pPr>
            <a:r>
              <a:rPr lang="en-GB" dirty="0" smtClean="0">
                <a:solidFill>
                  <a:srgbClr val="FF0000"/>
                </a:solidFill>
              </a:rPr>
              <a:t>                      (model)</a:t>
            </a:r>
          </a:p>
          <a:p>
            <a:pPr marL="0" indent="0">
              <a:buNone/>
            </a:pPr>
            <a:r>
              <a:rPr lang="en-GB" dirty="0" smtClean="0">
                <a:solidFill>
                  <a:srgbClr val="FF0000"/>
                </a:solidFill>
              </a:rPr>
              <a:t>Prior + Data     </a:t>
            </a:r>
            <a:r>
              <a:rPr lang="en-GB" dirty="0" smtClean="0">
                <a:solidFill>
                  <a:srgbClr val="FF0000"/>
                </a:solidFill>
                <a:sym typeface="Wingdings" panose="05000000000000000000" pitchFamily="2" charset="2"/>
              </a:rPr>
              <a:t>     Posterior</a:t>
            </a:r>
            <a:endParaRPr lang="en-GB" dirty="0">
              <a:solidFill>
                <a:srgbClr val="FF0000"/>
              </a:solidFill>
            </a:endParaRPr>
          </a:p>
        </p:txBody>
      </p:sp>
    </p:spTree>
    <p:extLst>
      <p:ext uri="{BB962C8B-B14F-4D97-AF65-F5344CB8AC3E}">
        <p14:creationId xmlns:p14="http://schemas.microsoft.com/office/powerpoint/2010/main" val="359573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Bayes ‘101’</a:t>
            </a:r>
            <a:endParaRPr lang="en-GB" dirty="0"/>
          </a:p>
        </p:txBody>
      </p:sp>
      <p:sp>
        <p:nvSpPr>
          <p:cNvPr id="3" name="Content Placeholder 2"/>
          <p:cNvSpPr>
            <a:spLocks noGrp="1"/>
          </p:cNvSpPr>
          <p:nvPr>
            <p:ph idx="1"/>
          </p:nvPr>
        </p:nvSpPr>
        <p:spPr>
          <a:xfrm>
            <a:off x="838200" y="4202098"/>
            <a:ext cx="10515600" cy="4351338"/>
          </a:xfrm>
        </p:spPr>
        <p:txBody>
          <a:bodyPr/>
          <a:lstStyle/>
          <a:p>
            <a:pPr marL="0" indent="0">
              <a:buNone/>
            </a:pPr>
            <a:r>
              <a:rPr lang="en-GB" dirty="0" smtClean="0"/>
              <a:t>P(</a:t>
            </a:r>
            <a:r>
              <a:rPr lang="el-GR" dirty="0" smtClean="0">
                <a:latin typeface="Arial Unicode MS" panose="020B0604020202020204" pitchFamily="34" charset="-128"/>
                <a:ea typeface="Arial Unicode MS" panose="020B0604020202020204" pitchFamily="34" charset="-128"/>
                <a:cs typeface="Arial Unicode MS" panose="020B0604020202020204" pitchFamily="34" charset="-128"/>
              </a:rPr>
              <a:t>θ </a:t>
            </a:r>
            <a:r>
              <a:rPr lang="en-GB" dirty="0" smtClean="0"/>
              <a:t>| X) = </a:t>
            </a:r>
            <a:r>
              <a:rPr lang="en-GB" dirty="0" smtClean="0"/>
              <a:t>(P(X </a:t>
            </a:r>
            <a:r>
              <a:rPr lang="en-GB" dirty="0" smtClean="0"/>
              <a:t>|</a:t>
            </a:r>
            <a:r>
              <a:rPr lang="el-GR" dirty="0" smtClean="0">
                <a:latin typeface="Arial Unicode MS" panose="020B0604020202020204" pitchFamily="34" charset="-128"/>
                <a:ea typeface="Arial Unicode MS" panose="020B0604020202020204" pitchFamily="34" charset="-128"/>
                <a:cs typeface="Arial Unicode MS" panose="020B0604020202020204" pitchFamily="34" charset="-128"/>
              </a:rPr>
              <a:t> θ</a:t>
            </a:r>
            <a:r>
              <a:rPr lang="en-GB" dirty="0" smtClean="0"/>
              <a:t>) P(</a:t>
            </a:r>
            <a:r>
              <a:rPr lang="el-GR" dirty="0" smtClean="0">
                <a:latin typeface="Arial Unicode MS" panose="020B0604020202020204" pitchFamily="34" charset="-128"/>
                <a:ea typeface="Arial Unicode MS" panose="020B0604020202020204" pitchFamily="34" charset="-128"/>
                <a:cs typeface="Arial Unicode MS" panose="020B0604020202020204" pitchFamily="34" charset="-128"/>
              </a:rPr>
              <a:t>θ</a:t>
            </a:r>
            <a:r>
              <a:rPr lang="en-GB" dirty="0" smtClean="0"/>
              <a:t>))/</a:t>
            </a:r>
            <a:r>
              <a:rPr lang="en-GB" dirty="0" smtClean="0"/>
              <a:t>P(X)</a:t>
            </a:r>
          </a:p>
          <a:p>
            <a:pPr marL="0" indent="0">
              <a:buNone/>
            </a:pPr>
            <a:endParaRPr lang="en-GB" dirty="0"/>
          </a:p>
        </p:txBody>
      </p:sp>
      <p:sp>
        <p:nvSpPr>
          <p:cNvPr id="5" name="TextBox 4"/>
          <p:cNvSpPr txBox="1"/>
          <p:nvPr/>
        </p:nvSpPr>
        <p:spPr>
          <a:xfrm>
            <a:off x="576280" y="3239407"/>
            <a:ext cx="2967020" cy="646331"/>
          </a:xfrm>
          <a:prstGeom prst="rect">
            <a:avLst/>
          </a:prstGeom>
          <a:noFill/>
        </p:spPr>
        <p:txBody>
          <a:bodyPr wrap="square" rtlCol="0">
            <a:spAutoFit/>
          </a:bodyPr>
          <a:lstStyle/>
          <a:p>
            <a:r>
              <a:rPr lang="en-GB" dirty="0" smtClean="0"/>
              <a:t>POSTERIOR DISTRIBUTION</a:t>
            </a:r>
          </a:p>
          <a:p>
            <a:r>
              <a:rPr lang="en-GB" dirty="0" smtClean="0"/>
              <a:t>Probability of </a:t>
            </a:r>
            <a:r>
              <a:rPr lang="el-GR" dirty="0" smtClean="0">
                <a:latin typeface="Arial Unicode MS" panose="020B0604020202020204" pitchFamily="34" charset="-128"/>
                <a:ea typeface="Arial Unicode MS" panose="020B0604020202020204" pitchFamily="34" charset="-128"/>
                <a:cs typeface="Arial Unicode MS" panose="020B0604020202020204" pitchFamily="34" charset="-128"/>
              </a:rPr>
              <a:t>θ</a:t>
            </a:r>
            <a:r>
              <a:rPr lang="en-GB" dirty="0" smtClean="0">
                <a:latin typeface="Arial Unicode MS" panose="020B0604020202020204" pitchFamily="34" charset="-128"/>
                <a:ea typeface="Arial Unicode MS" panose="020B0604020202020204" pitchFamily="34" charset="-128"/>
                <a:cs typeface="Arial Unicode MS" panose="020B0604020202020204" pitchFamily="34" charset="-128"/>
              </a:rPr>
              <a:t> given data</a:t>
            </a:r>
            <a:endParaRPr lang="en-GB" dirty="0"/>
          </a:p>
        </p:txBody>
      </p:sp>
      <p:sp>
        <p:nvSpPr>
          <p:cNvPr id="6" name="TextBox 5"/>
          <p:cNvSpPr txBox="1"/>
          <p:nvPr/>
        </p:nvSpPr>
        <p:spPr>
          <a:xfrm>
            <a:off x="1570464" y="4838319"/>
            <a:ext cx="2620536" cy="646331"/>
          </a:xfrm>
          <a:prstGeom prst="rect">
            <a:avLst/>
          </a:prstGeom>
          <a:noFill/>
        </p:spPr>
        <p:txBody>
          <a:bodyPr wrap="square" rtlCol="0">
            <a:spAutoFit/>
          </a:bodyPr>
          <a:lstStyle/>
          <a:p>
            <a:r>
              <a:rPr lang="en-GB" dirty="0" smtClean="0"/>
              <a:t>LIKELIHOOD OF DATA given </a:t>
            </a:r>
            <a:r>
              <a:rPr lang="el-GR" dirty="0" smtClean="0">
                <a:latin typeface="Arial Unicode MS" panose="020B0604020202020204" pitchFamily="34" charset="-128"/>
                <a:ea typeface="Arial Unicode MS" panose="020B0604020202020204" pitchFamily="34" charset="-128"/>
                <a:cs typeface="Arial Unicode MS" panose="020B0604020202020204" pitchFamily="34" charset="-128"/>
              </a:rPr>
              <a:t>θ</a:t>
            </a:r>
            <a:endParaRPr lang="en-GB" dirty="0"/>
          </a:p>
        </p:txBody>
      </p:sp>
      <p:sp>
        <p:nvSpPr>
          <p:cNvPr id="7" name="TextBox 6"/>
          <p:cNvSpPr txBox="1"/>
          <p:nvPr/>
        </p:nvSpPr>
        <p:spPr>
          <a:xfrm>
            <a:off x="2985931" y="5744942"/>
            <a:ext cx="2620536" cy="646331"/>
          </a:xfrm>
          <a:prstGeom prst="rect">
            <a:avLst/>
          </a:prstGeom>
          <a:noFill/>
        </p:spPr>
        <p:txBody>
          <a:bodyPr wrap="square" rtlCol="0">
            <a:spAutoFit/>
          </a:bodyPr>
          <a:lstStyle/>
          <a:p>
            <a:r>
              <a:rPr lang="en-GB" dirty="0" smtClean="0"/>
              <a:t>PRIOR DISTRIBUTION</a:t>
            </a:r>
          </a:p>
          <a:p>
            <a:r>
              <a:rPr lang="en-GB" dirty="0" smtClean="0"/>
              <a:t>Probability for </a:t>
            </a:r>
            <a:r>
              <a:rPr lang="el-GR" dirty="0" smtClean="0">
                <a:latin typeface="Arial Unicode MS" panose="020B0604020202020204" pitchFamily="34" charset="-128"/>
                <a:ea typeface="Arial Unicode MS" panose="020B0604020202020204" pitchFamily="34" charset="-128"/>
                <a:cs typeface="Arial Unicode MS" panose="020B0604020202020204" pitchFamily="34" charset="-128"/>
              </a:rPr>
              <a:t>θ</a:t>
            </a:r>
            <a:endParaRPr lang="en-GB" dirty="0"/>
          </a:p>
        </p:txBody>
      </p:sp>
      <p:sp>
        <p:nvSpPr>
          <p:cNvPr id="8" name="TextBox 7"/>
          <p:cNvSpPr txBox="1"/>
          <p:nvPr/>
        </p:nvSpPr>
        <p:spPr>
          <a:xfrm>
            <a:off x="5806998" y="4586122"/>
            <a:ext cx="2620536" cy="646331"/>
          </a:xfrm>
          <a:prstGeom prst="rect">
            <a:avLst/>
          </a:prstGeom>
          <a:noFill/>
        </p:spPr>
        <p:txBody>
          <a:bodyPr wrap="square" rtlCol="0">
            <a:spAutoFit/>
          </a:bodyPr>
          <a:lstStyle/>
          <a:p>
            <a:r>
              <a:rPr lang="en-GB" dirty="0" smtClean="0"/>
              <a:t>MARGINAL DISTRIBUTION</a:t>
            </a:r>
          </a:p>
          <a:p>
            <a:r>
              <a:rPr lang="en-GB" dirty="0" smtClean="0"/>
              <a:t>Of data X</a:t>
            </a:r>
            <a:endParaRPr lang="en-GB" dirty="0"/>
          </a:p>
        </p:txBody>
      </p:sp>
      <p:cxnSp>
        <p:nvCxnSpPr>
          <p:cNvPr id="9" name="Straight Arrow Connector 8"/>
          <p:cNvCxnSpPr/>
          <p:nvPr/>
        </p:nvCxnSpPr>
        <p:spPr>
          <a:xfrm>
            <a:off x="5012641" y="4454898"/>
            <a:ext cx="794357" cy="323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909756" y="4870209"/>
            <a:ext cx="14990" cy="781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800815" y="4671492"/>
            <a:ext cx="79917" cy="67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570464" y="4016559"/>
            <a:ext cx="0" cy="67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587166" y="102790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smtClean="0"/>
          </a:p>
          <a:p>
            <a:pPr marL="0" indent="0">
              <a:buFont typeface="Arial" panose="020B0604020202020204" pitchFamily="34" charset="0"/>
              <a:buNone/>
            </a:pPr>
            <a:r>
              <a:rPr lang="en-GB" dirty="0" smtClean="0">
                <a:solidFill>
                  <a:srgbClr val="FF0000"/>
                </a:solidFill>
              </a:rPr>
              <a:t>                      (model)</a:t>
            </a:r>
          </a:p>
          <a:p>
            <a:pPr marL="0" indent="0">
              <a:buFont typeface="Arial" panose="020B0604020202020204" pitchFamily="34" charset="0"/>
              <a:buNone/>
            </a:pPr>
            <a:r>
              <a:rPr lang="en-GB" dirty="0" smtClean="0">
                <a:solidFill>
                  <a:srgbClr val="FF0000"/>
                </a:solidFill>
              </a:rPr>
              <a:t>Prior + Data     </a:t>
            </a:r>
            <a:r>
              <a:rPr lang="en-GB" dirty="0" smtClean="0">
                <a:solidFill>
                  <a:srgbClr val="FF0000"/>
                </a:solidFill>
                <a:sym typeface="Wingdings" panose="05000000000000000000" pitchFamily="2" charset="2"/>
              </a:rPr>
              <a:t>     Posterior</a:t>
            </a:r>
          </a:p>
          <a:p>
            <a:pPr marL="0" indent="0">
              <a:buNone/>
            </a:pPr>
            <a:r>
              <a:rPr lang="en-GB" dirty="0" smtClean="0">
                <a:solidFill>
                  <a:srgbClr val="FF0000"/>
                </a:solidFill>
                <a:sym typeface="Wingdings" panose="05000000000000000000" pitchFamily="2" charset="2"/>
              </a:rPr>
              <a:t>For unobserved quantities (</a:t>
            </a:r>
            <a:r>
              <a:rPr lang="el-GR"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θ</a:t>
            </a:r>
            <a:r>
              <a:rPr lang="en-GB" dirty="0" smtClean="0">
                <a:solidFill>
                  <a:srgbClr val="FF0000"/>
                </a:solidFill>
                <a:sym typeface="Wingdings" panose="05000000000000000000" pitchFamily="2" charset="2"/>
              </a:rPr>
              <a:t>), and observed data X:</a:t>
            </a:r>
            <a:endParaRPr lang="en-GB" dirty="0">
              <a:solidFill>
                <a:srgbClr val="FF0000"/>
              </a:solidFill>
            </a:endParaRPr>
          </a:p>
        </p:txBody>
      </p:sp>
    </p:spTree>
    <p:extLst>
      <p:ext uri="{BB962C8B-B14F-4D97-AF65-F5344CB8AC3E}">
        <p14:creationId xmlns:p14="http://schemas.microsoft.com/office/powerpoint/2010/main" val="3453006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991" y="0"/>
            <a:ext cx="6707608" cy="5544767"/>
          </a:xfrm>
        </p:spPr>
      </p:pic>
      <p:sp>
        <p:nvSpPr>
          <p:cNvPr id="3" name="TextBox 2"/>
          <p:cNvSpPr txBox="1"/>
          <p:nvPr/>
        </p:nvSpPr>
        <p:spPr>
          <a:xfrm>
            <a:off x="7111399" y="3041571"/>
            <a:ext cx="5221401" cy="3816429"/>
          </a:xfrm>
          <a:prstGeom prst="rect">
            <a:avLst/>
          </a:prstGeom>
          <a:noFill/>
        </p:spPr>
        <p:txBody>
          <a:bodyPr wrap="square" rtlCol="0">
            <a:spAutoFit/>
          </a:bodyPr>
          <a:lstStyle/>
          <a:p>
            <a:r>
              <a:rPr lang="en-GB" sz="2800" dirty="0">
                <a:solidFill>
                  <a:srgbClr val="FF0000"/>
                </a:solidFill>
              </a:rPr>
              <a:t>All unobserved quantities </a:t>
            </a:r>
            <a:r>
              <a:rPr lang="en-GB" sz="2800" dirty="0" smtClean="0">
                <a:solidFill>
                  <a:srgbClr val="FF0000"/>
                </a:solidFill>
              </a:rPr>
              <a:t>(</a:t>
            </a:r>
            <a:r>
              <a:rPr lang="el-GR" sz="28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θ</a:t>
            </a:r>
            <a:r>
              <a:rPr lang="en-GB" sz="2800" dirty="0" smtClean="0">
                <a:solidFill>
                  <a:srgbClr val="FF0000"/>
                </a:solidFill>
              </a:rPr>
              <a:t>) are </a:t>
            </a:r>
            <a:r>
              <a:rPr lang="en-GB" sz="2800" dirty="0">
                <a:solidFill>
                  <a:srgbClr val="FF0000"/>
                </a:solidFill>
              </a:rPr>
              <a:t>treated the same way:</a:t>
            </a:r>
          </a:p>
          <a:p>
            <a:pPr marL="914400" lvl="1" indent="-457200">
              <a:buFont typeface="Arial" panose="020B0604020202020204" pitchFamily="34" charset="0"/>
              <a:buChar char="•"/>
            </a:pPr>
            <a:r>
              <a:rPr lang="en-GB" sz="2800" dirty="0">
                <a:solidFill>
                  <a:srgbClr val="FF0000"/>
                </a:solidFill>
              </a:rPr>
              <a:t>Model parameters</a:t>
            </a:r>
          </a:p>
          <a:p>
            <a:pPr marL="914400" lvl="1" indent="-457200">
              <a:buFont typeface="Arial" panose="020B0604020202020204" pitchFamily="34" charset="0"/>
              <a:buChar char="•"/>
            </a:pPr>
            <a:r>
              <a:rPr lang="en-GB" sz="2800" dirty="0">
                <a:solidFill>
                  <a:srgbClr val="FF0000"/>
                </a:solidFill>
              </a:rPr>
              <a:t>Missing data</a:t>
            </a:r>
          </a:p>
          <a:p>
            <a:pPr marL="914400" lvl="1" indent="-457200">
              <a:buFont typeface="Arial" panose="020B0604020202020204" pitchFamily="34" charset="0"/>
              <a:buChar char="•"/>
            </a:pPr>
            <a:r>
              <a:rPr lang="en-GB" sz="2800" dirty="0">
                <a:solidFill>
                  <a:srgbClr val="FF0000"/>
                </a:solidFill>
              </a:rPr>
              <a:t>Predictions/forecasts</a:t>
            </a:r>
          </a:p>
          <a:p>
            <a:pPr marL="914400" lvl="1" indent="-457200">
              <a:buFont typeface="Arial" panose="020B0604020202020204" pitchFamily="34" charset="0"/>
              <a:buChar char="•"/>
            </a:pPr>
            <a:r>
              <a:rPr lang="en-GB" sz="2800" dirty="0">
                <a:solidFill>
                  <a:srgbClr val="FF0000"/>
                </a:solidFill>
              </a:rPr>
              <a:t>Latent states</a:t>
            </a:r>
          </a:p>
          <a:p>
            <a:pPr marL="914400" lvl="1" indent="-457200">
              <a:buFont typeface="Arial" panose="020B0604020202020204" pitchFamily="34" charset="0"/>
              <a:buChar char="•"/>
            </a:pPr>
            <a:r>
              <a:rPr lang="en-GB" sz="2800" dirty="0">
                <a:solidFill>
                  <a:srgbClr val="FF0000"/>
                </a:solidFill>
              </a:rPr>
              <a:t>Data (before they are observed)</a:t>
            </a:r>
          </a:p>
          <a:p>
            <a:endParaRPr lang="en-GB" dirty="0"/>
          </a:p>
        </p:txBody>
      </p:sp>
    </p:spTree>
    <p:extLst>
      <p:ext uri="{BB962C8B-B14F-4D97-AF65-F5344CB8AC3E}">
        <p14:creationId xmlns:p14="http://schemas.microsoft.com/office/powerpoint/2010/main" val="1010610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Bayes ‘101’</a:t>
            </a:r>
            <a:endParaRPr lang="en-GB" dirty="0"/>
          </a:p>
        </p:txBody>
      </p:sp>
      <p:sp>
        <p:nvSpPr>
          <p:cNvPr id="3" name="Content Placeholder 2"/>
          <p:cNvSpPr>
            <a:spLocks noGrp="1"/>
          </p:cNvSpPr>
          <p:nvPr>
            <p:ph idx="1"/>
          </p:nvPr>
        </p:nvSpPr>
        <p:spPr/>
        <p:txBody>
          <a:bodyPr/>
          <a:lstStyle/>
          <a:p>
            <a:pPr marL="0" indent="0">
              <a:buNone/>
            </a:pPr>
            <a:r>
              <a:rPr lang="en-GB" dirty="0" smtClean="0"/>
              <a:t>                      (model)</a:t>
            </a:r>
          </a:p>
          <a:p>
            <a:pPr marL="0" indent="0">
              <a:buNone/>
            </a:pPr>
            <a:r>
              <a:rPr lang="en-GB" dirty="0" smtClean="0">
                <a:solidFill>
                  <a:srgbClr val="92D050"/>
                </a:solidFill>
              </a:rPr>
              <a:t>Prior</a:t>
            </a:r>
            <a:r>
              <a:rPr lang="en-GB" dirty="0" smtClean="0"/>
              <a:t> + </a:t>
            </a:r>
            <a:r>
              <a:rPr lang="en-GB" dirty="0" smtClean="0">
                <a:solidFill>
                  <a:srgbClr val="FF0000"/>
                </a:solidFill>
              </a:rPr>
              <a:t>Data</a:t>
            </a:r>
            <a:r>
              <a:rPr lang="en-GB" dirty="0" smtClean="0"/>
              <a:t>     </a:t>
            </a:r>
            <a:r>
              <a:rPr lang="en-GB" dirty="0" smtClean="0">
                <a:sym typeface="Wingdings" panose="05000000000000000000" pitchFamily="2" charset="2"/>
              </a:rPr>
              <a:t>     </a:t>
            </a:r>
            <a:r>
              <a:rPr lang="en-GB" dirty="0" smtClean="0">
                <a:solidFill>
                  <a:schemeClr val="accent5">
                    <a:lumMod val="75000"/>
                  </a:schemeClr>
                </a:solidFill>
                <a:sym typeface="Wingdings" panose="05000000000000000000" pitchFamily="2" charset="2"/>
              </a:rPr>
              <a:t>Posterior</a:t>
            </a:r>
            <a:endParaRPr lang="en-GB" dirty="0">
              <a:solidFill>
                <a:schemeClr val="accent5">
                  <a:lumMod val="75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5270" y="2155371"/>
            <a:ext cx="6686730" cy="4441371"/>
          </a:xfrm>
          <a:prstGeom prst="rect">
            <a:avLst/>
          </a:prstGeom>
        </p:spPr>
      </p:pic>
    </p:spTree>
    <p:extLst>
      <p:ext uri="{BB962C8B-B14F-4D97-AF65-F5344CB8AC3E}">
        <p14:creationId xmlns:p14="http://schemas.microsoft.com/office/powerpoint/2010/main" val="312048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Bayes ‘101’</a:t>
            </a:r>
            <a:endParaRPr lang="en-GB" dirty="0"/>
          </a:p>
        </p:txBody>
      </p:sp>
      <p:sp>
        <p:nvSpPr>
          <p:cNvPr id="3" name="Content Placeholder 2"/>
          <p:cNvSpPr>
            <a:spLocks noGrp="1"/>
          </p:cNvSpPr>
          <p:nvPr>
            <p:ph idx="1"/>
          </p:nvPr>
        </p:nvSpPr>
        <p:spPr/>
        <p:txBody>
          <a:bodyPr/>
          <a:lstStyle/>
          <a:p>
            <a:pPr marL="0" indent="0">
              <a:buNone/>
            </a:pPr>
            <a:r>
              <a:rPr lang="en-GB" dirty="0" smtClean="0"/>
              <a:t>                      (model)</a:t>
            </a:r>
          </a:p>
          <a:p>
            <a:pPr marL="0" indent="0">
              <a:buNone/>
            </a:pPr>
            <a:r>
              <a:rPr lang="en-GB" dirty="0" smtClean="0">
                <a:solidFill>
                  <a:srgbClr val="92D050"/>
                </a:solidFill>
              </a:rPr>
              <a:t>Prior</a:t>
            </a:r>
            <a:r>
              <a:rPr lang="en-GB" dirty="0" smtClean="0"/>
              <a:t> + </a:t>
            </a:r>
            <a:r>
              <a:rPr lang="en-GB" dirty="0" smtClean="0">
                <a:solidFill>
                  <a:srgbClr val="FF0000"/>
                </a:solidFill>
              </a:rPr>
              <a:t>Data</a:t>
            </a:r>
            <a:r>
              <a:rPr lang="en-GB" dirty="0" smtClean="0"/>
              <a:t>     </a:t>
            </a:r>
            <a:r>
              <a:rPr lang="en-GB" dirty="0" smtClean="0">
                <a:sym typeface="Wingdings" panose="05000000000000000000" pitchFamily="2" charset="2"/>
              </a:rPr>
              <a:t>     </a:t>
            </a:r>
            <a:r>
              <a:rPr lang="en-GB" dirty="0" smtClean="0">
                <a:solidFill>
                  <a:schemeClr val="accent5">
                    <a:lumMod val="75000"/>
                  </a:schemeClr>
                </a:solidFill>
                <a:sym typeface="Wingdings" panose="05000000000000000000" pitchFamily="2" charset="2"/>
              </a:rPr>
              <a:t>Posterior</a:t>
            </a:r>
            <a:endParaRPr lang="en-GB" dirty="0">
              <a:solidFill>
                <a:schemeClr val="accent5">
                  <a:lumMod val="75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5270" y="2155371"/>
            <a:ext cx="6686730" cy="4441371"/>
          </a:xfrm>
          <a:prstGeom prst="rect">
            <a:avLst/>
          </a:prstGeom>
        </p:spPr>
      </p:pic>
      <p:sp>
        <p:nvSpPr>
          <p:cNvPr id="5" name="Oval 4"/>
          <p:cNvSpPr/>
          <p:nvPr/>
        </p:nvSpPr>
        <p:spPr>
          <a:xfrm>
            <a:off x="8245929" y="2710542"/>
            <a:ext cx="2171700" cy="440872"/>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36483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7112</TotalTime>
  <Words>1286</Words>
  <Application>Microsoft Office PowerPoint</Application>
  <PresentationFormat>Widescreen</PresentationFormat>
  <Paragraphs>138</Paragraphs>
  <Slides>24</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 Unicode MS</vt:lpstr>
      <vt:lpstr>Arial</vt:lpstr>
      <vt:lpstr>Calibri</vt:lpstr>
      <vt:lpstr>Calibri Light</vt:lpstr>
      <vt:lpstr>Wingdings</vt:lpstr>
      <vt:lpstr>Office Theme</vt:lpstr>
      <vt:lpstr>Bayesian Statistics:  a whistle-stop tour</vt:lpstr>
      <vt:lpstr>Why be a Bayesian ecologist/environmental scientist?</vt:lpstr>
      <vt:lpstr>Why be a Bayesian ecologist/environmental scientist?</vt:lpstr>
      <vt:lpstr>Why be a Bayesian ecologist/environmental scientist?</vt:lpstr>
      <vt:lpstr>Bayes ‘101’</vt:lpstr>
      <vt:lpstr>Bayes ‘101’</vt:lpstr>
      <vt:lpstr>PowerPoint Presentation</vt:lpstr>
      <vt:lpstr>Bayes ‘101’</vt:lpstr>
      <vt:lpstr>Bayes ‘101’</vt:lpstr>
      <vt:lpstr>Sample-based estimation</vt:lpstr>
      <vt:lpstr>http://mcmcrobot.org/</vt:lpstr>
      <vt:lpstr>What do we get? For each unknown:</vt:lpstr>
      <vt:lpstr>R &amp; JAGS</vt:lpstr>
      <vt:lpstr>Example</vt:lpstr>
      <vt:lpstr>Example output</vt:lpstr>
      <vt:lpstr>Model evaluation</vt:lpstr>
      <vt:lpstr>Model evaluation</vt:lpstr>
      <vt:lpstr>Inference</vt:lpstr>
      <vt:lpstr>Posterior predictive checks</vt:lpstr>
      <vt:lpstr>Applying a Bayesian approach</vt:lpstr>
      <vt:lpstr>Resources</vt:lpstr>
      <vt:lpstr>For tomorrow’s practical…</vt:lpstr>
      <vt:lpstr>PowerPoint Presentation</vt:lpstr>
      <vt:lpstr>Prior distributions</vt:lpstr>
    </vt:vector>
  </TitlesOfParts>
  <Company>CEH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Statistics: an introduction for pragmatists</dc:title>
  <dc:creator>Flynn Banin, Lindsay</dc:creator>
  <cp:lastModifiedBy>Flynn Banin, Lindsay</cp:lastModifiedBy>
  <cp:revision>100</cp:revision>
  <dcterms:created xsi:type="dcterms:W3CDTF">2016-11-07T11:34:29Z</dcterms:created>
  <dcterms:modified xsi:type="dcterms:W3CDTF">2018-03-05T11:57:30Z</dcterms:modified>
</cp:coreProperties>
</file>