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67" r:id="rId3"/>
    <p:sldId id="263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3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0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5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88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48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0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0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50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2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22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1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7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6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2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7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ADCD-1F34-41F6-84D5-077F90D6EE50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2B71-8C21-42DB-B04E-9B2C7128A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83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5A1B-1B4F-418D-8B93-91A0BA1D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40" y="2209542"/>
            <a:ext cx="9905998" cy="1478570"/>
          </a:xfrm>
          <a:solidFill>
            <a:schemeClr val="bg1">
              <a:lumMod val="85000"/>
              <a:lumOff val="15000"/>
              <a:alpha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4400" dirty="0"/>
              <a:t>Introduction to High Performance Computing (HPC)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28EAF3-59A2-41F7-80B6-5A68928C03FD}"/>
              </a:ext>
            </a:extLst>
          </p:cNvPr>
          <p:cNvSpPr txBox="1">
            <a:spLocks/>
          </p:cNvSpPr>
          <p:nvPr/>
        </p:nvSpPr>
        <p:spPr>
          <a:xfrm>
            <a:off x="1655456" y="4648458"/>
            <a:ext cx="8881087" cy="786234"/>
          </a:xfrm>
          <a:prstGeom prst="rect">
            <a:avLst/>
          </a:prstGeom>
          <a:solidFill>
            <a:schemeClr val="bg1">
              <a:lumMod val="85000"/>
              <a:lumOff val="15000"/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Tom August &amp; Josue Rodriguez Gonzalez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7431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High Performance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447"/>
            <a:ext cx="10515600" cy="4351338"/>
          </a:xfrm>
        </p:spPr>
        <p:txBody>
          <a:bodyPr/>
          <a:lstStyle/>
          <a:p>
            <a:r>
              <a:rPr lang="en-GB" dirty="0"/>
              <a:t>High performance computers are typically 1000’s of times faster than a desktop PC with many more processors and much more memory and storage space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F84590-A12D-4671-B732-9FF89A9587C8}"/>
              </a:ext>
            </a:extLst>
          </p:cNvPr>
          <p:cNvGrpSpPr/>
          <p:nvPr/>
        </p:nvGrpSpPr>
        <p:grpSpPr>
          <a:xfrm>
            <a:off x="1368747" y="3429000"/>
            <a:ext cx="1328261" cy="2312661"/>
            <a:chOff x="1368747" y="3429000"/>
            <a:chExt cx="1328261" cy="2312661"/>
          </a:xfrm>
        </p:grpSpPr>
        <p:pic>
          <p:nvPicPr>
            <p:cNvPr id="1026" name="Picture 2" descr="Computer clipartputer clip artputers puter clipart">
              <a:extLst>
                <a:ext uri="{FF2B5EF4-FFF2-40B4-BE49-F238E27FC236}">
                  <a16:creationId xmlns:a16="http://schemas.microsoft.com/office/drawing/2014/main" id="{BDE80F18-FC24-41A9-9279-83DDA96E2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8747" y="3978116"/>
              <a:ext cx="1328261" cy="176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57D09C-BBB1-429F-93E5-7364FC0448C6}"/>
                </a:ext>
              </a:extLst>
            </p:cNvPr>
            <p:cNvSpPr txBox="1"/>
            <p:nvPr/>
          </p:nvSpPr>
          <p:spPr>
            <a:xfrm>
              <a:off x="1412356" y="3429000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Desktop PC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B87E22-AD9A-44F1-ABD8-EC9EF521C527}"/>
              </a:ext>
            </a:extLst>
          </p:cNvPr>
          <p:cNvGrpSpPr/>
          <p:nvPr/>
        </p:nvGrpSpPr>
        <p:grpSpPr>
          <a:xfrm>
            <a:off x="2928025" y="3429000"/>
            <a:ext cx="2503800" cy="2312661"/>
            <a:chOff x="2928025" y="3429000"/>
            <a:chExt cx="2503800" cy="2312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6FE5FA-2B88-4226-AD75-B193B70F11DA}"/>
                </a:ext>
              </a:extLst>
            </p:cNvPr>
            <p:cNvSpPr txBox="1"/>
            <p:nvPr/>
          </p:nvSpPr>
          <p:spPr>
            <a:xfrm>
              <a:off x="2928025" y="4099193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dirty="0"/>
                <a:t>&lt;</a:t>
              </a:r>
            </a:p>
          </p:txBody>
        </p:sp>
        <p:pic>
          <p:nvPicPr>
            <p:cNvPr id="46" name="Picture 2" descr="Computer clipartputer clip artputers puter clipart">
              <a:extLst>
                <a:ext uri="{FF2B5EF4-FFF2-40B4-BE49-F238E27FC236}">
                  <a16:creationId xmlns:a16="http://schemas.microsoft.com/office/drawing/2014/main" id="{9510B0C6-30E5-4E4C-9DD7-092182321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15" y="3978116"/>
              <a:ext cx="1479010" cy="176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365BB3-96CA-4B3B-A5C0-6FB24C930D67}"/>
                </a:ext>
              </a:extLst>
            </p:cNvPr>
            <p:cNvSpPr txBox="1"/>
            <p:nvPr/>
          </p:nvSpPr>
          <p:spPr>
            <a:xfrm>
              <a:off x="4261753" y="3429000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CIRRUS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18C63C-663B-4CCE-A596-2040F536CF14}"/>
                </a:ext>
              </a:extLst>
            </p:cNvPr>
            <p:cNvSpPr txBox="1"/>
            <p:nvPr/>
          </p:nvSpPr>
          <p:spPr>
            <a:xfrm>
              <a:off x="4271370" y="4176137"/>
              <a:ext cx="8418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x84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E7184EA-7D48-4CE7-81F9-9F4ED12FAA98}"/>
              </a:ext>
            </a:extLst>
          </p:cNvPr>
          <p:cNvGrpSpPr/>
          <p:nvPr/>
        </p:nvGrpSpPr>
        <p:grpSpPr>
          <a:xfrm>
            <a:off x="5506261" y="3429000"/>
            <a:ext cx="2581183" cy="2312660"/>
            <a:chOff x="2928025" y="3429000"/>
            <a:chExt cx="2581183" cy="231266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D2CBF9-198E-41A9-9072-DDB20DD85420}"/>
                </a:ext>
              </a:extLst>
            </p:cNvPr>
            <p:cNvSpPr txBox="1"/>
            <p:nvPr/>
          </p:nvSpPr>
          <p:spPr>
            <a:xfrm>
              <a:off x="2928025" y="4099193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dirty="0"/>
                <a:t>&lt;</a:t>
              </a:r>
            </a:p>
          </p:txBody>
        </p:sp>
        <p:pic>
          <p:nvPicPr>
            <p:cNvPr id="53" name="Picture 2" descr="Computer clipartputer clip artputers puter clipart">
              <a:extLst>
                <a:ext uri="{FF2B5EF4-FFF2-40B4-BE49-F238E27FC236}">
                  <a16:creationId xmlns:a16="http://schemas.microsoft.com/office/drawing/2014/main" id="{AEEDC6DC-A1EA-43E6-AA6C-780904FFB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499" y="3978115"/>
              <a:ext cx="1584709" cy="176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2CC076-75F0-488C-A896-3186A3EB4FEE}"/>
                </a:ext>
              </a:extLst>
            </p:cNvPr>
            <p:cNvSpPr txBox="1"/>
            <p:nvPr/>
          </p:nvSpPr>
          <p:spPr>
            <a:xfrm>
              <a:off x="4261753" y="34290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JASMIN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2A529C-FFE6-4EBC-B865-44EE1740A32C}"/>
                </a:ext>
              </a:extLst>
            </p:cNvPr>
            <p:cNvSpPr txBox="1"/>
            <p:nvPr/>
          </p:nvSpPr>
          <p:spPr>
            <a:xfrm>
              <a:off x="4070194" y="4188836"/>
              <a:ext cx="12939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x1000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A33C0C-9BBE-4044-80CE-CDFD12F3AA7F}"/>
              </a:ext>
            </a:extLst>
          </p:cNvPr>
          <p:cNvGrpSpPr/>
          <p:nvPr/>
        </p:nvGrpSpPr>
        <p:grpSpPr>
          <a:xfrm>
            <a:off x="8115760" y="3429000"/>
            <a:ext cx="2931650" cy="2312661"/>
            <a:chOff x="2928025" y="3429000"/>
            <a:chExt cx="2931650" cy="231266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FE5C7F-4FEB-4832-B413-B5221CDC2D07}"/>
                </a:ext>
              </a:extLst>
            </p:cNvPr>
            <p:cNvSpPr txBox="1"/>
            <p:nvPr/>
          </p:nvSpPr>
          <p:spPr>
            <a:xfrm>
              <a:off x="2928025" y="4099193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dirty="0"/>
                <a:t>&lt;</a:t>
              </a:r>
            </a:p>
          </p:txBody>
        </p:sp>
        <p:pic>
          <p:nvPicPr>
            <p:cNvPr id="58" name="Picture 2" descr="Computer clipartputer clip artputers puter clipart">
              <a:extLst>
                <a:ext uri="{FF2B5EF4-FFF2-40B4-BE49-F238E27FC236}">
                  <a16:creationId xmlns:a16="http://schemas.microsoft.com/office/drawing/2014/main" id="{6058153C-3C53-450F-9C0E-91BB0093F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14" y="3978116"/>
              <a:ext cx="1906861" cy="176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01EAF9-0305-4F0F-A2D7-2A971D9F0820}"/>
                </a:ext>
              </a:extLst>
            </p:cNvPr>
            <p:cNvSpPr txBox="1"/>
            <p:nvPr/>
          </p:nvSpPr>
          <p:spPr>
            <a:xfrm>
              <a:off x="4146260" y="3429000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Amazon Cloud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9871A43-CA40-429B-8D71-B62ABEFEF2E2}"/>
                </a:ext>
              </a:extLst>
            </p:cNvPr>
            <p:cNvSpPr txBox="1"/>
            <p:nvPr/>
          </p:nvSpPr>
          <p:spPr>
            <a:xfrm>
              <a:off x="4117521" y="4250390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&gt;5000000</a:t>
              </a:r>
              <a:endParaRPr lang="en-GB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0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1" y="424515"/>
            <a:ext cx="9905998" cy="1478570"/>
          </a:xfrm>
        </p:spPr>
        <p:txBody>
          <a:bodyPr>
            <a:normAutofit/>
          </a:bodyPr>
          <a:lstStyle/>
          <a:p>
            <a:r>
              <a:rPr lang="en-GB" sz="3200" dirty="0"/>
              <a:t>Why do I need High Performance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45"/>
            <a:ext cx="10515600" cy="4351338"/>
          </a:xfrm>
        </p:spPr>
        <p:txBody>
          <a:bodyPr/>
          <a:lstStyle/>
          <a:p>
            <a:r>
              <a:rPr lang="en-GB" dirty="0"/>
              <a:t>You need more processors because you have a lot of tasks to run</a:t>
            </a:r>
          </a:p>
          <a:p>
            <a:r>
              <a:rPr lang="en-GB" dirty="0"/>
              <a:t>You need a lot of memory because you are working with very large models/data sets</a:t>
            </a:r>
          </a:p>
        </p:txBody>
      </p:sp>
      <p:pic>
        <p:nvPicPr>
          <p:cNvPr id="3074" name="Picture 2" descr="5 Ways Big Data can Save or Destroy your Business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364" y="3258816"/>
            <a:ext cx="4838085" cy="332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3187" y="3340804"/>
            <a:ext cx="5127826" cy="3228224"/>
            <a:chOff x="-1074245" y="1358077"/>
            <a:chExt cx="10818739" cy="7130471"/>
          </a:xfrm>
        </p:grpSpPr>
        <p:sp>
          <p:nvSpPr>
            <p:cNvPr id="7" name="Rectangle 6"/>
            <p:cNvSpPr/>
            <p:nvPr/>
          </p:nvSpPr>
          <p:spPr>
            <a:xfrm>
              <a:off x="-1073758" y="1358077"/>
              <a:ext cx="10818252" cy="7130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490" y="1358078"/>
              <a:ext cx="1788248" cy="11921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73758" y="1358078"/>
              <a:ext cx="1788248" cy="119216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74245" y="2511784"/>
              <a:ext cx="1788248" cy="119216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73758" y="3686630"/>
              <a:ext cx="1788248" cy="11921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67110" y="4872851"/>
              <a:ext cx="1788248" cy="11921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71311" y="6065015"/>
              <a:ext cx="1788248" cy="119216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73355" y="7211498"/>
              <a:ext cx="1788248" cy="119216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56246" y="7289608"/>
              <a:ext cx="1788248" cy="119216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67998" y="7283721"/>
              <a:ext cx="1788248" cy="119216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44370" y="7296383"/>
              <a:ext cx="1788248" cy="119216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0742" y="7278799"/>
              <a:ext cx="1788248" cy="119216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318" y="7278799"/>
              <a:ext cx="1788248" cy="119216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5662" y="6104781"/>
              <a:ext cx="1788248" cy="119216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5662" y="4927740"/>
              <a:ext cx="1788248" cy="119216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8118" y="3744306"/>
              <a:ext cx="1788248" cy="119216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0574" y="2549008"/>
              <a:ext cx="1788248" cy="119216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0574" y="1358078"/>
              <a:ext cx="1788248" cy="119216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7238" y="6094022"/>
              <a:ext cx="1788248" cy="119216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6534" y="6121802"/>
              <a:ext cx="1788248" cy="119216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8286" y="6091556"/>
              <a:ext cx="1788248" cy="119216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038" y="6110892"/>
              <a:ext cx="1788248" cy="119216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2326" y="4918992"/>
              <a:ext cx="1788248" cy="119216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4078" y="4937028"/>
              <a:ext cx="1788248" cy="119216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830" y="4918993"/>
              <a:ext cx="1788248" cy="119216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582" y="4932106"/>
              <a:ext cx="1788248" cy="119216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2326" y="3739941"/>
              <a:ext cx="1788248" cy="119216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4078" y="3742402"/>
              <a:ext cx="1788248" cy="119216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830" y="3742405"/>
              <a:ext cx="1788248" cy="119216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582" y="3742407"/>
              <a:ext cx="1788248" cy="119216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2326" y="2550243"/>
              <a:ext cx="1788248" cy="119216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4078" y="2550244"/>
              <a:ext cx="1788248" cy="119216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830" y="2550244"/>
              <a:ext cx="1788248" cy="119216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582" y="2550244"/>
              <a:ext cx="1788248" cy="119216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2326" y="1358079"/>
              <a:ext cx="1788248" cy="119216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4078" y="1358080"/>
              <a:ext cx="1788248" cy="119216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5830" y="1358081"/>
              <a:ext cx="1788248" cy="1192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38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14EC2456 JASMIN 2 computing cluster.jpg">
            <a:extLst>
              <a:ext uri="{FF2B5EF4-FFF2-40B4-BE49-F238E27FC236}">
                <a16:creationId xmlns:a16="http://schemas.microsoft.com/office/drawing/2014/main" id="{D50D2ECC-4676-48FB-9806-6C3591DF54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52" y="1760704"/>
            <a:ext cx="6897327" cy="454254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1" y="424515"/>
            <a:ext cx="9905998" cy="1478570"/>
          </a:xfrm>
        </p:spPr>
        <p:txBody>
          <a:bodyPr>
            <a:normAutofit/>
          </a:bodyPr>
          <a:lstStyle/>
          <a:p>
            <a:r>
              <a:rPr lang="en-GB" sz="3200" dirty="0"/>
              <a:t>What Facilities are available to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11" y="2350751"/>
            <a:ext cx="10515600" cy="4351338"/>
          </a:xfrm>
        </p:spPr>
        <p:txBody>
          <a:bodyPr/>
          <a:lstStyle/>
          <a:p>
            <a:r>
              <a:rPr lang="en-GB" dirty="0"/>
              <a:t>CIRRUS – Wallingford Cluster</a:t>
            </a:r>
          </a:p>
          <a:p>
            <a:r>
              <a:rPr lang="en-GB" dirty="0"/>
              <a:t>NEMESIS – Edinburgh Cluster</a:t>
            </a:r>
          </a:p>
          <a:p>
            <a:r>
              <a:rPr lang="en-GB" dirty="0"/>
              <a:t>JASMIN – NERC HPC facility</a:t>
            </a:r>
          </a:p>
        </p:txBody>
      </p:sp>
    </p:spTree>
    <p:extLst>
      <p:ext uri="{BB962C8B-B14F-4D97-AF65-F5344CB8AC3E}">
        <p14:creationId xmlns:p14="http://schemas.microsoft.com/office/powerpoint/2010/main" val="23287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1" y="424515"/>
            <a:ext cx="9905998" cy="1478570"/>
          </a:xfrm>
        </p:spPr>
        <p:txBody>
          <a:bodyPr>
            <a:normAutofit/>
          </a:bodyPr>
          <a:lstStyle/>
          <a:p>
            <a:r>
              <a:rPr lang="en-GB" sz="3200" dirty="0"/>
              <a:t>How do I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536"/>
            <a:ext cx="10515600" cy="4351338"/>
          </a:xfrm>
        </p:spPr>
        <p:txBody>
          <a:bodyPr/>
          <a:lstStyle/>
          <a:p>
            <a:r>
              <a:rPr lang="en-GB" dirty="0"/>
              <a:t>CIRRUS &amp; NEMESIS – There is help documentation on the intranet</a:t>
            </a:r>
          </a:p>
          <a:p>
            <a:r>
              <a:rPr lang="en-GB" dirty="0"/>
              <a:t>JASMIN – HPC workshops and materials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7EAF8-7425-4E16-B797-8D608D7F9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58" b="4335"/>
          <a:stretch/>
        </p:blipFill>
        <p:spPr>
          <a:xfrm>
            <a:off x="2480553" y="3395658"/>
            <a:ext cx="6832060" cy="32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1" y="424515"/>
            <a:ext cx="9905998" cy="1478570"/>
          </a:xfrm>
        </p:spPr>
        <p:txBody>
          <a:bodyPr>
            <a:normAutofit/>
          </a:bodyPr>
          <a:lstStyle/>
          <a:p>
            <a:r>
              <a:rPr lang="en-GB" sz="3200" dirty="0"/>
              <a:t>How easy is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F06F9-7417-4D93-9ABA-0B93F85609E1}"/>
              </a:ext>
            </a:extLst>
          </p:cNvPr>
          <p:cNvSpPr txBox="1"/>
          <p:nvPr/>
        </p:nvSpPr>
        <p:spPr>
          <a:xfrm>
            <a:off x="6675323" y="1780225"/>
            <a:ext cx="2548646" cy="44627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400" dirty="0">
                <a:solidFill>
                  <a:schemeClr val="bg1"/>
                </a:solidFill>
              </a:rPr>
              <a:t>source("scripts/</a:t>
            </a:r>
            <a:r>
              <a:rPr lang="en-GB" sz="400" dirty="0" err="1">
                <a:solidFill>
                  <a:schemeClr val="bg1"/>
                </a:solidFill>
              </a:rPr>
              <a:t>simFunctions.R</a:t>
            </a:r>
            <a:r>
              <a:rPr lang="en-GB" sz="400" dirty="0">
                <a:solidFill>
                  <a:schemeClr val="bg1"/>
                </a:solidFill>
              </a:rPr>
              <a:t>")</a:t>
            </a:r>
          </a:p>
          <a:p>
            <a:r>
              <a:rPr lang="en-GB" sz="400" dirty="0">
                <a:solidFill>
                  <a:schemeClr val="bg1"/>
                </a:solidFill>
              </a:rPr>
              <a:t>library(ggplot2)</a:t>
            </a:r>
          </a:p>
          <a:p>
            <a:r>
              <a:rPr lang="en-GB" sz="400" dirty="0">
                <a:solidFill>
                  <a:schemeClr val="bg1"/>
                </a:solidFill>
              </a:rPr>
              <a:t>library(</a:t>
            </a:r>
            <a:r>
              <a:rPr lang="en-GB" sz="400" dirty="0" err="1">
                <a:solidFill>
                  <a:schemeClr val="bg1"/>
                </a:solidFill>
              </a:rPr>
              <a:t>plyr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 err="1">
                <a:solidFill>
                  <a:schemeClr val="bg1"/>
                </a:solidFill>
              </a:rPr>
              <a:t>kNumReplications</a:t>
            </a:r>
            <a:r>
              <a:rPr lang="en-GB" sz="400" dirty="0">
                <a:solidFill>
                  <a:schemeClr val="bg1"/>
                </a:solidFill>
              </a:rPr>
              <a:t> &lt;- 5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Size of the area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areaW</a:t>
            </a:r>
            <a:r>
              <a:rPr lang="en-GB" sz="400" dirty="0">
                <a:solidFill>
                  <a:schemeClr val="bg1"/>
                </a:solidFill>
              </a:rPr>
              <a:t> &lt;- 30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areaH</a:t>
            </a:r>
            <a:r>
              <a:rPr lang="en-GB" sz="400" dirty="0">
                <a:solidFill>
                  <a:schemeClr val="bg1"/>
                </a:solidFill>
              </a:rPr>
              <a:t> &lt;- 30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Homesteaders, they don't care about finding a </a:t>
            </a:r>
            <a:r>
              <a:rPr lang="en-GB" sz="400" dirty="0" err="1">
                <a:solidFill>
                  <a:schemeClr val="bg1"/>
                </a:solidFill>
              </a:rPr>
              <a:t>neighbor</a:t>
            </a:r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only used in random seeding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numPioneers</a:t>
            </a:r>
            <a:r>
              <a:rPr lang="en-GB" sz="400" dirty="0">
                <a:solidFill>
                  <a:schemeClr val="bg1"/>
                </a:solidFill>
              </a:rPr>
              <a:t> &lt;- 30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Get job index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as.numeric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commandArgs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trailingOnly</a:t>
            </a:r>
            <a:r>
              <a:rPr lang="en-GB" sz="400" dirty="0">
                <a:solidFill>
                  <a:schemeClr val="bg1"/>
                </a:solidFill>
              </a:rPr>
              <a:t> = TRUE))[1]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parameters &lt;- read.csv('data/parameters.csv')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Record the time so we know how long it takes</a:t>
            </a:r>
          </a:p>
          <a:p>
            <a:r>
              <a:rPr lang="en-GB" sz="400" dirty="0">
                <a:solidFill>
                  <a:schemeClr val="bg1"/>
                </a:solidFill>
              </a:rPr>
              <a:t>start &lt;- </a:t>
            </a:r>
            <a:r>
              <a:rPr lang="en-GB" sz="400" dirty="0" err="1">
                <a:solidFill>
                  <a:schemeClr val="bg1"/>
                </a:solidFill>
              </a:rPr>
              <a:t>Sys.time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cat('\n\</a:t>
            </a:r>
            <a:r>
              <a:rPr lang="en-GB" sz="400" dirty="0" err="1">
                <a:solidFill>
                  <a:schemeClr val="bg1"/>
                </a:solidFill>
              </a:rPr>
              <a:t>nStarting</a:t>
            </a:r>
            <a:r>
              <a:rPr lang="en-GB" sz="400" dirty="0">
                <a:solidFill>
                  <a:schemeClr val="bg1"/>
                </a:solidFill>
              </a:rPr>
              <a:t> parameter set', 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'\n')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#These are the people who follow the pioneers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 &lt;- parameters[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']</a:t>
            </a:r>
          </a:p>
          <a:p>
            <a:r>
              <a:rPr lang="en-GB" sz="400" dirty="0">
                <a:solidFill>
                  <a:schemeClr val="bg1"/>
                </a:solidFill>
              </a:rPr>
              <a:t># How many scouting attempts will settlers make, before abandoning 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kMaxLookAroundSteps</a:t>
            </a:r>
            <a:r>
              <a:rPr lang="en-GB" sz="400" dirty="0">
                <a:solidFill>
                  <a:schemeClr val="bg1"/>
                </a:solidFill>
              </a:rPr>
              <a:t> &lt;- parameters[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</a:t>
            </a:r>
            <a:r>
              <a:rPr lang="en-GB" sz="400" dirty="0" err="1">
                <a:solidFill>
                  <a:schemeClr val="bg1"/>
                </a:solidFill>
              </a:rPr>
              <a:t>kMaxLookAroundSteps</a:t>
            </a:r>
            <a:r>
              <a:rPr lang="en-GB" sz="400" dirty="0">
                <a:solidFill>
                  <a:schemeClr val="bg1"/>
                </a:solidFill>
              </a:rPr>
              <a:t>']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#Try out different seeding rules</a:t>
            </a:r>
          </a:p>
          <a:p>
            <a:r>
              <a:rPr lang="en-GB" sz="400" dirty="0">
                <a:solidFill>
                  <a:schemeClr val="bg1"/>
                </a:solidFill>
              </a:rPr>
              <a:t># (1:Random) (2: Central Square) (3:Central Ring) ( 4: Two Columns)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seeding.opt</a:t>
            </a:r>
            <a:r>
              <a:rPr lang="en-GB" sz="400" dirty="0">
                <a:solidFill>
                  <a:schemeClr val="bg1"/>
                </a:solidFill>
              </a:rPr>
              <a:t> &lt;- parameters[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</a:t>
            </a:r>
            <a:r>
              <a:rPr lang="en-GB" sz="400" dirty="0" err="1">
                <a:solidFill>
                  <a:schemeClr val="bg1"/>
                </a:solidFill>
              </a:rPr>
              <a:t>seeding.opt</a:t>
            </a:r>
            <a:r>
              <a:rPr lang="en-GB" sz="400" dirty="0">
                <a:solidFill>
                  <a:schemeClr val="bg1"/>
                </a:solidFill>
              </a:rPr>
              <a:t>']</a:t>
            </a:r>
          </a:p>
          <a:p>
            <a:r>
              <a:rPr lang="en-GB" sz="400" dirty="0">
                <a:solidFill>
                  <a:schemeClr val="bg1"/>
                </a:solidFill>
              </a:rPr>
              <a:t># (1: Random) (2:NEWS only) (3:Diagonal settling only)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 &lt;- parameters[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</a:t>
            </a:r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']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 err="1">
                <a:solidFill>
                  <a:schemeClr val="bg1"/>
                </a:solidFill>
              </a:rPr>
              <a:t>adjacells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getAdjacentCellsDataFrame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Make multiple runs (Replication of simulation) and take the average of stats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st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data.frame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st_row</a:t>
            </a:r>
            <a:r>
              <a:rPr lang="en-GB" sz="400" dirty="0">
                <a:solidFill>
                  <a:schemeClr val="bg1"/>
                </a:solidFill>
              </a:rPr>
              <a:t> &lt;- vector()</a:t>
            </a:r>
          </a:p>
          <a:p>
            <a:r>
              <a:rPr lang="en-GB" sz="400" dirty="0">
                <a:solidFill>
                  <a:schemeClr val="bg1"/>
                </a:solidFill>
              </a:rPr>
              <a:t>for(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 in 1:kNumReplications) {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area_df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resetIteration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seedAreaWithPioneers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numPioneers,seeding.opt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simstats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accommodateSettlers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found.home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simstats</a:t>
            </a:r>
            <a:r>
              <a:rPr lang="en-GB" sz="400" dirty="0">
                <a:solidFill>
                  <a:schemeClr val="bg1"/>
                </a:solidFill>
              </a:rPr>
              <a:t>[1]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max.look.around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simstats</a:t>
            </a:r>
            <a:r>
              <a:rPr lang="en-GB" sz="400" dirty="0">
                <a:solidFill>
                  <a:schemeClr val="bg1"/>
                </a:solidFill>
              </a:rPr>
              <a:t>[2]</a:t>
            </a:r>
          </a:p>
          <a:p>
            <a:r>
              <a:rPr lang="en-GB" sz="400" dirty="0">
                <a:solidFill>
                  <a:schemeClr val="bg1"/>
                </a:solidFill>
              </a:rPr>
              <a:t>  #compute for this iterations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st_row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store_iteration_stats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found.home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max.look.around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st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rbind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st,st_row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>
                <a:solidFill>
                  <a:schemeClr val="bg1"/>
                </a:solidFill>
              </a:rPr>
              <a:t>}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Render plot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plotname</a:t>
            </a:r>
            <a:r>
              <a:rPr lang="en-GB" sz="400" dirty="0">
                <a:solidFill>
                  <a:schemeClr val="bg1"/>
                </a:solidFill>
              </a:rPr>
              <a:t> &lt;- paste0('</a:t>
            </a:r>
            <a:r>
              <a:rPr lang="en-GB" sz="400" dirty="0" err="1">
                <a:solidFill>
                  <a:schemeClr val="bg1"/>
                </a:solidFill>
              </a:rPr>
              <a:t>Pop_map</a:t>
            </a:r>
            <a:r>
              <a:rPr lang="en-GB" sz="400" dirty="0">
                <a:solidFill>
                  <a:schemeClr val="bg1"/>
                </a:solidFill>
              </a:rPr>
              <a:t>_',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               paste(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kMaxLookAroundSteps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seeding.opt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sep</a:t>
            </a:r>
            <a:r>
              <a:rPr lang="en-GB" sz="400" dirty="0">
                <a:solidFill>
                  <a:schemeClr val="bg1"/>
                </a:solidFill>
              </a:rPr>
              <a:t> = '_'),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               '.</a:t>
            </a:r>
            <a:r>
              <a:rPr lang="en-GB" sz="400" dirty="0" err="1">
                <a:solidFill>
                  <a:schemeClr val="bg1"/>
                </a:solidFill>
              </a:rPr>
              <a:t>png</a:t>
            </a:r>
            <a:r>
              <a:rPr lang="en-GB" sz="400" dirty="0">
                <a:solidFill>
                  <a:schemeClr val="bg1"/>
                </a:solidFill>
              </a:rPr>
              <a:t>')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png</a:t>
            </a:r>
            <a:r>
              <a:rPr lang="en-GB" sz="400" dirty="0">
                <a:solidFill>
                  <a:schemeClr val="bg1"/>
                </a:solidFill>
              </a:rPr>
              <a:t>(filename = </a:t>
            </a:r>
            <a:r>
              <a:rPr lang="en-GB" sz="400" dirty="0" err="1">
                <a:solidFill>
                  <a:schemeClr val="bg1"/>
                </a:solidFill>
              </a:rPr>
              <a:t>file.path</a:t>
            </a:r>
            <a:r>
              <a:rPr lang="en-GB" sz="400" dirty="0">
                <a:solidFill>
                  <a:schemeClr val="bg1"/>
                </a:solidFill>
              </a:rPr>
              <a:t>('</a:t>
            </a:r>
            <a:r>
              <a:rPr lang="en-GB" sz="400" dirty="0" err="1">
                <a:solidFill>
                  <a:schemeClr val="bg1"/>
                </a:solidFill>
              </a:rPr>
              <a:t>output_figures</a:t>
            </a:r>
            <a:r>
              <a:rPr lang="en-GB" sz="400" dirty="0">
                <a:solidFill>
                  <a:schemeClr val="bg1"/>
                </a:solidFill>
              </a:rPr>
              <a:t>', </a:t>
            </a:r>
            <a:r>
              <a:rPr lang="en-GB" sz="400" dirty="0" err="1">
                <a:solidFill>
                  <a:schemeClr val="bg1"/>
                </a:solidFill>
              </a:rPr>
              <a:t>plotname</a:t>
            </a:r>
            <a:r>
              <a:rPr lang="en-GB" sz="400" dirty="0">
                <a:solidFill>
                  <a:schemeClr val="bg1"/>
                </a:solidFill>
              </a:rPr>
              <a:t>),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width = 6, height = 4, units = 'in', res = 300)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drawArea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area_df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dev.off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r>
              <a:rPr lang="en-GB" sz="400" dirty="0">
                <a:solidFill>
                  <a:schemeClr val="bg1"/>
                </a:solidFill>
              </a:rPr>
              <a:t>names(</a:t>
            </a:r>
            <a:r>
              <a:rPr lang="en-GB" sz="400" dirty="0" err="1">
                <a:solidFill>
                  <a:schemeClr val="bg1"/>
                </a:solidFill>
              </a:rPr>
              <a:t>st</a:t>
            </a:r>
            <a:r>
              <a:rPr lang="en-GB" sz="400" dirty="0">
                <a:solidFill>
                  <a:schemeClr val="bg1"/>
                </a:solidFill>
              </a:rPr>
              <a:t>) &lt;- c("</a:t>
            </a:r>
            <a:r>
              <a:rPr lang="en-GB" sz="400" dirty="0" err="1">
                <a:solidFill>
                  <a:schemeClr val="bg1"/>
                </a:solidFill>
              </a:rPr>
              <a:t>Iter</a:t>
            </a:r>
            <a:r>
              <a:rPr lang="en-GB" sz="400" dirty="0">
                <a:solidFill>
                  <a:schemeClr val="bg1"/>
                </a:solidFill>
              </a:rPr>
              <a:t>", "</a:t>
            </a:r>
            <a:r>
              <a:rPr lang="en-GB" sz="400" dirty="0" err="1">
                <a:solidFill>
                  <a:schemeClr val="bg1"/>
                </a:solidFill>
              </a:rPr>
              <a:t>FoundHome</a:t>
            </a:r>
            <a:r>
              <a:rPr lang="en-GB" sz="400" dirty="0">
                <a:solidFill>
                  <a:schemeClr val="bg1"/>
                </a:solidFill>
              </a:rPr>
              <a:t>", "</a:t>
            </a:r>
            <a:r>
              <a:rPr lang="en-GB" sz="400" dirty="0" err="1">
                <a:solidFill>
                  <a:schemeClr val="bg1"/>
                </a:solidFill>
              </a:rPr>
              <a:t>NumSettlers</a:t>
            </a:r>
            <a:r>
              <a:rPr lang="en-GB" sz="400" dirty="0">
                <a:solidFill>
                  <a:schemeClr val="bg1"/>
                </a:solidFill>
              </a:rPr>
              <a:t>", "Percent")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tablename</a:t>
            </a:r>
            <a:r>
              <a:rPr lang="en-GB" sz="400" dirty="0">
                <a:solidFill>
                  <a:schemeClr val="bg1"/>
                </a:solidFill>
              </a:rPr>
              <a:t> &lt;- paste0('</a:t>
            </a:r>
            <a:r>
              <a:rPr lang="en-GB" sz="400" dirty="0" err="1">
                <a:solidFill>
                  <a:schemeClr val="bg1"/>
                </a:solidFill>
              </a:rPr>
              <a:t>Pop_table</a:t>
            </a:r>
            <a:r>
              <a:rPr lang="en-GB" sz="400" dirty="0">
                <a:solidFill>
                  <a:schemeClr val="bg1"/>
                </a:solidFill>
              </a:rPr>
              <a:t>_',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                paste(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kMaxLookAroundSteps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seeding.opt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sep</a:t>
            </a:r>
            <a:r>
              <a:rPr lang="en-GB" sz="400" dirty="0">
                <a:solidFill>
                  <a:schemeClr val="bg1"/>
                </a:solidFill>
              </a:rPr>
              <a:t> = '_'),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               '.csv')</a:t>
            </a:r>
          </a:p>
          <a:p>
            <a:r>
              <a:rPr lang="en-GB" sz="400" dirty="0">
                <a:solidFill>
                  <a:schemeClr val="bg1"/>
                </a:solidFill>
              </a:rPr>
              <a:t>write.csv(</a:t>
            </a:r>
            <a:r>
              <a:rPr lang="en-GB" sz="400" dirty="0" err="1">
                <a:solidFill>
                  <a:schemeClr val="bg1"/>
                </a:solidFill>
              </a:rPr>
              <a:t>st</a:t>
            </a:r>
            <a:r>
              <a:rPr lang="en-GB" sz="400" dirty="0">
                <a:solidFill>
                  <a:schemeClr val="bg1"/>
                </a:solidFill>
              </a:rPr>
              <a:t>, file = </a:t>
            </a:r>
            <a:r>
              <a:rPr lang="en-GB" sz="400" dirty="0" err="1">
                <a:solidFill>
                  <a:schemeClr val="bg1"/>
                </a:solidFill>
              </a:rPr>
              <a:t>file.path</a:t>
            </a:r>
            <a:r>
              <a:rPr lang="en-GB" sz="400" dirty="0">
                <a:solidFill>
                  <a:schemeClr val="bg1"/>
                </a:solidFill>
              </a:rPr>
              <a:t>('</a:t>
            </a:r>
            <a:r>
              <a:rPr lang="en-GB" sz="400" dirty="0" err="1">
                <a:solidFill>
                  <a:schemeClr val="bg1"/>
                </a:solidFill>
              </a:rPr>
              <a:t>output_tables</a:t>
            </a:r>
            <a:r>
              <a:rPr lang="en-GB" sz="400" dirty="0">
                <a:solidFill>
                  <a:schemeClr val="bg1"/>
                </a:solidFill>
              </a:rPr>
              <a:t>', </a:t>
            </a:r>
            <a:r>
              <a:rPr lang="en-GB" sz="400" dirty="0" err="1">
                <a:solidFill>
                  <a:schemeClr val="bg1"/>
                </a:solidFill>
              </a:rPr>
              <a:t>tablename</a:t>
            </a:r>
            <a:r>
              <a:rPr lang="en-GB" sz="400" dirty="0">
                <a:solidFill>
                  <a:schemeClr val="bg1"/>
                </a:solidFill>
              </a:rPr>
              <a:t>), </a:t>
            </a:r>
            <a:r>
              <a:rPr lang="en-GB" sz="400" dirty="0" err="1">
                <a:solidFill>
                  <a:schemeClr val="bg1"/>
                </a:solidFill>
              </a:rPr>
              <a:t>row.names</a:t>
            </a:r>
            <a:r>
              <a:rPr lang="en-GB" sz="400" dirty="0">
                <a:solidFill>
                  <a:schemeClr val="bg1"/>
                </a:solidFill>
              </a:rPr>
              <a:t> = FALSE)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How long did it take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Sys.time</a:t>
            </a:r>
            <a:r>
              <a:rPr lang="en-GB" sz="400" dirty="0">
                <a:solidFill>
                  <a:schemeClr val="bg1"/>
                </a:solidFill>
              </a:rPr>
              <a:t>() - start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3 minutes 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36710-C3F9-4E64-A214-D01B6E90F381}"/>
              </a:ext>
            </a:extLst>
          </p:cNvPr>
          <p:cNvSpPr txBox="1"/>
          <p:nvPr/>
        </p:nvSpPr>
        <p:spPr>
          <a:xfrm>
            <a:off x="2559612" y="1749447"/>
            <a:ext cx="254864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400" dirty="0">
                <a:solidFill>
                  <a:schemeClr val="bg1"/>
                </a:solidFill>
              </a:rPr>
              <a:t>source("scripts/</a:t>
            </a:r>
            <a:r>
              <a:rPr lang="en-GB" sz="400" dirty="0" err="1">
                <a:solidFill>
                  <a:schemeClr val="bg1"/>
                </a:solidFill>
              </a:rPr>
              <a:t>simFunctions.R</a:t>
            </a:r>
            <a:r>
              <a:rPr lang="en-GB" sz="400" dirty="0">
                <a:solidFill>
                  <a:schemeClr val="bg1"/>
                </a:solidFill>
              </a:rPr>
              <a:t>")</a:t>
            </a:r>
          </a:p>
          <a:p>
            <a:r>
              <a:rPr lang="en-GB" sz="400" dirty="0">
                <a:solidFill>
                  <a:schemeClr val="bg1"/>
                </a:solidFill>
              </a:rPr>
              <a:t>library(ggplot2)</a:t>
            </a:r>
          </a:p>
          <a:p>
            <a:r>
              <a:rPr lang="en-GB" sz="400" dirty="0">
                <a:solidFill>
                  <a:schemeClr val="bg1"/>
                </a:solidFill>
              </a:rPr>
              <a:t>library(</a:t>
            </a:r>
            <a:r>
              <a:rPr lang="en-GB" sz="400" dirty="0" err="1">
                <a:solidFill>
                  <a:schemeClr val="bg1"/>
                </a:solidFill>
              </a:rPr>
              <a:t>plyr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 err="1">
                <a:solidFill>
                  <a:schemeClr val="bg1"/>
                </a:solidFill>
              </a:rPr>
              <a:t>kNumReplications</a:t>
            </a:r>
            <a:r>
              <a:rPr lang="en-GB" sz="400" dirty="0">
                <a:solidFill>
                  <a:schemeClr val="bg1"/>
                </a:solidFill>
              </a:rPr>
              <a:t> &lt;- 5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Size of the area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areaW</a:t>
            </a:r>
            <a:r>
              <a:rPr lang="en-GB" sz="400" dirty="0">
                <a:solidFill>
                  <a:schemeClr val="bg1"/>
                </a:solidFill>
              </a:rPr>
              <a:t> &lt;- 30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areaH</a:t>
            </a:r>
            <a:r>
              <a:rPr lang="en-GB" sz="400" dirty="0">
                <a:solidFill>
                  <a:schemeClr val="bg1"/>
                </a:solidFill>
              </a:rPr>
              <a:t> &lt;- 30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Homesteaders, they don't care about finding a </a:t>
            </a:r>
            <a:r>
              <a:rPr lang="en-GB" sz="400" dirty="0" err="1">
                <a:solidFill>
                  <a:schemeClr val="bg1"/>
                </a:solidFill>
              </a:rPr>
              <a:t>neighbor</a:t>
            </a:r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only used in random seeding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numPioneers</a:t>
            </a:r>
            <a:r>
              <a:rPr lang="en-GB" sz="400" dirty="0">
                <a:solidFill>
                  <a:schemeClr val="bg1"/>
                </a:solidFill>
              </a:rPr>
              <a:t> &lt;- 30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parameters &lt;- read.csv('data/parameters.csv')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Record the time so we know how long it takes</a:t>
            </a:r>
          </a:p>
          <a:p>
            <a:r>
              <a:rPr lang="en-GB" sz="400" dirty="0">
                <a:solidFill>
                  <a:schemeClr val="bg1"/>
                </a:solidFill>
              </a:rPr>
              <a:t>start &lt;- </a:t>
            </a:r>
            <a:r>
              <a:rPr lang="en-GB" sz="400" dirty="0" err="1">
                <a:solidFill>
                  <a:schemeClr val="bg1"/>
                </a:solidFill>
              </a:rPr>
              <a:t>Sys.time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for(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 in (1:nrow(parameters))){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cat('\n\</a:t>
            </a:r>
            <a:r>
              <a:rPr lang="en-GB" sz="400" dirty="0" err="1">
                <a:solidFill>
                  <a:schemeClr val="bg1"/>
                </a:solidFill>
              </a:rPr>
              <a:t>nStarting</a:t>
            </a:r>
            <a:r>
              <a:rPr lang="en-GB" sz="400" dirty="0">
                <a:solidFill>
                  <a:schemeClr val="bg1"/>
                </a:solidFill>
              </a:rPr>
              <a:t> parameter set', 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'\n')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#These are the people who follow the pioneers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 &lt;- parameters[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']</a:t>
            </a:r>
          </a:p>
          <a:p>
            <a:r>
              <a:rPr lang="en-GB" sz="400" dirty="0">
                <a:solidFill>
                  <a:schemeClr val="bg1"/>
                </a:solidFill>
              </a:rPr>
              <a:t>  # How many scouting attempts will settlers make, before abandoning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kMaxLookAroundSteps</a:t>
            </a:r>
            <a:r>
              <a:rPr lang="en-GB" sz="400" dirty="0">
                <a:solidFill>
                  <a:schemeClr val="bg1"/>
                </a:solidFill>
              </a:rPr>
              <a:t> &lt;- parameters[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</a:t>
            </a:r>
            <a:r>
              <a:rPr lang="en-GB" sz="400" dirty="0" err="1">
                <a:solidFill>
                  <a:schemeClr val="bg1"/>
                </a:solidFill>
              </a:rPr>
              <a:t>kMaxLookAroundSteps</a:t>
            </a:r>
            <a:r>
              <a:rPr lang="en-GB" sz="400" dirty="0">
                <a:solidFill>
                  <a:schemeClr val="bg1"/>
                </a:solidFill>
              </a:rPr>
              <a:t>']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#Try out different seeding rules</a:t>
            </a:r>
          </a:p>
          <a:p>
            <a:r>
              <a:rPr lang="en-GB" sz="400" dirty="0">
                <a:solidFill>
                  <a:schemeClr val="bg1"/>
                </a:solidFill>
              </a:rPr>
              <a:t>  # (1:Random) (2: Central Square) (3:Central Ring) ( 4: Two Columns)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seeding.opt</a:t>
            </a:r>
            <a:r>
              <a:rPr lang="en-GB" sz="400" dirty="0">
                <a:solidFill>
                  <a:schemeClr val="bg1"/>
                </a:solidFill>
              </a:rPr>
              <a:t> &lt;- parameters[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</a:t>
            </a:r>
            <a:r>
              <a:rPr lang="en-GB" sz="400" dirty="0" err="1">
                <a:solidFill>
                  <a:schemeClr val="bg1"/>
                </a:solidFill>
              </a:rPr>
              <a:t>seeding.opt</a:t>
            </a:r>
            <a:r>
              <a:rPr lang="en-GB" sz="400" dirty="0">
                <a:solidFill>
                  <a:schemeClr val="bg1"/>
                </a:solidFill>
              </a:rPr>
              <a:t>']</a:t>
            </a:r>
          </a:p>
          <a:p>
            <a:r>
              <a:rPr lang="en-GB" sz="400" dirty="0">
                <a:solidFill>
                  <a:schemeClr val="bg1"/>
                </a:solidFill>
              </a:rPr>
              <a:t>  # (1: Random) (2:NEWS only) (3:Diagonal settling only)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 &lt;- parameters[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'</a:t>
            </a:r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']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adjacells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getAdjacentCellsDataFrame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# Make multiple runs (Replication of simulation) and take the average of stats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st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data.frame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st_row</a:t>
            </a:r>
            <a:r>
              <a:rPr lang="en-GB" sz="400" dirty="0">
                <a:solidFill>
                  <a:schemeClr val="bg1"/>
                </a:solidFill>
              </a:rPr>
              <a:t> &lt;- vector()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for(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 in 1:kNumReplications) {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  <a:r>
              <a:rPr lang="en-GB" sz="400" dirty="0" err="1">
                <a:solidFill>
                  <a:schemeClr val="bg1"/>
                </a:solidFill>
              </a:rPr>
              <a:t>area_df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resetIteration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  <a:r>
              <a:rPr lang="en-GB" sz="400" dirty="0" err="1">
                <a:solidFill>
                  <a:schemeClr val="bg1"/>
                </a:solidFill>
              </a:rPr>
              <a:t>seedAreaWithPioneers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numPioneers,seeding.opt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  <a:r>
              <a:rPr lang="en-GB" sz="400" dirty="0" err="1">
                <a:solidFill>
                  <a:schemeClr val="bg1"/>
                </a:solidFill>
              </a:rPr>
              <a:t>simstats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accommodateSettlers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  <a:r>
              <a:rPr lang="en-GB" sz="400" dirty="0" err="1">
                <a:solidFill>
                  <a:schemeClr val="bg1"/>
                </a:solidFill>
              </a:rPr>
              <a:t>found.home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simstats</a:t>
            </a:r>
            <a:r>
              <a:rPr lang="en-GB" sz="400" dirty="0">
                <a:solidFill>
                  <a:schemeClr val="bg1"/>
                </a:solidFill>
              </a:rPr>
              <a:t>[1]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  <a:r>
              <a:rPr lang="en-GB" sz="400" dirty="0" err="1">
                <a:solidFill>
                  <a:schemeClr val="bg1"/>
                </a:solidFill>
              </a:rPr>
              <a:t>max.look.around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simstats</a:t>
            </a:r>
            <a:r>
              <a:rPr lang="en-GB" sz="400" dirty="0">
                <a:solidFill>
                  <a:schemeClr val="bg1"/>
                </a:solidFill>
              </a:rPr>
              <a:t>[2]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#compute for this iterations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  <a:r>
              <a:rPr lang="en-GB" sz="400" dirty="0" err="1">
                <a:solidFill>
                  <a:schemeClr val="bg1"/>
                </a:solidFill>
              </a:rPr>
              <a:t>st_row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store_iteration_stats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i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found.home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max.look.around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  <a:r>
              <a:rPr lang="en-GB" sz="400" dirty="0" err="1">
                <a:solidFill>
                  <a:schemeClr val="bg1"/>
                </a:solidFill>
              </a:rPr>
              <a:t>st</a:t>
            </a:r>
            <a:r>
              <a:rPr lang="en-GB" sz="400" dirty="0">
                <a:solidFill>
                  <a:schemeClr val="bg1"/>
                </a:solidFill>
              </a:rPr>
              <a:t> &lt;- </a:t>
            </a:r>
            <a:r>
              <a:rPr lang="en-GB" sz="400" dirty="0" err="1">
                <a:solidFill>
                  <a:schemeClr val="bg1"/>
                </a:solidFill>
              </a:rPr>
              <a:t>rbind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st,st_row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}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</a:p>
          <a:p>
            <a:r>
              <a:rPr lang="en-GB" sz="400" dirty="0">
                <a:solidFill>
                  <a:schemeClr val="bg1"/>
                </a:solidFill>
              </a:rPr>
              <a:t>  # Render plot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plotname</a:t>
            </a:r>
            <a:r>
              <a:rPr lang="en-GB" sz="400" dirty="0">
                <a:solidFill>
                  <a:schemeClr val="bg1"/>
                </a:solidFill>
              </a:rPr>
              <a:t> &lt;- paste0('</a:t>
            </a:r>
            <a:r>
              <a:rPr lang="en-GB" sz="400" dirty="0" err="1">
                <a:solidFill>
                  <a:schemeClr val="bg1"/>
                </a:solidFill>
              </a:rPr>
              <a:t>Pop_map</a:t>
            </a:r>
            <a:r>
              <a:rPr lang="en-GB" sz="400" dirty="0">
                <a:solidFill>
                  <a:schemeClr val="bg1"/>
                </a:solidFill>
              </a:rPr>
              <a:t>_',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                 paste(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kMaxLookAroundSteps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seeding.opt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sep</a:t>
            </a:r>
            <a:r>
              <a:rPr lang="en-GB" sz="400" dirty="0">
                <a:solidFill>
                  <a:schemeClr val="bg1"/>
                </a:solidFill>
              </a:rPr>
              <a:t> = '_'),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                 '.</a:t>
            </a:r>
            <a:r>
              <a:rPr lang="en-GB" sz="400" dirty="0" err="1">
                <a:solidFill>
                  <a:schemeClr val="bg1"/>
                </a:solidFill>
              </a:rPr>
              <a:t>png</a:t>
            </a:r>
            <a:r>
              <a:rPr lang="en-GB" sz="400" dirty="0">
                <a:solidFill>
                  <a:schemeClr val="bg1"/>
                </a:solidFill>
              </a:rPr>
              <a:t>')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png</a:t>
            </a:r>
            <a:r>
              <a:rPr lang="en-GB" sz="400" dirty="0">
                <a:solidFill>
                  <a:schemeClr val="bg1"/>
                </a:solidFill>
              </a:rPr>
              <a:t>(filename = </a:t>
            </a:r>
            <a:r>
              <a:rPr lang="en-GB" sz="400" dirty="0" err="1">
                <a:solidFill>
                  <a:schemeClr val="bg1"/>
                </a:solidFill>
              </a:rPr>
              <a:t>file.path</a:t>
            </a:r>
            <a:r>
              <a:rPr lang="en-GB" sz="400" dirty="0">
                <a:solidFill>
                  <a:schemeClr val="bg1"/>
                </a:solidFill>
              </a:rPr>
              <a:t>('</a:t>
            </a:r>
            <a:r>
              <a:rPr lang="en-GB" sz="400" dirty="0" err="1">
                <a:solidFill>
                  <a:schemeClr val="bg1"/>
                </a:solidFill>
              </a:rPr>
              <a:t>output_figures</a:t>
            </a:r>
            <a:r>
              <a:rPr lang="en-GB" sz="400" dirty="0">
                <a:solidFill>
                  <a:schemeClr val="bg1"/>
                </a:solidFill>
              </a:rPr>
              <a:t>', </a:t>
            </a:r>
            <a:r>
              <a:rPr lang="en-GB" sz="400" dirty="0" err="1">
                <a:solidFill>
                  <a:schemeClr val="bg1"/>
                </a:solidFill>
              </a:rPr>
              <a:t>plotname</a:t>
            </a:r>
            <a:r>
              <a:rPr lang="en-GB" sz="400" dirty="0">
                <a:solidFill>
                  <a:schemeClr val="bg1"/>
                </a:solidFill>
              </a:rPr>
              <a:t>),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  width = 6, height = 4, units = 'in', res = 300)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</a:t>
            </a:r>
            <a:r>
              <a:rPr lang="en-GB" sz="400" dirty="0" err="1">
                <a:solidFill>
                  <a:schemeClr val="bg1"/>
                </a:solidFill>
              </a:rPr>
              <a:t>drawArea</a:t>
            </a:r>
            <a:r>
              <a:rPr lang="en-GB" sz="400" dirty="0">
                <a:solidFill>
                  <a:schemeClr val="bg1"/>
                </a:solidFill>
              </a:rPr>
              <a:t>(</a:t>
            </a:r>
            <a:r>
              <a:rPr lang="en-GB" sz="400" dirty="0" err="1">
                <a:solidFill>
                  <a:schemeClr val="bg1"/>
                </a:solidFill>
              </a:rPr>
              <a:t>area_df</a:t>
            </a:r>
            <a:r>
              <a:rPr lang="en-GB" sz="400" dirty="0">
                <a:solidFill>
                  <a:schemeClr val="bg1"/>
                </a:solidFill>
              </a:rPr>
              <a:t>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dev.off</a:t>
            </a:r>
            <a:r>
              <a:rPr lang="en-GB" sz="400" dirty="0">
                <a:solidFill>
                  <a:schemeClr val="bg1"/>
                </a:solidFill>
              </a:rPr>
              <a:t>()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names(</a:t>
            </a:r>
            <a:r>
              <a:rPr lang="en-GB" sz="400" dirty="0" err="1">
                <a:solidFill>
                  <a:schemeClr val="bg1"/>
                </a:solidFill>
              </a:rPr>
              <a:t>st</a:t>
            </a:r>
            <a:r>
              <a:rPr lang="en-GB" sz="400" dirty="0">
                <a:solidFill>
                  <a:schemeClr val="bg1"/>
                </a:solidFill>
              </a:rPr>
              <a:t>) &lt;- c("</a:t>
            </a:r>
            <a:r>
              <a:rPr lang="en-GB" sz="400" dirty="0" err="1">
                <a:solidFill>
                  <a:schemeClr val="bg1"/>
                </a:solidFill>
              </a:rPr>
              <a:t>Iter</a:t>
            </a:r>
            <a:r>
              <a:rPr lang="en-GB" sz="400" dirty="0">
                <a:solidFill>
                  <a:schemeClr val="bg1"/>
                </a:solidFill>
              </a:rPr>
              <a:t>", "</a:t>
            </a:r>
            <a:r>
              <a:rPr lang="en-GB" sz="400" dirty="0" err="1">
                <a:solidFill>
                  <a:schemeClr val="bg1"/>
                </a:solidFill>
              </a:rPr>
              <a:t>FoundHome</a:t>
            </a:r>
            <a:r>
              <a:rPr lang="en-GB" sz="400" dirty="0">
                <a:solidFill>
                  <a:schemeClr val="bg1"/>
                </a:solidFill>
              </a:rPr>
              <a:t>", "</a:t>
            </a:r>
            <a:r>
              <a:rPr lang="en-GB" sz="400" dirty="0" err="1">
                <a:solidFill>
                  <a:schemeClr val="bg1"/>
                </a:solidFill>
              </a:rPr>
              <a:t>NumSettlers</a:t>
            </a:r>
            <a:r>
              <a:rPr lang="en-GB" sz="400" dirty="0">
                <a:solidFill>
                  <a:schemeClr val="bg1"/>
                </a:solidFill>
              </a:rPr>
              <a:t>", "Percent")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</a:t>
            </a:r>
            <a:r>
              <a:rPr lang="en-GB" sz="400" dirty="0" err="1">
                <a:solidFill>
                  <a:schemeClr val="bg1"/>
                </a:solidFill>
              </a:rPr>
              <a:t>tablename</a:t>
            </a:r>
            <a:r>
              <a:rPr lang="en-GB" sz="400" dirty="0">
                <a:solidFill>
                  <a:schemeClr val="bg1"/>
                </a:solidFill>
              </a:rPr>
              <a:t> &lt;- paste0('</a:t>
            </a:r>
            <a:r>
              <a:rPr lang="en-GB" sz="400" dirty="0" err="1">
                <a:solidFill>
                  <a:schemeClr val="bg1"/>
                </a:solidFill>
              </a:rPr>
              <a:t>Pop_table</a:t>
            </a:r>
            <a:r>
              <a:rPr lang="en-GB" sz="400" dirty="0">
                <a:solidFill>
                  <a:schemeClr val="bg1"/>
                </a:solidFill>
              </a:rPr>
              <a:t>_',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                  paste(</a:t>
            </a:r>
            <a:r>
              <a:rPr lang="en-GB" sz="400" dirty="0" err="1">
                <a:solidFill>
                  <a:schemeClr val="bg1"/>
                </a:solidFill>
              </a:rPr>
              <a:t>kNumSettlers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kMaxLookAroundSteps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seeding.opt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settling.option</a:t>
            </a:r>
            <a:r>
              <a:rPr lang="en-GB" sz="400" dirty="0">
                <a:solidFill>
                  <a:schemeClr val="bg1"/>
                </a:solidFill>
              </a:rPr>
              <a:t>, </a:t>
            </a:r>
            <a:r>
              <a:rPr lang="en-GB" sz="400" dirty="0" err="1">
                <a:solidFill>
                  <a:schemeClr val="bg1"/>
                </a:solidFill>
              </a:rPr>
              <a:t>sep</a:t>
            </a:r>
            <a:r>
              <a:rPr lang="en-GB" sz="400" dirty="0">
                <a:solidFill>
                  <a:schemeClr val="bg1"/>
                </a:solidFill>
              </a:rPr>
              <a:t> = '_'),</a:t>
            </a:r>
          </a:p>
          <a:p>
            <a:r>
              <a:rPr lang="en-GB" sz="400" dirty="0">
                <a:solidFill>
                  <a:schemeClr val="bg1"/>
                </a:solidFill>
              </a:rPr>
              <a:t>                     '.csv')</a:t>
            </a:r>
          </a:p>
          <a:p>
            <a:r>
              <a:rPr lang="en-GB" sz="400" dirty="0">
                <a:solidFill>
                  <a:schemeClr val="bg1"/>
                </a:solidFill>
              </a:rPr>
              <a:t>  write.csv(</a:t>
            </a:r>
            <a:r>
              <a:rPr lang="en-GB" sz="400" dirty="0" err="1">
                <a:solidFill>
                  <a:schemeClr val="bg1"/>
                </a:solidFill>
              </a:rPr>
              <a:t>st</a:t>
            </a:r>
            <a:r>
              <a:rPr lang="en-GB" sz="400" dirty="0">
                <a:solidFill>
                  <a:schemeClr val="bg1"/>
                </a:solidFill>
              </a:rPr>
              <a:t>, file = </a:t>
            </a:r>
            <a:r>
              <a:rPr lang="en-GB" sz="400" dirty="0" err="1">
                <a:solidFill>
                  <a:schemeClr val="bg1"/>
                </a:solidFill>
              </a:rPr>
              <a:t>file.path</a:t>
            </a:r>
            <a:r>
              <a:rPr lang="en-GB" sz="400" dirty="0">
                <a:solidFill>
                  <a:schemeClr val="bg1"/>
                </a:solidFill>
              </a:rPr>
              <a:t>('</a:t>
            </a:r>
            <a:r>
              <a:rPr lang="en-GB" sz="400" dirty="0" err="1">
                <a:solidFill>
                  <a:schemeClr val="bg1"/>
                </a:solidFill>
              </a:rPr>
              <a:t>output_tables</a:t>
            </a:r>
            <a:r>
              <a:rPr lang="en-GB" sz="400" dirty="0">
                <a:solidFill>
                  <a:schemeClr val="bg1"/>
                </a:solidFill>
              </a:rPr>
              <a:t>', </a:t>
            </a:r>
            <a:r>
              <a:rPr lang="en-GB" sz="400" dirty="0" err="1">
                <a:solidFill>
                  <a:schemeClr val="bg1"/>
                </a:solidFill>
              </a:rPr>
              <a:t>tablename</a:t>
            </a:r>
            <a:r>
              <a:rPr lang="en-GB" sz="400" dirty="0">
                <a:solidFill>
                  <a:schemeClr val="bg1"/>
                </a:solidFill>
              </a:rPr>
              <a:t>), </a:t>
            </a:r>
            <a:r>
              <a:rPr lang="en-GB" sz="400" dirty="0" err="1">
                <a:solidFill>
                  <a:schemeClr val="bg1"/>
                </a:solidFill>
              </a:rPr>
              <a:t>row.names</a:t>
            </a:r>
            <a:r>
              <a:rPr lang="en-GB" sz="400" dirty="0">
                <a:solidFill>
                  <a:schemeClr val="bg1"/>
                </a:solidFill>
              </a:rPr>
              <a:t> = FALSE)</a:t>
            </a:r>
          </a:p>
          <a:p>
            <a:r>
              <a:rPr lang="en-GB" sz="400" dirty="0">
                <a:solidFill>
                  <a:schemeClr val="bg1"/>
                </a:solidFill>
              </a:rPr>
              <a:t>}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How long did it take</a:t>
            </a:r>
          </a:p>
          <a:p>
            <a:r>
              <a:rPr lang="en-GB" sz="400" dirty="0" err="1">
                <a:solidFill>
                  <a:schemeClr val="bg1"/>
                </a:solidFill>
              </a:rPr>
              <a:t>Sys.time</a:t>
            </a:r>
            <a:r>
              <a:rPr lang="en-GB" sz="400" dirty="0">
                <a:solidFill>
                  <a:schemeClr val="bg1"/>
                </a:solidFill>
              </a:rPr>
              <a:t>() - start</a:t>
            </a:r>
          </a:p>
          <a:p>
            <a:endParaRPr lang="en-GB" sz="400" dirty="0">
              <a:solidFill>
                <a:schemeClr val="bg1"/>
              </a:solidFill>
            </a:endParaRPr>
          </a:p>
          <a:p>
            <a:r>
              <a:rPr lang="en-GB" sz="400" dirty="0">
                <a:solidFill>
                  <a:schemeClr val="bg1"/>
                </a:solidFill>
              </a:rPr>
              <a:t># Time difference of 28.34115 mins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90E4C9-7CD5-4341-98F5-1DE4630C8AB4}"/>
              </a:ext>
            </a:extLst>
          </p:cNvPr>
          <p:cNvGrpSpPr/>
          <p:nvPr/>
        </p:nvGrpSpPr>
        <p:grpSpPr>
          <a:xfrm>
            <a:off x="2613114" y="2652713"/>
            <a:ext cx="5352644" cy="393084"/>
            <a:chOff x="1746339" y="2843213"/>
            <a:chExt cx="5352644" cy="3930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54828-0FDD-46C6-880E-2DEB777BE0E7}"/>
                </a:ext>
              </a:extLst>
            </p:cNvPr>
            <p:cNvSpPr/>
            <p:nvPr/>
          </p:nvSpPr>
          <p:spPr>
            <a:xfrm>
              <a:off x="5875020" y="2843213"/>
              <a:ext cx="1223963" cy="185737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4DCAE4-0186-4653-92D7-C3CEE0F8732B}"/>
                </a:ext>
              </a:extLst>
            </p:cNvPr>
            <p:cNvSpPr/>
            <p:nvPr/>
          </p:nvSpPr>
          <p:spPr>
            <a:xfrm>
              <a:off x="1746339" y="3093422"/>
              <a:ext cx="1223963" cy="1428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52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0970" y="270877"/>
            <a:ext cx="9905998" cy="1478570"/>
          </a:xfrm>
        </p:spPr>
        <p:txBody>
          <a:bodyPr>
            <a:normAutofit/>
          </a:bodyPr>
          <a:lstStyle/>
          <a:p>
            <a:r>
              <a:rPr lang="en-GB" sz="3200" dirty="0"/>
              <a:t>One, Two, Three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87A6E-8AB3-4B9A-91F6-D174F9336BB2}"/>
              </a:ext>
            </a:extLst>
          </p:cNvPr>
          <p:cNvSpPr txBox="1"/>
          <p:nvPr/>
        </p:nvSpPr>
        <p:spPr>
          <a:xfrm>
            <a:off x="857249" y="1937649"/>
            <a:ext cx="4343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dirty="0"/>
              <a:t>Get an account on your HPC</a:t>
            </a:r>
          </a:p>
          <a:p>
            <a:pPr marL="342900" indent="-342900">
              <a:buAutoNum type="arabicPeriod"/>
            </a:pPr>
            <a:endParaRPr lang="en-GB" sz="2800" dirty="0"/>
          </a:p>
          <a:p>
            <a:pPr marL="342900" indent="-342900">
              <a:buFontTx/>
              <a:buAutoNum type="arabicPeriod"/>
            </a:pPr>
            <a:r>
              <a:rPr lang="en-GB" sz="2800" dirty="0"/>
              <a:t>Read tutorials on the intranet, ask for help</a:t>
            </a:r>
          </a:p>
          <a:p>
            <a:pPr marL="342900" indent="-342900">
              <a:buFontTx/>
              <a:buAutoNum type="arabicPeriod"/>
            </a:pPr>
            <a:endParaRPr lang="en-GB" sz="2800" dirty="0"/>
          </a:p>
          <a:p>
            <a:pPr marL="342900" indent="-342900">
              <a:buFontTx/>
              <a:buAutoNum type="arabicPeriod"/>
            </a:pPr>
            <a:r>
              <a:rPr lang="en-GB" sz="2800" dirty="0"/>
              <a:t>Be awesome </a:t>
            </a:r>
          </a:p>
          <a:p>
            <a:pPr marL="342900" indent="-342900">
              <a:buAutoNum type="arabicPeriod"/>
            </a:pP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53A08-3A45-4524-B88F-68B96E683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6" t="21389" r="20313" b="47500"/>
          <a:stretch/>
        </p:blipFill>
        <p:spPr>
          <a:xfrm>
            <a:off x="5467347" y="1796600"/>
            <a:ext cx="5553075" cy="163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2841CB-6DE3-48DE-9C80-EC98F633A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8" b="4335"/>
          <a:stretch/>
        </p:blipFill>
        <p:spPr>
          <a:xfrm>
            <a:off x="5825954" y="3885903"/>
            <a:ext cx="4835863" cy="22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3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</TotalTime>
  <Words>1216</Words>
  <Application>Microsoft Office PowerPoint</Application>
  <PresentationFormat>Widescreen</PresentationFormat>
  <Paragraphs>173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Introduction to High Performance Computing (HPC)</vt:lpstr>
      <vt:lpstr>What Is High Performance computing?</vt:lpstr>
      <vt:lpstr>Why do I need High Performance Computing?</vt:lpstr>
      <vt:lpstr>What Facilities are available to me?</vt:lpstr>
      <vt:lpstr>How do I use them?</vt:lpstr>
      <vt:lpstr>How easy is it?</vt:lpstr>
      <vt:lpstr>One, Two, Three</vt:lpstr>
    </vt:vector>
  </TitlesOfParts>
  <Company>CEH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August, Tom</dc:creator>
  <cp:lastModifiedBy>Tom August</cp:lastModifiedBy>
  <cp:revision>16</cp:revision>
  <dcterms:created xsi:type="dcterms:W3CDTF">2018-02-26T12:40:11Z</dcterms:created>
  <dcterms:modified xsi:type="dcterms:W3CDTF">2018-03-02T12:25:14Z</dcterms:modified>
</cp:coreProperties>
</file>