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  <p:sldMasterId id="2147483676" r:id="rId3"/>
    <p:sldMasterId id="2147483708" r:id="rId4"/>
    <p:sldMasterId id="2147483682" r:id="rId5"/>
    <p:sldMasterId id="2147483686" r:id="rId6"/>
  </p:sldMasterIdLst>
  <p:notesMasterIdLst>
    <p:notesMasterId r:id="rId20"/>
  </p:notesMasterIdLst>
  <p:handoutMasterIdLst>
    <p:handoutMasterId r:id="rId21"/>
  </p:handoutMasterIdLst>
  <p:sldIdLst>
    <p:sldId id="420" r:id="rId7"/>
    <p:sldId id="424" r:id="rId8"/>
    <p:sldId id="437" r:id="rId9"/>
    <p:sldId id="439" r:id="rId10"/>
    <p:sldId id="423" r:id="rId11"/>
    <p:sldId id="440" r:id="rId12"/>
    <p:sldId id="438" r:id="rId13"/>
    <p:sldId id="441" r:id="rId14"/>
    <p:sldId id="444" r:id="rId15"/>
    <p:sldId id="469" r:id="rId16"/>
    <p:sldId id="446" r:id="rId17"/>
    <p:sldId id="447" r:id="rId18"/>
    <p:sldId id="4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C01"/>
    <a:srgbClr val="FEFA44"/>
    <a:srgbClr val="A2DA8C"/>
    <a:srgbClr val="3FCFD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2" autoAdjust="0"/>
    <p:restoredTop sz="94168" autoAdjust="0"/>
  </p:normalViewPr>
  <p:slideViewPr>
    <p:cSldViewPr showGuides="1">
      <p:cViewPr varScale="1">
        <p:scale>
          <a:sx n="74" d="100"/>
          <a:sy n="74" d="100"/>
        </p:scale>
        <p:origin x="11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D3294-05EC-4D39-BBFF-8666B261E17A}" type="datetimeFigureOut">
              <a:rPr lang="en-GB" smtClean="0">
                <a:latin typeface="Arial" panose="020B0604020202020204" pitchFamily="34" charset="0"/>
              </a:rPr>
              <a:pPr/>
              <a:t>28/02/2018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B52D8-2E21-4A98-A355-59730E181040}" type="slidenum">
              <a:rPr lang="en-GB" smtClean="0">
                <a:latin typeface="Arial" panose="020B0604020202020204" pitchFamily="34" charset="0"/>
              </a:rPr>
              <a:pPr/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4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F50FBBF-AAAD-48DE-B937-58F22476FE30}" type="datetimeFigureOut">
              <a:rPr lang="en-GB" smtClean="0"/>
              <a:pPr/>
              <a:t>28/02/2018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6EB3DFF-5AA7-4C98-B2C9-C0C5512389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31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&amp; becaus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  <a:noFill/>
        </p:spPr>
        <p:txBody>
          <a:bodyPr lIns="360000" tIns="360000" rIns="360000" bIns="252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800" b="1" i="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WHY: CLICK here TO TYPE your “why” question?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9000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800" b="1" cap="all" baseline="0">
                <a:solidFill>
                  <a:srgbClr val="3FCFD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BECAUSE: click here to type your answer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728663"/>
            <a:ext cx="5077072" cy="540060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GB" dirty="0" smtClean="0"/>
              <a:t>FORMAT:  WHY: as black text and in bold, remaining text as white and in regular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5373216"/>
            <a:ext cx="5077072" cy="540060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FORMAT:  BECAUSE: as black text and in bold, remaining text as blue and in regular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&amp; becaus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  <a:noFill/>
        </p:spPr>
        <p:txBody>
          <a:bodyPr lIns="360000" tIns="360000" rIns="360000" bIns="2520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cap="all" baseline="0">
                <a:solidFill>
                  <a:srgbClr val="3FCFD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WHY: CLICK here TO TYPE your “why” question?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9000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8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BECAUSE: click here to type your answer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728663"/>
            <a:ext cx="5077072" cy="540060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GB" dirty="0" smtClean="0"/>
              <a:t>FORMAT:  WHY: as black text and in bold, remaining text as blue and in regular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5373216"/>
            <a:ext cx="5077072" cy="540060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FORMAT:  BECAUSE: as black text and in bold, remaining text as white and in regular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  <a:noFill/>
        </p:spPr>
        <p:txBody>
          <a:bodyPr lIns="360000" tIns="360000" rIns="360000" bIns="288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rgbClr val="3FCFD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supporting copy (32pt Arial regular).</a:t>
            </a:r>
            <a:br>
              <a:rPr lang="en-GB" dirty="0" smtClean="0"/>
            </a:br>
            <a:r>
              <a:rPr lang="en-GB" dirty="0" smtClean="0"/>
              <a:t>For intro text only – for text heavy slides use the banner topped ‘text heavy’ slide.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Stock_000004025886_Small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6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supporting copy (32pt Arial regular).</a:t>
            </a:r>
            <a:br>
              <a:rPr lang="en-GB" dirty="0" smtClean="0"/>
            </a:br>
            <a:r>
              <a:rPr lang="en-GB" dirty="0" smtClean="0"/>
              <a:t>For intro text only – for text heavy slides use the banner topped slide.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97098"/>
            <a:ext cx="9144000" cy="1131902"/>
          </a:xfrm>
          <a:prstGeom prst="rect">
            <a:avLst/>
          </a:prstGeom>
          <a:noFill/>
        </p:spPr>
        <p:txBody>
          <a:bodyPr wrap="square" lIns="360000" tIns="360000" rIns="360000" bIns="28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</a:t>
            </a:r>
            <a:endParaRPr lang="en-GB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e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tock_000004025886_Small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5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8999"/>
            <a:ext cx="9144000" cy="3427413"/>
          </a:xfrm>
          <a:prstGeom prst="rect">
            <a:avLst/>
          </a:prstGeom>
          <a:noFill/>
        </p:spPr>
        <p:txBody>
          <a:bodyPr wrap="square" lIns="360000" tIns="288000" rIns="360000" bIns="36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underneath “busy” images</a:t>
            </a:r>
            <a:endParaRPr lang="en-GB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2060" y="0"/>
            <a:ext cx="321940" cy="3429000"/>
          </a:xfrm>
          <a:prstGeom prst="rect">
            <a:avLst/>
          </a:prstGeom>
        </p:spPr>
        <p:txBody>
          <a:bodyPr vert="vert270" lIns="144000" tIns="108000" rIns="72000"/>
          <a:lstStyle>
            <a:lvl1pPr marL="360000"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elow image_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L_ChemistryLabs_Lancaster__30Jul2010_015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7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30587"/>
            <a:ext cx="9144000" cy="3427413"/>
          </a:xfrm>
          <a:prstGeom prst="rect">
            <a:avLst/>
          </a:prstGeom>
          <a:noFill/>
        </p:spPr>
        <p:txBody>
          <a:bodyPr wrap="square" lIns="360000" tIns="288000" rIns="360000" bIns="36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underneath “busy” images</a:t>
            </a:r>
            <a:endParaRPr lang="en-GB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Impac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Stock_000004025886_Small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5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one big, bold point to give your message impact (40pt Arial regular).</a:t>
            </a:r>
            <a:endParaRPr lang="en-GB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Impact point_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L_ChemistryLabs_Lancaster__30Jul2010_015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7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one big, bold point to give your message impact (40pt Arial regular).</a:t>
            </a:r>
            <a:endParaRPr lang="en-GB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  <a:noFill/>
        </p:spPr>
        <p:txBody>
          <a:bodyPr lIns="360000" tIns="360000" rIns="360000" bIns="288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rgbClr val="3FCFD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a ‘Thank you’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72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for your closing point and/or thank you - end all presentations with this closing slide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&amp; becaus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  <a:noFill/>
        </p:spPr>
        <p:txBody>
          <a:bodyPr lIns="360000" tIns="360000" rIns="360000" bIns="252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800" b="1" i="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WHY: CLICK here TO TYPE your “why” question?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9000"/>
            <a:ext cx="9144000" cy="3429000"/>
          </a:xfrm>
          <a:prstGeom prst="rect">
            <a:avLst/>
          </a:prstGeom>
          <a:noFill/>
          <a:ln>
            <a:solidFill>
              <a:srgbClr val="A2DA8C"/>
            </a:solidFill>
          </a:ln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800" b="1" cap="all" baseline="0">
                <a:solidFill>
                  <a:srgbClr val="A2DA8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BECAUSE: click here to type your answer</a:t>
            </a:r>
            <a:endParaRPr lang="en-GB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728663"/>
            <a:ext cx="5077072" cy="540060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GB" dirty="0" smtClean="0"/>
              <a:t>FORMAT:  WHY: as black text and in bold, remaining text as white and in regular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5373216"/>
            <a:ext cx="5077072" cy="540060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FORMAT:  BECAUSE: as black text and in bold, remaining text as green and in regular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  <a:noFill/>
        </p:spPr>
        <p:txBody>
          <a:bodyPr lIns="360000" tIns="360000" rIns="360000" bIns="288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supporting text (32pt Arial regular).</a:t>
            </a:r>
            <a:br>
              <a:rPr lang="en-GB" dirty="0" smtClean="0"/>
            </a:br>
            <a:r>
              <a:rPr lang="en-GB" dirty="0" smtClean="0"/>
              <a:t>For intro text only – for text heavy slides</a:t>
            </a:r>
            <a:br>
              <a:rPr lang="en-GB" dirty="0" smtClean="0"/>
            </a:br>
            <a:r>
              <a:rPr lang="en-GB" dirty="0" smtClean="0"/>
              <a:t>use the banner topped slide.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  <a:noFill/>
        </p:spPr>
        <p:txBody>
          <a:bodyPr lIns="360000" tIns="360000" rIns="360000" bIns="288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supporting text (32pt Arial regular).</a:t>
            </a:r>
            <a:br>
              <a:rPr lang="en-GB" dirty="0" smtClean="0"/>
            </a:br>
            <a:r>
              <a:rPr lang="en-GB" dirty="0" smtClean="0"/>
              <a:t>For intro text only – for text heavy slides</a:t>
            </a:r>
            <a:br>
              <a:rPr lang="en-GB" dirty="0" smtClean="0"/>
            </a:br>
            <a:r>
              <a:rPr lang="en-GB" dirty="0" smtClean="0"/>
              <a:t>use the banner topped ‘text heavy’ slide.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Wetlands_iStock_000009474263XLarg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6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Click here to type your supporting text (32pt Arial regular).</a:t>
            </a:r>
            <a:br>
              <a:rPr lang="en-GB" dirty="0" smtClean="0"/>
            </a:br>
            <a:r>
              <a:rPr lang="en-GB" dirty="0" smtClean="0"/>
              <a:t>For intro text only – for text heavy slides</a:t>
            </a:r>
            <a:br>
              <a:rPr lang="en-GB" dirty="0" smtClean="0"/>
            </a:br>
            <a:r>
              <a:rPr lang="en-GB" dirty="0" smtClean="0"/>
              <a:t>use the banner topped slide.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97098"/>
            <a:ext cx="9144000" cy="1131902"/>
          </a:xfrm>
          <a:prstGeom prst="rect">
            <a:avLst/>
          </a:prstGeom>
          <a:noFill/>
        </p:spPr>
        <p:txBody>
          <a:bodyPr wrap="square" lIns="360000" tIns="360000" rIns="360000" bIns="28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</a:t>
            </a:r>
            <a:endParaRPr lang="en-GB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e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ern_shutterstock_2467978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5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8999"/>
            <a:ext cx="9144000" cy="3427413"/>
          </a:xfrm>
          <a:prstGeom prst="rect">
            <a:avLst/>
          </a:prstGeom>
          <a:noFill/>
        </p:spPr>
        <p:txBody>
          <a:bodyPr wrap="square" lIns="360000" tIns="288000" rIns="360000" bIns="36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underneath “busy” images</a:t>
            </a:r>
            <a:endParaRPr lang="en-GB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elow image_we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etlands_iStock_000009474263XLarg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8999"/>
            <a:ext cx="9144000" cy="3427413"/>
          </a:xfrm>
          <a:prstGeom prst="rect">
            <a:avLst/>
          </a:prstGeom>
          <a:noFill/>
        </p:spPr>
        <p:txBody>
          <a:bodyPr wrap="square" lIns="360000" tIns="288000" rIns="360000" bIns="36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underneath “busy” images</a:t>
            </a:r>
            <a:endParaRPr lang="en-GB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Impac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ern_shutterstock_2467978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5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Click here to type one big, bold point to give your message impact (40pt Arial regular).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Impact point_we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etlands_iStock_000009474263XLarg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one big, bold point to give your message impact (40pt Arial regular).</a:t>
            </a:r>
            <a:endParaRPr lang="en-GB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  <a:noFill/>
        </p:spPr>
        <p:txBody>
          <a:bodyPr lIns="360000" tIns="360000" rIns="360000" bIns="288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a ‘Thank you’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for your closing point and/or thank you - end all presentations with this closing slide.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&amp; becaus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  <a:noFill/>
        </p:spPr>
        <p:txBody>
          <a:bodyPr lIns="360000" tIns="360000" rIns="360000" bIns="252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800" b="1" i="0" cap="all" baseline="0">
                <a:solidFill>
                  <a:srgbClr val="A2DA8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WHY: CLICK here TO TYPE your “why” question?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9000"/>
            <a:ext cx="9144000" cy="3429000"/>
          </a:xfrm>
          <a:prstGeom prst="rect">
            <a:avLst/>
          </a:prstGeom>
          <a:noFill/>
          <a:ln>
            <a:solidFill>
              <a:srgbClr val="A2DA8C"/>
            </a:solidFill>
          </a:ln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8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BECAUSE: click here to type your answer</a:t>
            </a:r>
            <a:endParaRPr lang="en-GB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728663"/>
            <a:ext cx="5077072" cy="540060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GB" dirty="0" smtClean="0"/>
              <a:t>FORMAT:  WHY: as black text and in bold, remaining text as green and in regular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5373216"/>
            <a:ext cx="5077072" cy="540060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FORMAT:  BECAUSE: as black text and in bold, remaining text as white and in regular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  <a:noFill/>
        </p:spPr>
        <p:txBody>
          <a:bodyPr lIns="360000" tIns="360000" rIns="360000" bIns="288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rgbClr val="A2DA8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supporting text (32pt Arial regular).</a:t>
            </a:r>
            <a:br>
              <a:rPr lang="en-GB" dirty="0" smtClean="0"/>
            </a:br>
            <a:r>
              <a:rPr lang="en-GB" dirty="0" smtClean="0"/>
              <a:t>For intro text only – for text heavy slides</a:t>
            </a:r>
            <a:br>
              <a:rPr lang="en-GB" dirty="0" smtClean="0"/>
            </a:br>
            <a:r>
              <a:rPr lang="en-GB" dirty="0" smtClean="0"/>
              <a:t>use the banner topped slide.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image_we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Wetlands_iStock_000009474263XLarg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supporting text (32pt Arial regular).</a:t>
            </a:r>
            <a:br>
              <a:rPr lang="en-GB" dirty="0" smtClean="0"/>
            </a:br>
            <a:r>
              <a:rPr lang="en-GB" dirty="0" smtClean="0"/>
              <a:t>For intro text only – for text heavy slides</a:t>
            </a:r>
            <a:br>
              <a:rPr lang="en-GB" dirty="0" smtClean="0"/>
            </a:br>
            <a:r>
              <a:rPr lang="en-GB" dirty="0" smtClean="0"/>
              <a:t>use the banner topped slide.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97098"/>
            <a:ext cx="9144000" cy="1131902"/>
          </a:xfrm>
          <a:prstGeom prst="rect">
            <a:avLst/>
          </a:prstGeom>
          <a:noFill/>
        </p:spPr>
        <p:txBody>
          <a:bodyPr wrap="square" lIns="360000" tIns="360000" rIns="360000" bIns="28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</a:t>
            </a:r>
            <a:endParaRPr lang="en-GB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ern_shutterstock_2467978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5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8999"/>
            <a:ext cx="9144000" cy="3427413"/>
          </a:xfrm>
          <a:prstGeom prst="rect">
            <a:avLst/>
          </a:prstGeom>
          <a:noFill/>
        </p:spPr>
        <p:txBody>
          <a:bodyPr wrap="square" lIns="360000" tIns="288000" rIns="360000" bIns="36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underneath “busy” images</a:t>
            </a:r>
            <a:endParaRPr lang="en-GB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tock_000004025886_Small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supporting text (32pt Arial regular).</a:t>
            </a:r>
            <a:br>
              <a:rPr lang="en-GB" dirty="0" smtClean="0"/>
            </a:br>
            <a:r>
              <a:rPr lang="en-GB" dirty="0" smtClean="0"/>
              <a:t>For intro text only – for text heavy slides</a:t>
            </a:r>
            <a:br>
              <a:rPr lang="en-GB" dirty="0" smtClean="0"/>
            </a:br>
            <a:r>
              <a:rPr lang="en-GB" dirty="0" smtClean="0"/>
              <a:t>use the banner topped ‘text heavy’ slide.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97098"/>
            <a:ext cx="9144000" cy="1131902"/>
          </a:xfrm>
          <a:prstGeom prst="rect">
            <a:avLst/>
          </a:prstGeom>
          <a:noFill/>
        </p:spPr>
        <p:txBody>
          <a:bodyPr wrap="square" lIns="360000" tIns="360000" rIns="360000" bIns="28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 image_we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etlands_iStock_000009474263XLarg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8999"/>
            <a:ext cx="9144000" cy="3427413"/>
          </a:xfrm>
          <a:prstGeom prst="rect">
            <a:avLst/>
          </a:prstGeom>
          <a:noFill/>
        </p:spPr>
        <p:txBody>
          <a:bodyPr wrap="square" lIns="360000" tIns="288000" rIns="360000" bIns="36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underneath “busy” images</a:t>
            </a:r>
            <a:endParaRPr lang="en-GB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Impac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ern_shutterstock_2467978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5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one big, bold point to give your message impact (40pt Arial regular).</a:t>
            </a:r>
            <a:endParaRPr lang="en-GB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Impact point_we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etlands_iStock_000009474263XLarg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6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one big, bold point to give your message impact (40pt Arial regular).</a:t>
            </a:r>
            <a:endParaRPr lang="en-GB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  <a:noFill/>
        </p:spPr>
        <p:txBody>
          <a:bodyPr lIns="360000" tIns="360000" rIns="360000" bIns="288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rgbClr val="A2DA8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a ‘Thank you’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for your closing point and/or thank you - end all presentations with this closing slide.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28663"/>
          </a:xfrm>
          <a:prstGeom prst="rect">
            <a:avLst/>
          </a:prstGeom>
          <a:noFill/>
        </p:spPr>
        <p:txBody>
          <a:bodyPr lIns="360000" tIns="0" rIns="36000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Click here to type your title – Text heavy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28663"/>
            <a:ext cx="9144000" cy="6129337"/>
          </a:xfrm>
          <a:prstGeom prst="rect">
            <a:avLst/>
          </a:prstGeom>
          <a:noFill/>
        </p:spPr>
        <p:txBody>
          <a:bodyPr lIns="360000" tIns="288000" rIns="360000" bIns="72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in this ‘text heavy slide’ (use Arial 30pt regular).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If all your text won’t fit on a single slide at 30pt, you can use 24pt – PLEASE DON’T GO SMALLER. If your content still won’t fit, try to edit the copy – your slide has too much information for your audience to take in. As a last resort, you can run the copy over several slides – this isn’t ideal, but it’s better than being too small to read.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0" y="5580000"/>
            <a:ext cx="5688632" cy="431800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r">
              <a:buNone/>
              <a:defRPr sz="12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Type any publication references here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28663"/>
          </a:xfrm>
          <a:prstGeom prst="rect">
            <a:avLst/>
          </a:prstGeom>
          <a:noFill/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- Bullets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28663"/>
            <a:ext cx="9144000" cy="6127750"/>
          </a:xfrm>
          <a:prstGeom prst="rect">
            <a:avLst/>
          </a:prstGeom>
          <a:noFill/>
        </p:spPr>
        <p:txBody>
          <a:bodyPr lIns="0" tIns="288000" rIns="360000" bIns="720000" anchor="t" anchorCtr="0">
            <a:normAutofit/>
          </a:bodyPr>
          <a:lstStyle>
            <a:lvl1pPr marL="712788" marR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 sz="3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074738" indent="-361950">
              <a:spcBef>
                <a:spcPts val="0"/>
              </a:spcBef>
              <a:spcAft>
                <a:spcPts val="600"/>
              </a:spcAft>
              <a:buSzPct val="70000"/>
              <a:buFont typeface="Arial" pitchFamily="34" charset="0"/>
              <a:buChar char="•"/>
              <a:defRPr sz="2600" baseline="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GB" dirty="0" smtClean="0"/>
              <a:t>Click here to add bullets (set in Arial 30pt regular).</a:t>
            </a:r>
          </a:p>
          <a:p>
            <a:pPr lvl="1"/>
            <a:r>
              <a:rPr lang="en-GB" dirty="0" smtClean="0"/>
              <a:t>Next level bullet point</a:t>
            </a:r>
          </a:p>
          <a:p>
            <a:pPr lvl="0"/>
            <a:r>
              <a:rPr lang="en-GB" dirty="0" smtClean="0"/>
              <a:t>Please keep bullets short and to the point</a:t>
            </a:r>
          </a:p>
          <a:p>
            <a:pPr lvl="1"/>
            <a:r>
              <a:rPr lang="en-GB" dirty="0" smtClean="0"/>
              <a:t>Next level bullet point</a:t>
            </a:r>
          </a:p>
          <a:p>
            <a:pPr lvl="0"/>
            <a:r>
              <a:rPr lang="en-GB" dirty="0" smtClean="0"/>
              <a:t>And try not to have more than 5 on a slide if at all possible</a:t>
            </a:r>
          </a:p>
          <a:p>
            <a:pPr lvl="0"/>
            <a:r>
              <a:rPr lang="en-GB" dirty="0" smtClean="0"/>
              <a:t>x</a:t>
            </a:r>
          </a:p>
          <a:p>
            <a:pPr lvl="0"/>
            <a:r>
              <a:rPr lang="en-GB" dirty="0" smtClean="0"/>
              <a:t>y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0" y="5580000"/>
            <a:ext cx="5688632" cy="431800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r">
              <a:buNone/>
              <a:defRPr sz="12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Type any publication references here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add object (graph, image etc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28663"/>
          </a:xfrm>
          <a:prstGeom prst="rect">
            <a:avLst/>
          </a:prstGeom>
          <a:noFill/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- Content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28663"/>
            <a:ext cx="5076056" cy="6129337"/>
          </a:xfrm>
          <a:prstGeom prst="rect">
            <a:avLst/>
          </a:prstGeom>
          <a:noFill/>
        </p:spPr>
        <p:txBody>
          <a:bodyPr lIns="360000" tIns="288000" rIns="360000" bIns="72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text. Keep it as simple as possible.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Small things make all the difference. Keeping things simple and clean makes it easier for your audience to take in what you are showing them.</a:t>
            </a:r>
            <a:br>
              <a:rPr lang="en-GB" dirty="0" smtClean="0"/>
            </a:br>
            <a:endParaRPr lang="en-GB" dirty="0" smtClean="0"/>
          </a:p>
          <a:p>
            <a:pPr lvl="0"/>
            <a:r>
              <a:rPr lang="en-GB" dirty="0" smtClean="0"/>
              <a:t>Simple slides are much easier on the eye, and give the impression of confidence and clarity.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076825" y="744608"/>
            <a:ext cx="4065588" cy="6091709"/>
          </a:xfrm>
          <a:prstGeom prst="rect">
            <a:avLst/>
          </a:prstGeom>
        </p:spPr>
        <p:txBody>
          <a:bodyPr wrap="square" tIns="2340000" anchor="t" anchorCtr="1"/>
          <a:lstStyle>
            <a:lvl1pPr>
              <a:buNone/>
              <a:defRPr sz="16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add object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060000" y="5580000"/>
            <a:ext cx="5688632" cy="431800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r">
              <a:buNone/>
              <a:defRPr sz="12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Type any publication references here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&amp; add object (graph, image etc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076825" y="744608"/>
            <a:ext cx="4065588" cy="6091709"/>
          </a:xfrm>
          <a:prstGeom prst="rect">
            <a:avLst/>
          </a:prstGeom>
        </p:spPr>
        <p:txBody>
          <a:bodyPr wrap="square" tIns="2340000" anchor="t" anchorCtr="1"/>
          <a:lstStyle>
            <a:lvl1pPr>
              <a:buNone/>
              <a:defRPr sz="16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add object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28663"/>
          </a:xfrm>
          <a:prstGeom prst="rect">
            <a:avLst/>
          </a:prstGeom>
          <a:noFill/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- Content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28663"/>
            <a:ext cx="5076056" cy="6129337"/>
          </a:xfrm>
          <a:prstGeom prst="rect">
            <a:avLst/>
          </a:prstGeom>
          <a:noFill/>
        </p:spPr>
        <p:txBody>
          <a:bodyPr lIns="360000" tIns="288000" rIns="360000" bIns="720000" anchor="t" anchorCtr="0">
            <a:normAutofit/>
          </a:bodyPr>
          <a:lstStyle>
            <a:lvl1pPr marL="273050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4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2925" indent="-271463">
              <a:spcBef>
                <a:spcPts val="600"/>
              </a:spcBef>
              <a:spcAft>
                <a:spcPts val="600"/>
              </a:spcAft>
              <a:buSzPct val="70000"/>
              <a:buFont typeface="Arial" pitchFamily="34" charset="0"/>
              <a:buChar char="•"/>
              <a:defRPr lang="en-GB" sz="24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n-GB" dirty="0" smtClean="0"/>
              <a:t>Click here to type your bullet points. Use an appropriate font size &amp; avoid type overlapping the logo below.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Small things make all the difference. Keeping things simple and clean makes it easier for your audience to take in what you are showing them.</a:t>
            </a:r>
          </a:p>
          <a:p>
            <a:pPr lvl="1"/>
            <a:r>
              <a:rPr lang="en-GB" dirty="0" smtClean="0"/>
              <a:t>Next level bullet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060000" y="5580000"/>
            <a:ext cx="5688632" cy="431800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r">
              <a:buNone/>
              <a:defRPr sz="12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Type any publication references here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28663"/>
          </a:xfrm>
          <a:prstGeom prst="rect">
            <a:avLst/>
          </a:prstGeom>
          <a:noFill/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– Blank slide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0" y="5580000"/>
            <a:ext cx="5688632" cy="431800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r">
              <a:buNone/>
              <a:defRPr sz="12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Type any publication references here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0" y="5580000"/>
            <a:ext cx="5688632" cy="431800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r">
              <a:buNone/>
              <a:defRPr sz="12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Type any image credits here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395287" y="1071969"/>
            <a:ext cx="8353426" cy="4661287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Image only slide – click on icon to insert your image here. </a:t>
            </a:r>
            <a:br>
              <a:rPr lang="en-GB" dirty="0" smtClean="0"/>
            </a:br>
            <a:r>
              <a:rPr lang="en-GB" dirty="0" smtClean="0"/>
              <a:t>Your image will look at its very best if it is already sized to 23.2 x 12.95 cm.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28663"/>
          </a:xfrm>
          <a:prstGeom prst="rect">
            <a:avLst/>
          </a:prstGeom>
          <a:noFill/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– Image slide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e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tock_000004025886_Small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5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8999"/>
            <a:ext cx="9144000" cy="3427413"/>
          </a:xfrm>
          <a:prstGeom prst="rect">
            <a:avLst/>
          </a:prstGeom>
          <a:noFill/>
        </p:spPr>
        <p:txBody>
          <a:bodyPr wrap="square" lIns="360000" tIns="288000" rIns="360000" bIns="36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underneath “busy” images</a:t>
            </a:r>
            <a:endParaRPr lang="en-GB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28663"/>
          </a:xfrm>
          <a:prstGeom prst="rect">
            <a:avLst/>
          </a:prstGeom>
          <a:noFill/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– text heavy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28663"/>
            <a:ext cx="9144000" cy="6129337"/>
          </a:xfrm>
          <a:prstGeom prst="rect">
            <a:avLst/>
          </a:prstGeom>
          <a:noFill/>
        </p:spPr>
        <p:txBody>
          <a:bodyPr lIns="360000" tIns="288000" rIns="360000" bIns="72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in this ‘text heavy slide’ (use Arial 30pt regular).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If all your text won’t fit on a single slide at 30pt, you can use 24pt – PLEASE DON’T GO SMALLER. If your content still won’t fit, try to edit the copy – your slide has too much information for your audience to take in. As a last resort, you can run the copy over several slides – this isn’t ideal, but it’s better than being too small to read.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0" y="5580000"/>
            <a:ext cx="5688632" cy="431800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r">
              <a:buNone/>
              <a:defRPr sz="12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Type any publication references here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28663"/>
          </a:xfrm>
          <a:prstGeom prst="rect">
            <a:avLst/>
          </a:prstGeom>
          <a:noFill/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- Bullets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16" y="728663"/>
            <a:ext cx="9107488" cy="6129337"/>
          </a:xfrm>
          <a:prstGeom prst="rect">
            <a:avLst/>
          </a:prstGeom>
          <a:noFill/>
        </p:spPr>
        <p:txBody>
          <a:bodyPr lIns="360000" tIns="288000" rIns="360000" bIns="720000" anchor="t" anchorCtr="0">
            <a:normAutofit/>
          </a:bodyPr>
          <a:lstStyle>
            <a:lvl1pPr marL="360363" indent="-3603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3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SzPct val="75000"/>
              <a:buFont typeface="Arial" pitchFamily="34" charset="0"/>
              <a:buChar char="•"/>
              <a:defRPr sz="2600" baseline="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GB" dirty="0" smtClean="0"/>
              <a:t>Click here to add bullets (set in Arial 30pt regular).</a:t>
            </a:r>
          </a:p>
          <a:p>
            <a:pPr lvl="1"/>
            <a:r>
              <a:rPr lang="en-GB" dirty="0" smtClean="0"/>
              <a:t>Next level bullet point</a:t>
            </a:r>
          </a:p>
          <a:p>
            <a:pPr lvl="0"/>
            <a:r>
              <a:rPr lang="en-GB" dirty="0" smtClean="0"/>
              <a:t>Please keep bullets short and to the point</a:t>
            </a:r>
          </a:p>
          <a:p>
            <a:pPr lvl="1"/>
            <a:r>
              <a:rPr lang="en-GB" dirty="0" smtClean="0"/>
              <a:t>Next level bullet point</a:t>
            </a:r>
          </a:p>
          <a:p>
            <a:pPr lvl="0"/>
            <a:r>
              <a:rPr lang="en-GB" dirty="0" smtClean="0"/>
              <a:t>And try not to have more than 5 on a slide if at all possible</a:t>
            </a:r>
          </a:p>
          <a:p>
            <a:pPr lvl="0"/>
            <a:r>
              <a:rPr lang="en-GB" dirty="0" smtClean="0"/>
              <a:t>x</a:t>
            </a:r>
          </a:p>
          <a:p>
            <a:pPr lvl="0"/>
            <a:r>
              <a:rPr lang="en-GB" dirty="0" smtClean="0"/>
              <a:t>y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0" y="5580000"/>
            <a:ext cx="5688632" cy="431800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r">
              <a:buNone/>
              <a:defRPr sz="12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Type any publication references here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add object (graph, image etc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28663"/>
          </a:xfrm>
          <a:prstGeom prst="rect">
            <a:avLst/>
          </a:prstGeom>
          <a:noFill/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- Content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28663"/>
            <a:ext cx="5076056" cy="6129337"/>
          </a:xfrm>
          <a:prstGeom prst="rect">
            <a:avLst/>
          </a:prstGeom>
          <a:noFill/>
        </p:spPr>
        <p:txBody>
          <a:bodyPr lIns="360000" tIns="288000" rIns="360000" bIns="72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text. Keep it as simple as possible.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Small things make all the difference. Keeping things simple and clean makes it easier for your audience to take in what you are showing them.</a:t>
            </a:r>
            <a:br>
              <a:rPr lang="en-GB" dirty="0" smtClean="0"/>
            </a:br>
            <a:endParaRPr lang="en-GB" dirty="0" smtClean="0"/>
          </a:p>
          <a:p>
            <a:pPr lvl="0"/>
            <a:r>
              <a:rPr lang="en-GB" dirty="0" smtClean="0"/>
              <a:t>Simple slides are much easier on the eye, and give the impression of confidence and clarity.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076825" y="744608"/>
            <a:ext cx="4065588" cy="6091709"/>
          </a:xfrm>
          <a:prstGeom prst="rect">
            <a:avLst/>
          </a:prstGeom>
        </p:spPr>
        <p:txBody>
          <a:bodyPr wrap="square" tIns="2340000" anchor="t" anchorCtr="1"/>
          <a:lstStyle>
            <a:lvl1pPr>
              <a:buNone/>
              <a:defRPr sz="16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add object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060000" y="5580000"/>
            <a:ext cx="5688632" cy="431800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r">
              <a:buNone/>
              <a:defRPr sz="12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Type any publication references here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&amp; add object (graph, image etc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076825" y="744608"/>
            <a:ext cx="4065588" cy="6091709"/>
          </a:xfrm>
          <a:prstGeom prst="rect">
            <a:avLst/>
          </a:prstGeom>
        </p:spPr>
        <p:txBody>
          <a:bodyPr wrap="square" tIns="2340000" anchor="t" anchorCtr="1"/>
          <a:lstStyle>
            <a:lvl1pPr>
              <a:buNone/>
              <a:defRPr sz="16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add object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28663"/>
          </a:xfrm>
          <a:prstGeom prst="rect">
            <a:avLst/>
          </a:prstGeom>
          <a:noFill/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- Content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28663"/>
            <a:ext cx="5076056" cy="6129337"/>
          </a:xfrm>
          <a:prstGeom prst="rect">
            <a:avLst/>
          </a:prstGeom>
          <a:noFill/>
        </p:spPr>
        <p:txBody>
          <a:bodyPr lIns="360000" tIns="288000" rIns="360000" bIns="720000" anchor="t" anchorCtr="0">
            <a:normAutofit/>
          </a:bodyPr>
          <a:lstStyle>
            <a:lvl1pPr marL="273050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4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2925" indent="-271463">
              <a:spcBef>
                <a:spcPts val="600"/>
              </a:spcBef>
              <a:spcAft>
                <a:spcPts val="600"/>
              </a:spcAft>
              <a:buSzPct val="70000"/>
              <a:buFont typeface="Arial" pitchFamily="34" charset="0"/>
              <a:buChar char="•"/>
              <a:defRPr lang="en-GB" sz="24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n-GB" dirty="0" smtClean="0"/>
              <a:t>Click here to type your bullet points. Use an appropriate font size &amp; avoid type overlapping the logo below.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Small things make all the difference. Keeping things simple and clean makes it easier for your audience to take in what you are showing them.</a:t>
            </a:r>
          </a:p>
          <a:p>
            <a:pPr lvl="1"/>
            <a:r>
              <a:rPr lang="en-GB" dirty="0" smtClean="0"/>
              <a:t>Next level bullet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060000" y="5580000"/>
            <a:ext cx="5688632" cy="431800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r">
              <a:buNone/>
              <a:defRPr sz="12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Type any publication references here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28663"/>
          </a:xfrm>
          <a:prstGeom prst="rect">
            <a:avLst/>
          </a:prstGeom>
          <a:noFill/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– Blank slide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0" y="5580000"/>
            <a:ext cx="5688632" cy="431800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r">
              <a:buNone/>
              <a:defRPr sz="12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Type any publication references here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0" y="5580000"/>
            <a:ext cx="5688632" cy="431800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r">
              <a:buNone/>
              <a:defRPr sz="12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Type any image credits here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395287" y="1071969"/>
            <a:ext cx="8353426" cy="4661287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Image only slide – click on icon to insert your image here.</a:t>
            </a:r>
            <a:br>
              <a:rPr lang="en-GB" dirty="0" smtClean="0"/>
            </a:br>
            <a:r>
              <a:rPr lang="en-GB" dirty="0" smtClean="0"/>
              <a:t>Your image will look at its very best if it is already sized to 23.2 x 12.95 cm.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28663"/>
          </a:xfrm>
          <a:prstGeom prst="rect">
            <a:avLst/>
          </a:prstGeom>
          <a:noFill/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– Image slide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elow image_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L_ChemistryLabs_Lancaster__30Jul2010_015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5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8999"/>
            <a:ext cx="9144000" cy="3427413"/>
          </a:xfrm>
          <a:prstGeom prst="rect">
            <a:avLst/>
          </a:prstGeom>
          <a:noFill/>
        </p:spPr>
        <p:txBody>
          <a:bodyPr wrap="square" lIns="360000" tIns="288000" rIns="360000" bIns="36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underneath “busy” images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Impac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tock_000004025886_Small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3429000"/>
          </a:xfrm>
          <a:prstGeom prst="rect">
            <a:avLst/>
          </a:prstGeom>
        </p:spPr>
      </p:pic>
      <p:sp>
        <p:nvSpPr>
          <p:cNvPr id="5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one big, bold point to give your message impact (40pt Arial regular).</a:t>
            </a:r>
            <a:endParaRPr lang="en-GB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Impact point_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L_ChemistryLabs_Lancaster__30Jul2010_015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7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2413" cy="3429000"/>
          </a:xfrm>
          <a:prstGeom prst="rect">
            <a:avLst/>
          </a:prstGeom>
        </p:spPr>
        <p:txBody>
          <a:bodyPr anchor="ctr" anchorCtr="0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Click on icon to insert your own image instead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36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one big, bold point to give your message impact (40pt Arial regular).</a:t>
            </a:r>
            <a:endParaRPr lang="en-GB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820472" y="0"/>
            <a:ext cx="321940" cy="3429000"/>
          </a:xfrm>
          <a:prstGeom prst="rect">
            <a:avLst/>
          </a:prstGeom>
        </p:spPr>
        <p:txBody>
          <a:bodyPr vert="vert270" lIns="144000" tIns="90000"/>
          <a:lstStyle>
            <a:lvl1pPr algn="r">
              <a:buNone/>
              <a:defRPr sz="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insert  photo credits here in black or white whichever  suits best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3429000"/>
          </a:xfrm>
          <a:prstGeom prst="rect">
            <a:avLst/>
          </a:prstGeom>
          <a:noFill/>
        </p:spPr>
        <p:txBody>
          <a:bodyPr lIns="360000" tIns="360000" rIns="360000" bIns="288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a ‘Thank’ you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27413"/>
            <a:ext cx="9144000" cy="3429000"/>
          </a:xfrm>
          <a:prstGeom prst="rect">
            <a:avLst/>
          </a:prstGeom>
          <a:noFill/>
        </p:spPr>
        <p:txBody>
          <a:bodyPr lIns="360000" tIns="288000" rIns="360000" bIns="720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for your closing point and/or thank you - end all presentations with this closing slide.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28663"/>
          </a:xfrm>
          <a:prstGeom prst="rect">
            <a:avLst/>
          </a:prstGeom>
          <a:noFill/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here to type your title - Bullets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28663"/>
            <a:ext cx="9144000" cy="6127750"/>
          </a:xfrm>
          <a:prstGeom prst="rect">
            <a:avLst/>
          </a:prstGeom>
          <a:noFill/>
        </p:spPr>
        <p:txBody>
          <a:bodyPr lIns="0" tIns="288000" rIns="360000" bIns="720000" anchor="t" anchorCtr="0">
            <a:normAutofit/>
          </a:bodyPr>
          <a:lstStyle>
            <a:lvl1pPr marL="712788" marR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 sz="3000" cap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074738" indent="-361950">
              <a:spcBef>
                <a:spcPts val="0"/>
              </a:spcBef>
              <a:spcAft>
                <a:spcPts val="600"/>
              </a:spcAft>
              <a:buSzPct val="70000"/>
              <a:buFont typeface="Arial" pitchFamily="34" charset="0"/>
              <a:buChar char="•"/>
              <a:defRPr sz="2600" baseline="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GB" dirty="0" smtClean="0"/>
              <a:t>Click here to add bullets (set in Arial 30pt regular).</a:t>
            </a:r>
          </a:p>
          <a:p>
            <a:pPr lvl="1"/>
            <a:r>
              <a:rPr lang="en-GB" dirty="0" smtClean="0"/>
              <a:t>Next level bullet point</a:t>
            </a:r>
          </a:p>
          <a:p>
            <a:pPr lvl="0"/>
            <a:r>
              <a:rPr lang="en-GB" dirty="0" smtClean="0"/>
              <a:t>Please keep bullets short and to the point</a:t>
            </a:r>
          </a:p>
          <a:p>
            <a:pPr lvl="1"/>
            <a:r>
              <a:rPr lang="en-GB" dirty="0" smtClean="0"/>
              <a:t>Next level bullet point</a:t>
            </a:r>
          </a:p>
          <a:p>
            <a:pPr lvl="0"/>
            <a:r>
              <a:rPr lang="en-GB" dirty="0" smtClean="0"/>
              <a:t>And try not to have more than 5 on a slide if at all possible</a:t>
            </a:r>
          </a:p>
          <a:p>
            <a:pPr lvl="0"/>
            <a:r>
              <a:rPr lang="en-GB" dirty="0" smtClean="0"/>
              <a:t>x</a:t>
            </a:r>
          </a:p>
          <a:p>
            <a:pPr lvl="0"/>
            <a:r>
              <a:rPr lang="en-GB" dirty="0" smtClean="0"/>
              <a:t>y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60000" y="5580000"/>
            <a:ext cx="5688632" cy="431800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r">
              <a:buNone/>
              <a:defRPr sz="12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Type any publication references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6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RC_Logo_Landscape_RGB_2013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0" y="6120000"/>
            <a:ext cx="1800000" cy="3907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3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10" name="Picture 9" descr="CEH_PMS_RGB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221" y="6087483"/>
            <a:ext cx="1800000" cy="4378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3" r:id="rId3"/>
    <p:sldLayoutId id="2147483674" r:id="rId4"/>
    <p:sldLayoutId id="2147483773" r:id="rId5"/>
    <p:sldLayoutId id="2147483675" r:id="rId6"/>
    <p:sldLayoutId id="2147483774" r:id="rId7"/>
    <p:sldLayoutId id="2147483697" r:id="rId8"/>
    <p:sldLayoutId id="214748378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3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4" name="Picture 3" descr="CEH_WO_PMS_RGB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5" y="5570320"/>
            <a:ext cx="2240552" cy="1584000"/>
          </a:xfrm>
          <a:prstGeom prst="rect">
            <a:avLst/>
          </a:prstGeom>
        </p:spPr>
      </p:pic>
      <p:pic>
        <p:nvPicPr>
          <p:cNvPr id="5" name="Picture 4" descr="NERC-Logo_Landscape_Reverse_WhiteOut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64" y="6210000"/>
            <a:ext cx="1908000" cy="2820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75" r:id="rId5"/>
    <p:sldLayoutId id="2147483706" r:id="rId6"/>
    <p:sldLayoutId id="2147483776" r:id="rId7"/>
    <p:sldLayoutId id="214748370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RC_Logo_Landscape_RGB_2013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0" y="6120000"/>
            <a:ext cx="1800000" cy="390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A2D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10" name="Picture 9" descr="CEH_PMS_RGB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221" y="6087483"/>
            <a:ext cx="1800000" cy="4378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94" r:id="rId3"/>
    <p:sldLayoutId id="2147483680" r:id="rId4"/>
    <p:sldLayoutId id="2147483777" r:id="rId5"/>
    <p:sldLayoutId id="2147483681" r:id="rId6"/>
    <p:sldLayoutId id="2147483778" r:id="rId7"/>
    <p:sldLayoutId id="214748369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A2D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4" name="Picture 3" descr="CEH_WO_PMS_RGB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5" y="5570320"/>
            <a:ext cx="2240552" cy="1584000"/>
          </a:xfrm>
          <a:prstGeom prst="rect">
            <a:avLst/>
          </a:prstGeom>
        </p:spPr>
      </p:pic>
      <p:pic>
        <p:nvPicPr>
          <p:cNvPr id="5" name="Picture 4" descr="NERC-Logo_Landscape_Reverse_WhiteOut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56" y="6210000"/>
            <a:ext cx="1908000" cy="2820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79" r:id="rId3"/>
    <p:sldLayoutId id="2147483712" r:id="rId4"/>
    <p:sldLayoutId id="2147483780" r:id="rId5"/>
    <p:sldLayoutId id="2147483713" r:id="rId6"/>
    <p:sldLayoutId id="2147483781" r:id="rId7"/>
    <p:sldLayoutId id="2147483714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RC_Logo_Landscape_RGB_201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64" y="6120000"/>
            <a:ext cx="1800000" cy="3907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728663"/>
          </a:xfrm>
          <a:prstGeom prst="rect">
            <a:avLst/>
          </a:prstGeom>
          <a:solidFill>
            <a:srgbClr val="3FC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10" name="Picture 9" descr="CEH_PMS_RGB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221" y="6087483"/>
            <a:ext cx="1800000" cy="4378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9" r:id="rId2"/>
    <p:sldLayoutId id="2147483783" r:id="rId3"/>
    <p:sldLayoutId id="2147483784" r:id="rId4"/>
    <p:sldLayoutId id="2147483782" r:id="rId5"/>
    <p:sldLayoutId id="214748371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RC_Logo_Landscape_RGB_201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64" y="6120000"/>
            <a:ext cx="1800000" cy="3907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728663"/>
          </a:xfrm>
          <a:prstGeom prst="rect">
            <a:avLst/>
          </a:prstGeom>
          <a:solidFill>
            <a:srgbClr val="A2D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10" name="Picture 9" descr="CEH_PMS_RGB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221" y="6087483"/>
            <a:ext cx="1800000" cy="4378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3" r:id="rId2"/>
    <p:sldLayoutId id="2147483785" r:id="rId3"/>
    <p:sldLayoutId id="2147483786" r:id="rId4"/>
    <p:sldLayoutId id="2147483700" r:id="rId5"/>
    <p:sldLayoutId id="214748371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cha@ceh.ac.u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aster/vignettes/functions.pdf" TargetMode="Externa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s.humboldt.edu/OLM/r/Spatial%20Analysis%20With%20R.pdf" TargetMode="External"/><Relationship Id="rId2" Type="http://schemas.openxmlformats.org/officeDocument/2006/relationships/hyperlink" Target="http://www.maths.lancs.ac.uk/~rowlings/Teaching/UseR2012/cheatsheet.html" TargetMode="Externa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patialreference.org/" TargetMode="Externa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Daniel Chapman</a:t>
            </a:r>
          </a:p>
          <a:p>
            <a:r>
              <a:rPr lang="en-GB" dirty="0" smtClean="0"/>
              <a:t>CEH Edinburgh</a:t>
            </a:r>
          </a:p>
          <a:p>
            <a:r>
              <a:rPr lang="en-GB" dirty="0" smtClean="0">
                <a:hlinkClick r:id="rId2"/>
              </a:rPr>
              <a:t>dcha@ceh.ac.uk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i="1" dirty="0" smtClean="0"/>
              <a:t>Using R as </a:t>
            </a:r>
            <a:r>
              <a:rPr lang="en-GB" b="1" i="1" smtClean="0"/>
              <a:t>a </a:t>
            </a:r>
            <a:r>
              <a:rPr lang="en-GB" b="1" i="1" smtClean="0"/>
              <a:t>GIS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552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i="1" dirty="0" smtClean="0"/>
              <a:t>Standard geoprocessing of vectors</a:t>
            </a:r>
            <a:endParaRPr lang="en-US" sz="32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240897"/>
              </p:ext>
            </p:extLst>
          </p:nvPr>
        </p:nvGraphicFramePr>
        <p:xfrm>
          <a:off x="683568" y="750783"/>
          <a:ext cx="7992888" cy="59905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4256"/>
                <a:gridCol w="5688632"/>
              </a:tblGrid>
              <a:tr h="3993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kern="1200" dirty="0" err="1" smtClean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</a:t>
                      </a:r>
                      <a:r>
                        <a:rPr lang="en-GB" sz="1600" b="1" kern="1200" dirty="0" smtClean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package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 marL="180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Spatial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overlay to extract attributes at points</a:t>
                      </a: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 marL="180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point.in.polygon</a:t>
                      </a:r>
                      <a:endParaRPr lang="en-US" sz="16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ogical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 marL="180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spDists</a:t>
                      </a:r>
                      <a:endParaRPr lang="en-US" sz="16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Great-circle distances between points</a:t>
                      </a: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 marL="180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spsample</a:t>
                      </a:r>
                      <a:endParaRPr lang="en-US" sz="16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Generate random points inside a polygon</a:t>
                      </a: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kern="1200" dirty="0" err="1" smtClean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rgeos</a:t>
                      </a:r>
                      <a:r>
                        <a:rPr lang="en-GB" sz="1600" b="1" kern="1200" dirty="0" smtClean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package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 marL="180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gArea</a:t>
                      </a:r>
                      <a:r>
                        <a:rPr lang="en-US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gLength</a:t>
                      </a:r>
                      <a:endParaRPr lang="en-US" sz="16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Sizes of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Spatial* objects</a:t>
                      </a: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 marL="180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gCentroid</a:t>
                      </a:r>
                      <a:endParaRPr lang="en-US" sz="16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Centroids of polygons</a:t>
                      </a: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 marL="180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gBuffer</a:t>
                      </a:r>
                      <a:endParaRPr lang="en-US" sz="16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Make buffer</a:t>
                      </a: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 marL="180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gConvexHull</a:t>
                      </a:r>
                      <a:endParaRPr lang="en-US" sz="16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ake convex hull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 marL="180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gSimplify</a:t>
                      </a:r>
                      <a:endParaRPr lang="en-US" sz="16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Simplify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lines or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polygons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 marL="180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gUnion</a:t>
                      </a:r>
                      <a:endParaRPr lang="en-US" sz="16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patial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union of 2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Spatial* objects</a:t>
                      </a: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 marL="180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gUnaryUnion</a:t>
                      </a:r>
                      <a:endParaRPr lang="en-US" sz="16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‘Dissolve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multipart polygons</a:t>
                      </a: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 marL="180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gIntersection</a:t>
                      </a:r>
                      <a:endParaRPr lang="en-US" sz="16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ntersection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between 2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polygons,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 clipping/cropping</a:t>
                      </a:r>
                    </a:p>
                  </a:txBody>
                  <a:tcPr marL="68580" marR="68580" marT="0" marB="0"/>
                </a:tc>
              </a:tr>
              <a:tr h="399372">
                <a:tc>
                  <a:txBody>
                    <a:bodyPr/>
                    <a:lstStyle/>
                    <a:p>
                      <a:pPr marL="180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gDifference</a:t>
                      </a:r>
                      <a:endParaRPr lang="en-US" sz="16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Non-intersection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between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polygons,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 clipping/cropping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8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i="1" dirty="0" smtClean="0"/>
              <a:t>More advanced geoprocessing for </a:t>
            </a:r>
            <a:r>
              <a:rPr lang="en-GB" sz="3200" i="1" dirty="0" err="1" smtClean="0"/>
              <a:t>rasters</a:t>
            </a:r>
            <a:endParaRPr lang="en-US" sz="32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57188" indent="0">
              <a:buNone/>
            </a:pPr>
            <a:r>
              <a:rPr lang="en-GB" sz="2000" dirty="0" smtClean="0"/>
              <a:t>Many standard methods work directly on each data value of the Raster* and return a Raster*</a:t>
            </a:r>
          </a:p>
          <a:p>
            <a:pPr marL="357188" indent="0">
              <a:buNone/>
            </a:pPr>
            <a:r>
              <a:rPr lang="en-GB" sz="2800" dirty="0" smtClean="0"/>
              <a:t>	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GB" sz="1800" dirty="0"/>
              <a:t>,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800" dirty="0"/>
              <a:t>,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800" dirty="0"/>
              <a:t>,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800" dirty="0" smtClean="0"/>
              <a:t>,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800" dirty="0" smtClean="0"/>
              <a:t>,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GB" sz="1800" dirty="0" smtClean="0"/>
              <a:t>, 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800" dirty="0"/>
              <a:t>, 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log()</a:t>
            </a:r>
            <a:r>
              <a:rPr lang="en-GB" sz="1800" dirty="0" smtClean="0"/>
              <a:t>,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800" dirty="0"/>
              <a:t>, 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 </a:t>
            </a:r>
            <a:endParaRPr lang="en-GB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spcBef>
                <a:spcPts val="2400"/>
              </a:spcBef>
              <a:buNone/>
            </a:pPr>
            <a:r>
              <a:rPr lang="en-GB" sz="2000" dirty="0"/>
              <a:t>Can access </a:t>
            </a:r>
            <a:r>
              <a:rPr lang="en-GB" sz="2000" dirty="0" smtClean="0"/>
              <a:t>data</a:t>
            </a:r>
            <a:r>
              <a:rPr lang="en-GB" sz="2000" dirty="0"/>
              <a:t>, perform </a:t>
            </a:r>
            <a:r>
              <a:rPr lang="en-GB" sz="2000" dirty="0" smtClean="0"/>
              <a:t>operations on each </a:t>
            </a:r>
            <a:r>
              <a:rPr lang="en-GB" sz="2000" dirty="0"/>
              <a:t>cell, then load results back into a </a:t>
            </a:r>
            <a:r>
              <a:rPr lang="en-GB" sz="2000" dirty="0" smtClean="0"/>
              <a:t>Raster*</a:t>
            </a:r>
          </a:p>
          <a:p>
            <a:pPr marL="357188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/>
              <a:t>matrix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800" dirty="0"/>
              <a:t>operators (e.g.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R[1,2]</a:t>
            </a:r>
            <a:r>
              <a:rPr lang="en-GB" sz="1800" dirty="0"/>
              <a:t>) to get/set values for subsets of cells</a:t>
            </a:r>
            <a:endParaRPr lang="en-US" sz="1800" dirty="0"/>
          </a:p>
          <a:p>
            <a:pPr marL="357188" indent="0"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getValues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/>
              <a:t>and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setValues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/>
              <a:t>for </a:t>
            </a:r>
            <a:r>
              <a:rPr lang="en-US" sz="1800" dirty="0" smtClean="0"/>
              <a:t>all values </a:t>
            </a:r>
          </a:p>
          <a:p>
            <a:pPr marL="357188" indent="0">
              <a:buNone/>
            </a:pP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writeValues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800" dirty="0" smtClean="0"/>
              <a:t> to set values in files too big to hold in memory</a:t>
            </a:r>
            <a:endParaRPr lang="en-GB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buNone/>
            </a:pPr>
            <a:endParaRPr lang="en-GB" sz="2000" dirty="0" smtClean="0"/>
          </a:p>
          <a:p>
            <a:pPr marL="357188" indent="0">
              <a:buNone/>
            </a:pPr>
            <a:r>
              <a:rPr lang="en-GB" sz="2000" dirty="0"/>
              <a:t>Suitable for parallel processing (e.g. </a:t>
            </a:r>
            <a:r>
              <a:rPr lang="en-GB" sz="2000" b="1" dirty="0" smtClean="0">
                <a:solidFill>
                  <a:schemeClr val="accent6"/>
                </a:solidFill>
              </a:rPr>
              <a:t>snowfall</a:t>
            </a:r>
            <a:r>
              <a:rPr lang="en-GB" sz="2000" dirty="0" smtClean="0"/>
              <a:t> on </a:t>
            </a:r>
            <a:r>
              <a:rPr lang="en-GB" sz="2000" dirty="0"/>
              <a:t>CEH clusters</a:t>
            </a:r>
            <a:r>
              <a:rPr lang="en-GB" sz="2000" dirty="0" smtClean="0"/>
              <a:t>)</a:t>
            </a:r>
            <a:endParaRPr lang="en-US" sz="2000" dirty="0"/>
          </a:p>
          <a:p>
            <a:pPr marL="357188" indent="0">
              <a:buNone/>
            </a:pP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00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403648" y="5580000"/>
            <a:ext cx="7344984" cy="431800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cran.r-project.org/web/packages/raster/vignettes/functions.pdf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9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i="1" dirty="0" smtClean="0"/>
              <a:t>More advanced geoprocessing of vectors</a:t>
            </a:r>
            <a:endParaRPr lang="en-US" sz="32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57188" indent="0">
              <a:buNone/>
            </a:pPr>
            <a:r>
              <a:rPr lang="en-GB" sz="2000" dirty="0" smtClean="0"/>
              <a:t>Can manipulate the vector ‘attribute table</a:t>
            </a:r>
            <a:r>
              <a:rPr lang="en-GB" sz="2000" dirty="0"/>
              <a:t>’ of </a:t>
            </a:r>
            <a:r>
              <a:rPr lang="en-GB" sz="2000" dirty="0" smtClean="0"/>
              <a:t>the </a:t>
            </a:r>
            <a:r>
              <a:rPr lang="en-GB" sz="2000" dirty="0"/>
              <a:t>Spatial* object </a:t>
            </a:r>
            <a:r>
              <a:rPr lang="en-GB" sz="2000" dirty="0" smtClean="0"/>
              <a:t>(</a:t>
            </a:r>
            <a:r>
              <a:rPr lang="en-GB" sz="2000" dirty="0" err="1" smtClean="0"/>
              <a:t>data.frame</a:t>
            </a:r>
            <a:r>
              <a:rPr lang="en-GB" sz="2000" dirty="0" smtClean="0"/>
              <a:t>)</a:t>
            </a:r>
          </a:p>
          <a:p>
            <a:r>
              <a:rPr lang="en-GB" sz="1800" dirty="0" smtClean="0"/>
              <a:t>Get/set the whole </a:t>
            </a:r>
            <a:r>
              <a:rPr lang="en-GB" sz="1800" dirty="0" err="1" smtClean="0"/>
              <a:t>data.frame</a:t>
            </a:r>
            <a:r>
              <a:rPr lang="en-GB" sz="1800" dirty="0" smtClean="0"/>
              <a:t> with 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P@data</a:t>
            </a:r>
            <a:r>
              <a:rPr lang="en-GB" sz="1800" dirty="0" smtClean="0"/>
              <a:t> </a:t>
            </a:r>
            <a:r>
              <a:rPr lang="en-GB" sz="1800" dirty="0"/>
              <a:t>or 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"data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GB" sz="1800" dirty="0" smtClean="0"/>
          </a:p>
          <a:p>
            <a:r>
              <a:rPr lang="en-GB" sz="1800" dirty="0"/>
              <a:t>Get/set individual </a:t>
            </a:r>
            <a:r>
              <a:rPr lang="en-GB" sz="1800" dirty="0" smtClean="0"/>
              <a:t>variables with $, e.g. 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P$NAME_1</a:t>
            </a:r>
          </a:p>
          <a:p>
            <a:endParaRPr lang="en-GB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GB" sz="2000" dirty="0" smtClean="0"/>
              <a:t>Geoprocessing individual </a:t>
            </a:r>
            <a:r>
              <a:rPr lang="en-GB" sz="2000" dirty="0"/>
              <a:t>parts of a multi-part </a:t>
            </a:r>
            <a:r>
              <a:rPr lang="en-GB" sz="2000" dirty="0" smtClean="0"/>
              <a:t>object</a:t>
            </a:r>
          </a:p>
          <a:p>
            <a:r>
              <a:rPr lang="en-GB" sz="1800" dirty="0"/>
              <a:t>Access individual elements </a:t>
            </a:r>
            <a:r>
              <a:rPr lang="en-GB" sz="1800" dirty="0" smtClean="0"/>
              <a:t>using row indexing, </a:t>
            </a:r>
            <a:r>
              <a:rPr lang="en-GB" sz="1800" dirty="0"/>
              <a:t>e.g.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P[1,] </a:t>
            </a:r>
            <a:r>
              <a:rPr lang="en-GB" sz="1800" dirty="0"/>
              <a:t>returns the first polygon of </a:t>
            </a:r>
            <a:r>
              <a:rPr lang="en-GB" sz="1800" dirty="0" smtClean="0"/>
              <a:t>P</a:t>
            </a:r>
          </a:p>
          <a:p>
            <a:r>
              <a:rPr lang="en-GB" sz="1800" dirty="0"/>
              <a:t>Use a for loop or 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/>
              <a:t>(or parallel versions) to index over row </a:t>
            </a:r>
            <a:r>
              <a:rPr lang="en-GB" sz="1800" dirty="0" smtClean="0"/>
              <a:t>numbers</a:t>
            </a:r>
          </a:p>
          <a:p>
            <a:r>
              <a:rPr lang="en-GB" sz="1800" dirty="0"/>
              <a:t>Use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raster::bind() </a:t>
            </a:r>
            <a:r>
              <a:rPr lang="en-GB" sz="1800" dirty="0"/>
              <a:t>to combine single-part output Spatial* objects to a multi-part </a:t>
            </a:r>
            <a:r>
              <a:rPr lang="en-GB" sz="1800" dirty="0" smtClean="0"/>
              <a:t>object</a:t>
            </a:r>
            <a:endParaRPr lang="en-GB" sz="1800" dirty="0"/>
          </a:p>
          <a:p>
            <a:endParaRPr lang="en-GB" sz="2000" dirty="0"/>
          </a:p>
          <a:p>
            <a:endParaRPr lang="en-GB" sz="2000" dirty="0"/>
          </a:p>
          <a:p>
            <a:pPr marL="357188" indent="0">
              <a:buNone/>
            </a:pPr>
            <a:endParaRPr lang="en-GB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5157192"/>
            <a:ext cx="1460235" cy="1502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5096300"/>
            <a:ext cx="1583936" cy="16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i="1" dirty="0" smtClean="0"/>
              <a:t>Conclusions</a:t>
            </a:r>
            <a:endParaRPr lang="en-US" sz="32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57188" indent="0">
              <a:buNone/>
            </a:pPr>
            <a:r>
              <a:rPr lang="en-GB" sz="2000" dirty="0" smtClean="0"/>
              <a:t>R is a powerful tool for handling and processing spatial data</a:t>
            </a:r>
          </a:p>
          <a:p>
            <a:r>
              <a:rPr lang="en-GB" sz="1800" dirty="0" smtClean="0"/>
              <a:t>Most standard GIS operations are available</a:t>
            </a:r>
          </a:p>
          <a:p>
            <a:r>
              <a:rPr lang="en-GB" sz="1800" dirty="0" smtClean="0"/>
              <a:t>Relatively simple to code up more advanced geoprocessing</a:t>
            </a:r>
          </a:p>
          <a:p>
            <a:r>
              <a:rPr lang="en-GB" sz="1800" dirty="0" smtClean="0"/>
              <a:t>Integrates GIS and statistical workflow</a:t>
            </a:r>
          </a:p>
          <a:p>
            <a:pPr marL="357188" indent="0">
              <a:spcBef>
                <a:spcPts val="1800"/>
              </a:spcBef>
              <a:buNone/>
            </a:pPr>
            <a:r>
              <a:rPr lang="en-GB" sz="2000" dirty="0" smtClean="0"/>
              <a:t>Further reading:</a:t>
            </a:r>
          </a:p>
          <a:p>
            <a:r>
              <a:rPr lang="en-US" sz="1600" dirty="0">
                <a:hlinkClick r:id="rId2"/>
              </a:rPr>
              <a:t>http://www.maths.lancs.ac.uk/~</a:t>
            </a:r>
            <a:r>
              <a:rPr lang="en-US" sz="1600" dirty="0" smtClean="0">
                <a:hlinkClick r:id="rId2"/>
              </a:rPr>
              <a:t>rowlings/Teaching/UseR2012/cheatsheet.html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gis.humboldt.edu/OLM/r/Spatial%20Analysis%20With%20R.pdf</a:t>
            </a:r>
            <a:r>
              <a:rPr lang="en-US" sz="1600" dirty="0" smtClean="0"/>
              <a:t> </a:t>
            </a:r>
          </a:p>
          <a:p>
            <a:r>
              <a:rPr lang="en-GB" sz="1600" dirty="0" smtClean="0"/>
              <a:t>Raster package vignettes</a:t>
            </a:r>
          </a:p>
          <a:p>
            <a:r>
              <a:rPr lang="en-GB" sz="1600" dirty="0"/>
              <a:t>CRAN Task View: Analysis of Spatial </a:t>
            </a:r>
            <a:r>
              <a:rPr lang="en-GB" sz="1600" dirty="0" smtClean="0"/>
              <a:t>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7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1" dirty="0" smtClean="0"/>
              <a:t>Why use R for GIS?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57188" indent="0">
              <a:spcAft>
                <a:spcPts val="1800"/>
              </a:spcAft>
              <a:buNone/>
            </a:pPr>
            <a:r>
              <a:rPr lang="en-GB" sz="1800" dirty="0" smtClean="0"/>
              <a:t>Integrate GIS processing with statistical analysis</a:t>
            </a:r>
          </a:p>
          <a:p>
            <a:pPr marL="357188" indent="0">
              <a:buNone/>
            </a:pPr>
            <a:r>
              <a:rPr lang="en-GB" sz="1800" dirty="0" smtClean="0"/>
              <a:t>Some things work better in R than QGIS/ArcGIS:</a:t>
            </a:r>
          </a:p>
          <a:p>
            <a:r>
              <a:rPr lang="en-GB" sz="1600" dirty="0" smtClean="0"/>
              <a:t>Transparent handling of layer extents, resolutions, projections etc.</a:t>
            </a:r>
          </a:p>
          <a:p>
            <a:r>
              <a:rPr lang="en-GB" sz="1600" dirty="0" smtClean="0"/>
              <a:t>Simple to access and manipulate raster values and attribute tables</a:t>
            </a:r>
          </a:p>
          <a:p>
            <a:r>
              <a:rPr lang="en-GB" sz="1600" dirty="0" smtClean="0"/>
              <a:t>Programmatic access to individual parts of multi-part vector objects (polygons, points, lines)</a:t>
            </a:r>
          </a:p>
          <a:p>
            <a:pPr>
              <a:spcAft>
                <a:spcPts val="1800"/>
              </a:spcAft>
            </a:pPr>
            <a:r>
              <a:rPr lang="en-GB" sz="1600" dirty="0" smtClean="0"/>
              <a:t>Parallel processing on CEH clusters</a:t>
            </a:r>
          </a:p>
          <a:p>
            <a:pPr marL="357188" indent="0">
              <a:buNone/>
            </a:pPr>
            <a:r>
              <a:rPr lang="en-GB" sz="1800" dirty="0" smtClean="0"/>
              <a:t>Some things are worse in R:</a:t>
            </a:r>
          </a:p>
          <a:p>
            <a:r>
              <a:rPr lang="en-GB" sz="1600" dirty="0" smtClean="0"/>
              <a:t>Reading very </a:t>
            </a:r>
            <a:r>
              <a:rPr lang="en-GB" sz="1600" dirty="0"/>
              <a:t>large </a:t>
            </a:r>
            <a:r>
              <a:rPr lang="en-GB" sz="1600" dirty="0" smtClean="0"/>
              <a:t>shapefiles</a:t>
            </a:r>
            <a:endParaRPr lang="en-US" sz="1600" dirty="0"/>
          </a:p>
          <a:p>
            <a:r>
              <a:rPr lang="en-GB" sz="1600" dirty="0" smtClean="0"/>
              <a:t>Interactive visualisation</a:t>
            </a:r>
          </a:p>
        </p:txBody>
      </p:sp>
    </p:spTree>
    <p:extLst>
      <p:ext uri="{BB962C8B-B14F-4D97-AF65-F5344CB8AC3E}">
        <p14:creationId xmlns:p14="http://schemas.microsoft.com/office/powerpoint/2010/main" val="12098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1" dirty="0" smtClean="0"/>
              <a:t>Spatial data classes in R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57188" indent="0">
              <a:buNone/>
            </a:pPr>
            <a:r>
              <a:rPr lang="en-GB" sz="2000" b="1" dirty="0" smtClean="0">
                <a:solidFill>
                  <a:schemeClr val="accent6"/>
                </a:solidFill>
              </a:rPr>
              <a:t>raster</a:t>
            </a:r>
            <a:r>
              <a:rPr lang="en-GB" sz="2000" dirty="0" smtClean="0"/>
              <a:t> package</a:t>
            </a:r>
          </a:p>
          <a:p>
            <a:r>
              <a:rPr lang="en-GB" sz="1800" dirty="0" smtClean="0"/>
              <a:t>gridded data as Raster* objects:</a:t>
            </a:r>
          </a:p>
          <a:p>
            <a:pPr lvl="1"/>
            <a:r>
              <a:rPr lang="en-GB" sz="1600" dirty="0" err="1" smtClean="0"/>
              <a:t>RasterLayer</a:t>
            </a:r>
            <a:r>
              <a:rPr lang="en-GB" sz="1600" dirty="0" smtClean="0"/>
              <a:t> = 1 grid</a:t>
            </a:r>
          </a:p>
          <a:p>
            <a:pPr lvl="1"/>
            <a:r>
              <a:rPr lang="en-GB" sz="1600" dirty="0" err="1" smtClean="0"/>
              <a:t>RasterStack</a:t>
            </a:r>
            <a:r>
              <a:rPr lang="en-GB" sz="1600" dirty="0" smtClean="0"/>
              <a:t> = collection of </a:t>
            </a:r>
            <a:r>
              <a:rPr lang="en-GB" sz="1600" dirty="0" err="1" smtClean="0"/>
              <a:t>rasters</a:t>
            </a:r>
            <a:r>
              <a:rPr lang="en-GB" sz="1600" dirty="0" smtClean="0"/>
              <a:t> with same extent, resolution, projection</a:t>
            </a:r>
          </a:p>
          <a:p>
            <a:pPr lvl="1"/>
            <a:r>
              <a:rPr lang="en-GB" sz="1600" dirty="0" err="1" smtClean="0"/>
              <a:t>RasterBrick</a:t>
            </a:r>
            <a:r>
              <a:rPr lang="en-GB" sz="1600" dirty="0" smtClean="0"/>
              <a:t> = as above, but stored in 1 file so optimised for processing</a:t>
            </a:r>
          </a:p>
          <a:p>
            <a:pPr marL="357188" indent="0">
              <a:spcBef>
                <a:spcPts val="3600"/>
              </a:spcBef>
              <a:buNone/>
            </a:pPr>
            <a:r>
              <a:rPr lang="en-GB" sz="2000" b="1" dirty="0" err="1" smtClean="0">
                <a:solidFill>
                  <a:schemeClr val="accent6"/>
                </a:solidFill>
              </a:rPr>
              <a:t>sp</a:t>
            </a:r>
            <a:r>
              <a:rPr lang="en-GB" sz="2000" dirty="0" smtClean="0">
                <a:solidFill>
                  <a:schemeClr val="accent6"/>
                </a:solidFill>
              </a:rPr>
              <a:t> </a:t>
            </a:r>
            <a:r>
              <a:rPr lang="en-GB" sz="2000" dirty="0" smtClean="0"/>
              <a:t>package</a:t>
            </a:r>
          </a:p>
          <a:p>
            <a:r>
              <a:rPr lang="en-GB" sz="1800" dirty="0" smtClean="0"/>
              <a:t>vector data as Spatial* objects</a:t>
            </a:r>
          </a:p>
          <a:p>
            <a:pPr lvl="1"/>
            <a:r>
              <a:rPr lang="en-GB" sz="1600" dirty="0" err="1" smtClean="0"/>
              <a:t>SpatialPoints</a:t>
            </a:r>
            <a:r>
              <a:rPr lang="en-GB" sz="1600" dirty="0" smtClean="0"/>
              <a:t>, </a:t>
            </a:r>
            <a:r>
              <a:rPr lang="en-GB" sz="1600" dirty="0" err="1" smtClean="0"/>
              <a:t>SpatialLines</a:t>
            </a:r>
            <a:r>
              <a:rPr lang="en-GB" sz="1600" dirty="0" smtClean="0"/>
              <a:t>, </a:t>
            </a:r>
            <a:r>
              <a:rPr lang="en-GB" sz="1600" dirty="0" err="1" smtClean="0"/>
              <a:t>SpatialPolygons</a:t>
            </a:r>
            <a:endParaRPr lang="en-GB" sz="1600" dirty="0" smtClean="0"/>
          </a:p>
          <a:p>
            <a:pPr lvl="1"/>
            <a:r>
              <a:rPr lang="en-GB" sz="1600" dirty="0" err="1" smtClean="0"/>
              <a:t>SpatialPointsDataFrame</a:t>
            </a:r>
            <a:r>
              <a:rPr lang="en-GB" sz="1600" dirty="0" smtClean="0"/>
              <a:t>, </a:t>
            </a:r>
            <a:r>
              <a:rPr lang="en-GB" sz="1600" dirty="0" err="1" smtClean="0"/>
              <a:t>SpatialLinesDataFrame</a:t>
            </a:r>
            <a:r>
              <a:rPr lang="en-GB" sz="1600" dirty="0" smtClean="0"/>
              <a:t>, </a:t>
            </a:r>
            <a:r>
              <a:rPr lang="en-GB" sz="1600" dirty="0" err="1" smtClean="0"/>
              <a:t>SpatialPolygonsDataFrame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9791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1" dirty="0" smtClean="0"/>
              <a:t>Reading/writing spatial data in R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57188" indent="0">
              <a:buNone/>
            </a:pPr>
            <a:r>
              <a:rPr lang="en-GB" sz="2000" b="1" dirty="0">
                <a:solidFill>
                  <a:schemeClr val="accent6"/>
                </a:solidFill>
              </a:rPr>
              <a:t>raster</a:t>
            </a:r>
            <a:r>
              <a:rPr lang="en-GB" sz="2000" dirty="0"/>
              <a:t> </a:t>
            </a:r>
            <a:r>
              <a:rPr lang="en-GB" sz="2000" dirty="0" smtClean="0"/>
              <a:t>package</a:t>
            </a:r>
          </a:p>
          <a:p>
            <a:pPr marL="357188" indent="0">
              <a:buNone/>
            </a:pPr>
            <a:r>
              <a:rPr lang="en-GB" sz="1800" dirty="0" smtClean="0"/>
              <a:t>Reading </a:t>
            </a:r>
            <a:r>
              <a:rPr lang="en-GB" sz="1800" dirty="0"/>
              <a:t>– 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raster()</a:t>
            </a:r>
            <a:r>
              <a:rPr lang="en-GB" sz="1800" dirty="0" smtClean="0"/>
              <a:t>,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stack()</a:t>
            </a:r>
            <a:r>
              <a:rPr lang="en-GB" sz="1800" dirty="0"/>
              <a:t> or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brick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57188" indent="0">
              <a:buNone/>
            </a:pPr>
            <a:r>
              <a:rPr lang="en-GB" sz="1800" dirty="0"/>
              <a:t>Writing – </a:t>
            </a:r>
            <a:r>
              <a:rPr lang="en-GB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writeRaster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dirty="0" smtClean="0"/>
              <a:t>see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writeFormats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for supported file formats</a:t>
            </a:r>
            <a:endParaRPr lang="en-GB" sz="1600" dirty="0"/>
          </a:p>
          <a:p>
            <a:r>
              <a:rPr lang="en-GB" sz="1600" dirty="0"/>
              <a:t>native .</a:t>
            </a:r>
            <a:r>
              <a:rPr lang="en-GB" sz="1600" dirty="0" err="1" smtClean="0"/>
              <a:t>grd</a:t>
            </a:r>
            <a:r>
              <a:rPr lang="en-GB" sz="1600" dirty="0" smtClean="0"/>
              <a:t>, .</a:t>
            </a:r>
            <a:r>
              <a:rPr lang="en-GB" sz="1600" dirty="0" err="1" smtClean="0"/>
              <a:t>asc</a:t>
            </a:r>
            <a:r>
              <a:rPr lang="en-GB" sz="1600" dirty="0" smtClean="0"/>
              <a:t>, ESRI raster, </a:t>
            </a:r>
            <a:r>
              <a:rPr lang="en-GB" sz="1600" dirty="0" err="1" smtClean="0"/>
              <a:t>NetCDF</a:t>
            </a:r>
            <a:r>
              <a:rPr lang="en-GB" sz="1600" dirty="0" smtClean="0"/>
              <a:t>, </a:t>
            </a:r>
            <a:r>
              <a:rPr lang="en-GB" sz="1600" dirty="0" err="1" smtClean="0"/>
              <a:t>GeoTiff</a:t>
            </a:r>
            <a:r>
              <a:rPr lang="en-GB" sz="1600" dirty="0" smtClean="0"/>
              <a:t>, SAGA, ENVI + many more </a:t>
            </a:r>
            <a:endParaRPr lang="en-GB" sz="1600" dirty="0"/>
          </a:p>
          <a:p>
            <a:pPr marL="357188" indent="0">
              <a:spcBef>
                <a:spcPts val="1800"/>
              </a:spcBef>
              <a:buNone/>
            </a:pPr>
            <a:r>
              <a:rPr lang="en-GB" sz="2000" b="1" dirty="0" err="1" smtClean="0">
                <a:solidFill>
                  <a:schemeClr val="accent6"/>
                </a:solidFill>
              </a:rPr>
              <a:t>rgdal</a:t>
            </a:r>
            <a:r>
              <a:rPr lang="en-GB" sz="2000" dirty="0" smtClean="0">
                <a:solidFill>
                  <a:schemeClr val="accent6"/>
                </a:solidFill>
              </a:rPr>
              <a:t> </a:t>
            </a:r>
            <a:r>
              <a:rPr lang="en-GB" sz="2000" dirty="0" smtClean="0"/>
              <a:t>package </a:t>
            </a:r>
            <a:r>
              <a:rPr lang="en-GB" sz="2000" dirty="0"/>
              <a:t>for </a:t>
            </a:r>
            <a:r>
              <a:rPr lang="en-GB" sz="2000" dirty="0" smtClean="0"/>
              <a:t>vectors</a:t>
            </a:r>
          </a:p>
          <a:p>
            <a:pPr marL="357188" indent="0">
              <a:buNone/>
            </a:pPr>
            <a:r>
              <a:rPr lang="en-GB" sz="1800" dirty="0"/>
              <a:t>Reading – 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readOGR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GB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GB" sz="1800" dirty="0" smtClean="0"/>
              <a:t>Writing </a:t>
            </a:r>
            <a:r>
              <a:rPr lang="en-GB" sz="1800" dirty="0"/>
              <a:t>– </a:t>
            </a:r>
            <a:r>
              <a:rPr lang="en-GB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writeOGR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1800" dirty="0" smtClean="0"/>
          </a:p>
          <a:p>
            <a:r>
              <a:rPr lang="en-GB" sz="1600" dirty="0" smtClean="0"/>
              <a:t>see </a:t>
            </a:r>
            <a:r>
              <a:rPr lang="en-GB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ogrDrivers</a:t>
            </a:r>
            <a:r>
              <a:rPr lang="en-GB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/>
              <a:t>for supported file </a:t>
            </a:r>
            <a:r>
              <a:rPr lang="en-US" sz="1600" dirty="0" smtClean="0"/>
              <a:t>formats</a:t>
            </a:r>
            <a:endParaRPr lang="en-GB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/>
              <a:t>ESRI </a:t>
            </a:r>
            <a:r>
              <a:rPr lang="en-GB" sz="1600" dirty="0" err="1" smtClean="0"/>
              <a:t>shp</a:t>
            </a:r>
            <a:r>
              <a:rPr lang="en-GB" sz="1600" dirty="0" smtClean="0"/>
              <a:t>, e00 and </a:t>
            </a:r>
            <a:r>
              <a:rPr lang="en-GB" sz="1600" dirty="0" err="1" smtClean="0"/>
              <a:t>gdb</a:t>
            </a:r>
            <a:r>
              <a:rPr lang="en-GB" sz="1600" dirty="0" smtClean="0"/>
              <a:t>, Google </a:t>
            </a:r>
            <a:r>
              <a:rPr lang="en-GB" sz="1600" dirty="0" err="1" smtClean="0"/>
              <a:t>kml</a:t>
            </a:r>
            <a:r>
              <a:rPr lang="en-GB" sz="1600" dirty="0" smtClean="0"/>
              <a:t>, MapInfo, MSSQL + </a:t>
            </a:r>
            <a:r>
              <a:rPr lang="en-GB" sz="1600" dirty="0"/>
              <a:t>many more </a:t>
            </a:r>
            <a:endParaRPr lang="en-GB" sz="1800" dirty="0" smtClean="0"/>
          </a:p>
          <a:p>
            <a:endParaRPr lang="en-GB" sz="2000" dirty="0" smtClean="0"/>
          </a:p>
          <a:p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32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632" t="24944" r="20814" b="15327"/>
          <a:stretch/>
        </p:blipFill>
        <p:spPr>
          <a:xfrm>
            <a:off x="7308304" y="881432"/>
            <a:ext cx="1728192" cy="265875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1" dirty="0" smtClean="0"/>
              <a:t>How R represents </a:t>
            </a:r>
            <a:r>
              <a:rPr lang="en-GB" i="1" dirty="0" err="1" smtClean="0"/>
              <a:t>rasters</a:t>
            </a:r>
            <a:r>
              <a:rPr lang="en-GB" i="1" dirty="0" smtClean="0"/>
              <a:t> (grids)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251520" y="908720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library(raster)</a:t>
            </a:r>
            <a:endParaRPr lang="en-US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raster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("LCM2007_broadleaved_woodland_1km.tif")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print(R); plot(R)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1949345"/>
            <a:ext cx="8352928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600" dirty="0" smtClean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RasterLayer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dimensions : 1300, 700, 910000 (</a:t>
            </a: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nrow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ncol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ncell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resolution : 1000, 1000 (x, y) 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extent : 0, 7e+05, 0, 1300000 (</a:t>
            </a: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xmin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xmax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ymin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ymax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coord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. ref. : +</a:t>
            </a: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proj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tmerc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 +lat_0=49 +lon_0=-2 +k=0.9996012717 +x_0=400000 +y_0=-100000 +</a:t>
            </a: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ellps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=airy +towgs84=446.448,-125.157,542.06,0.1502,0.247,0.8421,-20.4894 +units=m +</a:t>
            </a: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no_defs</a:t>
            </a:r>
            <a:endParaRPr lang="en-US" altLang="en-US" sz="1600" dirty="0">
              <a:solidFill>
                <a:schemeClr val="accent3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data source : </a:t>
            </a:r>
            <a:r>
              <a:rPr lang="en-US" altLang="en-US" sz="1600" dirty="0" smtClean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C:\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Users\dcha\Documents\gis_data\lcm2007\LCM2007_broadleaved_woodland_1km.tif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names : LCM2007_broadleaved_woodland_1km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values : 0, 0.9999776 (min, max)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solidFill>
                <a:schemeClr val="accent3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784451"/>
            <a:ext cx="1800200" cy="185246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1" dirty="0" smtClean="0"/>
              <a:t>How R represents vectors (shapefiles)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251520" y="908720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GB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rgdal</a:t>
            </a:r>
            <a:r>
              <a:rPr lang="en-GB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readOGR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="~/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GIS_data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layer="FRA_adm1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print(P); plot(P)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544" y="1827350"/>
            <a:ext cx="8352928" cy="43088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class       : 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SpatialPolygonsDataFrame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features    : 22 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extent      : -5.143751, 9.560416, 41.33375, 51.09319  (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xmin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xmax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ymin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ymax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coord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. ref. : +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proj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longlat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 +datum=WGS84 +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no_defs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 +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ellps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=WGS84 +towgs84=0,0,0 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variables   : 16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names       : ID_0, ISO, NAME_0, ID_1,       NAME_1,                    VARNAME_1, NL_NAME_1, HASC_1, CC_1,  TYPE_1, ENGTYPE_1, VALIDFR_1, VALIDTO_1, REMARKS_1, 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Shape_Leng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... 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min values  :   76, FRA, France,  989,       Alsace,                      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Alsacia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       NA,     NA,   NA, 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RÃ©gion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   Region,   Unknown,   Unknown,        NA,   6.047543, ... 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max values  :   76, FRA, France, 1010, 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RhÃ´ne-Alpes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Provenza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Alpes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-Costa de Azul,        NA,     NA,   NA, </a:t>
            </a:r>
            <a:r>
              <a:rPr lang="en-US" altLang="en-US" sz="1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RÃ©gion</a:t>
            </a:r>
            <a:r>
              <a:rPr lang="en-US" altLang="en-US" sz="1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   Region,   Unknown,   Unknown,        NA,  41.058371, ... </a:t>
            </a:r>
            <a:endParaRPr lang="en-US" altLang="en-US" sz="1400" dirty="0" smtClean="0">
              <a:solidFill>
                <a:schemeClr val="accent3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i="1" dirty="0" smtClean="0"/>
              <a:t>How R represents coordinate systems (projections)</a:t>
            </a:r>
            <a:endParaRPr lang="en-US" sz="2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57188" indent="0">
              <a:buNone/>
            </a:pPr>
            <a:r>
              <a:rPr lang="en-GB" sz="2000" dirty="0"/>
              <a:t>Projections are described in the </a:t>
            </a:r>
            <a:r>
              <a:rPr lang="en-GB" sz="2000" dirty="0" smtClean="0"/>
              <a:t>Proj.4 </a:t>
            </a:r>
            <a:r>
              <a:rPr lang="en-GB" sz="2000" dirty="0"/>
              <a:t>format</a:t>
            </a:r>
          </a:p>
          <a:p>
            <a:r>
              <a:rPr lang="en-GB" sz="1800" dirty="0"/>
              <a:t>Long-</a:t>
            </a:r>
            <a:r>
              <a:rPr lang="en-GB" sz="1800" dirty="0" err="1"/>
              <a:t>lat</a:t>
            </a:r>
            <a:r>
              <a:rPr lang="en-GB" sz="1800" dirty="0"/>
              <a:t> =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"+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longlat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+datum=WGS84 +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no_defs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ellps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=WGS84 +towgs84=0,0,0"</a:t>
            </a:r>
          </a:p>
          <a:p>
            <a:pPr marL="357188" indent="0">
              <a:buNone/>
            </a:pPr>
            <a:r>
              <a:rPr lang="en-GB" sz="2000" dirty="0" smtClean="0"/>
              <a:t>You </a:t>
            </a:r>
            <a:r>
              <a:rPr lang="en-GB" sz="2000" dirty="0"/>
              <a:t>can find your projection at </a:t>
            </a:r>
            <a:r>
              <a:rPr lang="en-GB" sz="2000" dirty="0">
                <a:hlinkClick r:id="rId2"/>
              </a:rPr>
              <a:t>http://spatialreference.org/</a:t>
            </a:r>
            <a:r>
              <a:rPr lang="en-GB" sz="2000" dirty="0"/>
              <a:t> </a:t>
            </a:r>
            <a:endParaRPr lang="en-US" sz="2000" dirty="0"/>
          </a:p>
          <a:p>
            <a:pPr marL="357188" indent="0">
              <a:buNone/>
            </a:pPr>
            <a:endParaRPr lang="en-GB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8" indent="0">
              <a:buNone/>
            </a:pPr>
            <a:r>
              <a:rPr lang="en-GB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projection</a:t>
            </a: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GB" sz="2000" dirty="0" smtClean="0"/>
              <a:t>function in </a:t>
            </a:r>
            <a:r>
              <a:rPr lang="en-GB" sz="2000" b="1" dirty="0" smtClean="0">
                <a:solidFill>
                  <a:schemeClr val="accent6"/>
                </a:solidFill>
              </a:rPr>
              <a:t>raster</a:t>
            </a:r>
            <a:r>
              <a:rPr lang="en-GB" sz="2000" dirty="0" smtClean="0"/>
              <a:t> package:</a:t>
            </a:r>
          </a:p>
          <a:p>
            <a:r>
              <a:rPr lang="en-GB" sz="1800" dirty="0" smtClean="0"/>
              <a:t>Gets or sets the projection of a Raster* or Spatial* object</a:t>
            </a:r>
          </a:p>
          <a:p>
            <a:r>
              <a:rPr lang="en-GB" sz="1800" dirty="0" smtClean="0"/>
              <a:t>Setting the projection is needed when it is not read from the input file</a:t>
            </a:r>
          </a:p>
          <a:p>
            <a:r>
              <a:rPr lang="en-GB" sz="1800" dirty="0" smtClean="0"/>
              <a:t>Does not re-project, i.e. shift to new projection</a:t>
            </a:r>
          </a:p>
          <a:p>
            <a:pPr marL="357188" indent="0">
              <a:buNone/>
            </a:pPr>
            <a:endParaRPr lang="en-GB" sz="600" dirty="0" smtClean="0"/>
          </a:p>
        </p:txBody>
      </p:sp>
    </p:spTree>
    <p:extLst>
      <p:ext uri="{BB962C8B-B14F-4D97-AF65-F5344CB8AC3E}">
        <p14:creationId xmlns:p14="http://schemas.microsoft.com/office/powerpoint/2010/main" val="15058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i="1" dirty="0"/>
              <a:t>P</a:t>
            </a:r>
            <a:r>
              <a:rPr lang="en-GB" sz="3200" i="1" dirty="0" smtClean="0"/>
              <a:t>rojecting to a new coordinate system</a:t>
            </a:r>
            <a:endParaRPr lang="en-US" sz="32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57188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2000" dirty="0"/>
              <a:t>For Raster* use </a:t>
            </a:r>
            <a:r>
              <a:rPr lang="en-GB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projectRaster</a:t>
            </a:r>
            <a:r>
              <a:rPr lang="en-GB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000" dirty="0"/>
              <a:t> from the </a:t>
            </a:r>
            <a:r>
              <a:rPr lang="en-GB" sz="2000" b="1" dirty="0" smtClean="0">
                <a:solidFill>
                  <a:schemeClr val="accent6"/>
                </a:solidFill>
              </a:rPr>
              <a:t>raster</a:t>
            </a:r>
            <a:r>
              <a:rPr lang="en-GB" sz="2000" dirty="0" smtClean="0"/>
              <a:t> package</a:t>
            </a:r>
          </a:p>
          <a:p>
            <a:pPr marL="357188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</a:t>
            </a:r>
            <a:r>
              <a:rPr lang="en-GB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projectRaster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(from=R, </a:t>
            </a:r>
            <a:r>
              <a:rPr lang="en-GB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crs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="+</a:t>
            </a:r>
            <a:r>
              <a:rPr lang="en-GB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longlat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+datum=WGS84 +</a:t>
            </a:r>
            <a:r>
              <a:rPr lang="en-GB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no_defs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en-GB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ellps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=WGS84 +towgs84=0,0,0", res=c(0.1,0.1))</a:t>
            </a:r>
          </a:p>
          <a:p>
            <a:pPr marL="357188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projectRaster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(from=R, to=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anotherRaster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7188" indent="0">
              <a:spcBef>
                <a:spcPts val="3600"/>
              </a:spcBef>
              <a:spcAft>
                <a:spcPts val="1800"/>
              </a:spcAft>
              <a:buNone/>
            </a:pPr>
            <a:r>
              <a:rPr lang="en-GB" sz="2000" dirty="0" smtClean="0"/>
              <a:t>For Spatial* use </a:t>
            </a:r>
            <a:r>
              <a:rPr lang="en-GB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spTransform</a:t>
            </a: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000" dirty="0"/>
              <a:t> from the </a:t>
            </a:r>
            <a:r>
              <a:rPr lang="en-GB" sz="2000" b="1" dirty="0" err="1" smtClean="0">
                <a:solidFill>
                  <a:schemeClr val="accent6"/>
                </a:solidFill>
              </a:rPr>
              <a:t>sp</a:t>
            </a:r>
            <a:r>
              <a:rPr lang="en-GB" sz="2000" b="1" dirty="0" smtClean="0">
                <a:solidFill>
                  <a:schemeClr val="accent6"/>
                </a:solidFill>
              </a:rPr>
              <a:t> </a:t>
            </a:r>
            <a:r>
              <a:rPr lang="en-GB" sz="2000" dirty="0" smtClean="0"/>
              <a:t>package </a:t>
            </a:r>
          </a:p>
          <a:p>
            <a:pPr marL="357188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spTransform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(x=P, 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CRSobj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=CRS("+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=moll +lon_0=0 +x_0=0 +y_0=0 +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ellps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=WGS84 +datum=WGS84 +units=m +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no_defs</a:t>
            </a:r>
            <a:r>
              <a:rPr lang="en-GB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  <a:endParaRPr lang="en-GB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i="1" dirty="0" smtClean="0"/>
              <a:t>Standard geoprocessing </a:t>
            </a:r>
            <a:r>
              <a:rPr lang="en-GB" sz="3200" i="1" dirty="0"/>
              <a:t>with raster package</a:t>
            </a:r>
            <a:endParaRPr lang="en-US" sz="32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16495"/>
              </p:ext>
            </p:extLst>
          </p:nvPr>
        </p:nvGraphicFramePr>
        <p:xfrm>
          <a:off x="539552" y="730933"/>
          <a:ext cx="8064896" cy="5958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74110"/>
                <a:gridCol w="6190786"/>
              </a:tblGrid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aggregate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 to lower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resolution (e.g. average in larger grid cells)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disaggregate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 to higher resolution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(bilinear interpolation)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projectRaster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coordinate system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resample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Snap to raster with the same projection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extend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raster extent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crop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Clip raster to a rectangular extent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mask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Clip raster to a polygon or other raster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merge, mosaic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Mosaic tiles of different extent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clump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Finds patches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connected cells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zonal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 zonal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statistics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reclassify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cell values by a set of rules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buffer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 around non-NA grid cells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distance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closest distance to non-NA grid cell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focal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 a function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over a moving window (e.g. smoothing)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extract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 values using another raster, points or polygon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terrain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Terrain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analysis (slope, aspect, flow direction etc.)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3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rasterize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 Spatial* to Raster*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5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H_PowerPoint_MasterSlides_Essentials_June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s_white-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s_green-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s_white-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_Solid banne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tent_Solid banner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CEH_WithNewNERC-logo</Template>
  <TotalTime>3905</TotalTime>
  <Words>1073</Words>
  <Application>Microsoft Office PowerPoint</Application>
  <PresentationFormat>On-screen Show (4:3)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Narrow</vt:lpstr>
      <vt:lpstr>Consolas</vt:lpstr>
      <vt:lpstr>Lucida Console</vt:lpstr>
      <vt:lpstr>CEH_PowerPoint_MasterSlides_Essentials_June2012</vt:lpstr>
      <vt:lpstr>Titles_white-blue</vt:lpstr>
      <vt:lpstr>Titles_green-white</vt:lpstr>
      <vt:lpstr>Titles_white-green</vt:lpstr>
      <vt:lpstr>Content_Solid banner_blue</vt:lpstr>
      <vt:lpstr>Content_Solid banner_green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Chapman, Daniel S.</dc:creator>
  <cp:lastModifiedBy>Chapman, Daniel S.</cp:lastModifiedBy>
  <cp:revision>614</cp:revision>
  <dcterms:created xsi:type="dcterms:W3CDTF">2015-06-18T10:21:43Z</dcterms:created>
  <dcterms:modified xsi:type="dcterms:W3CDTF">2018-02-28T11:49:31Z</dcterms:modified>
</cp:coreProperties>
</file>