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9" r:id="rId3"/>
    <p:sldId id="271" r:id="rId4"/>
    <p:sldId id="261" r:id="rId5"/>
    <p:sldId id="267" r:id="rId6"/>
    <p:sldId id="264" r:id="rId7"/>
    <p:sldId id="263" r:id="rId8"/>
    <p:sldId id="276" r:id="rId9"/>
    <p:sldId id="262" r:id="rId10"/>
    <p:sldId id="281" r:id="rId11"/>
    <p:sldId id="282" r:id="rId12"/>
    <p:sldId id="272" r:id="rId13"/>
    <p:sldId id="273" r:id="rId14"/>
    <p:sldId id="270" r:id="rId15"/>
    <p:sldId id="265" r:id="rId16"/>
    <p:sldId id="278" r:id="rId17"/>
    <p:sldId id="277" r:id="rId18"/>
    <p:sldId id="266" r:id="rId19"/>
    <p:sldId id="269" r:id="rId20"/>
    <p:sldId id="274" r:id="rId21"/>
    <p:sldId id="280" r:id="rId22"/>
    <p:sldId id="275" r:id="rId23"/>
    <p:sldId id="260" r:id="rId24"/>
    <p:sldId id="26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3480" autoAdjust="0"/>
  </p:normalViewPr>
  <p:slideViewPr>
    <p:cSldViewPr snapToGrid="0" showGuides="1">
      <p:cViewPr varScale="1">
        <p:scale>
          <a:sx n="161" d="100"/>
          <a:sy n="161" d="100"/>
        </p:scale>
        <p:origin x="1638" y="14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106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F2BD-C36F-4A2D-9BD3-AC2F30298CBC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6876-E47A-4E7C-BD1A-6E6547D3D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do I need to speed up/improve my code</a:t>
            </a:r>
          </a:p>
          <a:p>
            <a:r>
              <a:rPr lang="en-GB" dirty="0" smtClean="0"/>
              <a:t>Analysis takes too long</a:t>
            </a:r>
          </a:p>
          <a:p>
            <a:r>
              <a:rPr lang="en-GB" dirty="0" smtClean="0"/>
              <a:t>Memory allocation issues</a:t>
            </a:r>
          </a:p>
          <a:p>
            <a:r>
              <a:rPr lang="en-GB" dirty="0" smtClean="0"/>
              <a:t>Improve the readability of your code</a:t>
            </a:r>
          </a:p>
          <a:p>
            <a:r>
              <a:rPr lang="en-GB" dirty="0" smtClean="0"/>
              <a:t>Make your life easier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Donald Knuth is a legendary American computer scientist who developed a number of the key algorithms that we use today (see for example ?Random). On the subject of optimization he give this advice.</a:t>
            </a:r>
          </a:p>
          <a:p>
            <a:endParaRPr lang="en-GB" dirty="0" smtClean="0"/>
          </a:p>
          <a:p>
            <a:r>
              <a:rPr lang="en-GB" dirty="0" err="1" smtClean="0"/>
              <a:t>Causus</a:t>
            </a:r>
            <a:r>
              <a:rPr lang="en-GB" dirty="0" smtClean="0"/>
              <a:t> of inefficiencies may shift</a:t>
            </a:r>
            <a:r>
              <a:rPr lang="en-GB" baseline="0" dirty="0" smtClean="0"/>
              <a:t> so optimising too early in development can be counter productive</a:t>
            </a:r>
          </a:p>
          <a:p>
            <a:endParaRPr lang="en-GB" dirty="0" smtClean="0"/>
          </a:p>
          <a:p>
            <a:r>
              <a:rPr lang="en-GB" dirty="0" smtClean="0"/>
              <a:t>Often a trade off between code speed and code</a:t>
            </a:r>
            <a:r>
              <a:rPr lang="en-GB" baseline="0" dirty="0" smtClean="0"/>
              <a:t> readability</a:t>
            </a:r>
          </a:p>
          <a:p>
            <a:r>
              <a:rPr lang="en-GB" baseline="0" dirty="0" smtClean="0"/>
              <a:t>Optimising start with Low-hanging fruit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Plan your code</a:t>
            </a:r>
          </a:p>
          <a:p>
            <a:r>
              <a:rPr lang="en-GB" dirty="0" smtClean="0"/>
              <a:t>Consider what object you need to store (avoid recalculating)</a:t>
            </a:r>
          </a:p>
          <a:p>
            <a:r>
              <a:rPr lang="en-GB" dirty="0" smtClean="0"/>
              <a:t>Remove objects you no longer need (especially large objects)</a:t>
            </a:r>
          </a:p>
          <a:p>
            <a:r>
              <a:rPr lang="en-GB" dirty="0" smtClean="0"/>
              <a:t>Avoid repeating sections of code</a:t>
            </a:r>
          </a:p>
          <a:p>
            <a:r>
              <a:rPr lang="en-GB" dirty="0" smtClean="0"/>
              <a:t>Use a loop</a:t>
            </a:r>
          </a:p>
          <a:p>
            <a:r>
              <a:rPr lang="en-GB" dirty="0" smtClean="0"/>
              <a:t>create a function</a:t>
            </a:r>
          </a:p>
          <a:p>
            <a:r>
              <a:rPr lang="en-GB" dirty="0" smtClean="0"/>
              <a:t>Avoid creating multiple copies/subsets of objects</a:t>
            </a:r>
          </a:p>
          <a:p>
            <a:r>
              <a:rPr lang="en-GB" dirty="0" smtClean="0"/>
              <a:t>Subset using square brackets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Typically objects</a:t>
            </a:r>
            <a:r>
              <a:rPr lang="en-GB" baseline="0" dirty="0" smtClean="0"/>
              <a:t> need to be stored in a continuous memory block so if memory fragmented (i.e. full of lots of randomly scattered small holes) can cause issues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3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Many base functions vectorised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Vectorised if statement </a:t>
            </a:r>
            <a:r>
              <a:rPr lang="en-GB" dirty="0" err="1" smtClean="0"/>
              <a:t>ifelse</a:t>
            </a:r>
            <a:r>
              <a:rPr lang="en-GB" dirty="0" smtClean="0"/>
              <a:t>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9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Many base functions vectorised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Vectorised if statement </a:t>
            </a:r>
            <a:r>
              <a:rPr lang="en-GB" dirty="0" err="1" smtClean="0"/>
              <a:t>ifelse</a:t>
            </a:r>
            <a:r>
              <a:rPr lang="en-GB" dirty="0" smtClean="0"/>
              <a:t>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0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Many base functions vectorised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Vectorised if statement </a:t>
            </a:r>
            <a:r>
              <a:rPr lang="en-GB" dirty="0" err="1" smtClean="0"/>
              <a:t>ifelse</a:t>
            </a:r>
            <a:r>
              <a:rPr lang="en-GB" dirty="0" smtClean="0"/>
              <a:t>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6876-E47A-4E7C-BD1A-6E6547D3D0C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51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9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7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94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0880-6A84-4A8B-8A07-CCC9EC3329D9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92FF-9EAE-469B-9A88-CE1B5FB74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175" y="1423933"/>
            <a:ext cx="6593681" cy="2387600"/>
          </a:xfrm>
        </p:spPr>
        <p:txBody>
          <a:bodyPr>
            <a:normAutofit fontScale="90000"/>
          </a:bodyPr>
          <a:lstStyle/>
          <a:p>
            <a:r>
              <a:rPr lang="en-GB" cap="none" dirty="0" err="1" smtClean="0"/>
              <a:t>Fast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r>
              <a:rPr lang="en-GB" sz="6000" b="1" cap="none" dirty="0" smtClean="0">
                <a:solidFill>
                  <a:srgbClr val="0070C0"/>
                </a:solidFill>
              </a:rPr>
              <a:t/>
            </a:r>
            <a:br>
              <a:rPr lang="en-GB" sz="6000" b="1" cap="none" dirty="0" smtClean="0">
                <a:solidFill>
                  <a:srgbClr val="0070C0"/>
                </a:solidFill>
              </a:rPr>
            </a:br>
            <a:r>
              <a:rPr lang="en-GB" cap="none" dirty="0" err="1" smtClean="0"/>
              <a:t>Bett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r>
              <a:rPr lang="en-GB" sz="6000" b="1" cap="none" dirty="0" smtClean="0">
                <a:solidFill>
                  <a:srgbClr val="0070C0"/>
                </a:solidFill>
              </a:rPr>
              <a:t/>
            </a:r>
            <a:br>
              <a:rPr lang="en-GB" sz="6000" b="1" cap="none" dirty="0" smtClean="0">
                <a:solidFill>
                  <a:srgbClr val="0070C0"/>
                </a:solidFill>
              </a:rPr>
            </a:br>
            <a:r>
              <a:rPr lang="en-GB" cap="none" dirty="0" err="1" smtClean="0"/>
              <a:t>Happy</a:t>
            </a:r>
            <a:r>
              <a:rPr lang="en-GB" sz="6000" b="1" cap="none" dirty="0" err="1" smtClean="0">
                <a:solidFill>
                  <a:srgbClr val="0070C0"/>
                </a:solidFill>
              </a:rPr>
              <a:t>R</a:t>
            </a:r>
            <a:endParaRPr lang="en-GB" sz="6000" b="1" cap="none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175" y="4613720"/>
            <a:ext cx="6593681" cy="1096418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How to speed up &amp; Improve your code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69" y="450277"/>
            <a:ext cx="4046707" cy="40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Apply family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r>
              <a:rPr lang="en-GB" dirty="0" smtClean="0"/>
              <a:t>Most commonly used</a:t>
            </a:r>
          </a:p>
          <a:p>
            <a:pPr lvl="1"/>
            <a:r>
              <a:rPr lang="en-GB" dirty="0" smtClean="0"/>
              <a:t>apply – across rows/columns of matrix/</a:t>
            </a:r>
            <a:r>
              <a:rPr lang="en-GB" dirty="0" err="1" smtClean="0"/>
              <a:t>df</a:t>
            </a:r>
            <a:endParaRPr lang="en-GB" dirty="0" smtClean="0"/>
          </a:p>
          <a:p>
            <a:pPr lvl="1"/>
            <a:r>
              <a:rPr lang="en-GB" dirty="0" err="1" smtClean="0"/>
              <a:t>lapply</a:t>
            </a:r>
            <a:r>
              <a:rPr lang="en-GB" dirty="0" smtClean="0"/>
              <a:t> – across elements of list</a:t>
            </a:r>
          </a:p>
          <a:p>
            <a:pPr lvl="1"/>
            <a:r>
              <a:rPr lang="en-GB" dirty="0" err="1" smtClean="0"/>
              <a:t>sapply</a:t>
            </a:r>
            <a:r>
              <a:rPr lang="en-GB" dirty="0" smtClean="0"/>
              <a:t> – version of </a:t>
            </a:r>
            <a:r>
              <a:rPr lang="en-GB" dirty="0" err="1" smtClean="0"/>
              <a:t>lapply</a:t>
            </a:r>
            <a:r>
              <a:rPr lang="en-GB" dirty="0" smtClean="0"/>
              <a:t> that simplifies output</a:t>
            </a:r>
          </a:p>
          <a:p>
            <a:pPr lvl="1"/>
            <a:r>
              <a:rPr lang="en-GB" dirty="0" err="1" smtClean="0"/>
              <a:t>tapply</a:t>
            </a:r>
            <a:r>
              <a:rPr lang="en-GB" dirty="0" smtClean="0"/>
              <a:t> – object using list argument to specify subsets</a:t>
            </a:r>
          </a:p>
          <a:p>
            <a:pPr lvl="1"/>
            <a:r>
              <a:rPr lang="en-GB" dirty="0" smtClean="0"/>
              <a:t>by – subsets of </a:t>
            </a:r>
            <a:r>
              <a:rPr lang="en-GB" dirty="0" err="1" smtClean="0"/>
              <a:t>data.frame</a:t>
            </a:r>
            <a:endParaRPr lang="en-GB" dirty="0"/>
          </a:p>
          <a:p>
            <a:r>
              <a:rPr lang="en-GB" dirty="0" smtClean="0"/>
              <a:t>Return in different formats</a:t>
            </a:r>
          </a:p>
          <a:p>
            <a:r>
              <a:rPr lang="en-GB" dirty="0" smtClean="0"/>
              <a:t>Efficiency varies</a:t>
            </a:r>
          </a:p>
        </p:txBody>
      </p:sp>
    </p:spTree>
    <p:extLst>
      <p:ext uri="{BB962C8B-B14F-4D97-AF65-F5344CB8AC3E}">
        <p14:creationId xmlns:p14="http://schemas.microsoft.com/office/powerpoint/2010/main" val="16441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True vectorisation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Vectorise function and apply functions criticised for being hidden loops</a:t>
            </a:r>
          </a:p>
          <a:p>
            <a:pPr lvl="1"/>
            <a:r>
              <a:rPr lang="en-GB" dirty="0" smtClean="0"/>
              <a:t>often optimised and/or in faster language</a:t>
            </a:r>
          </a:p>
          <a:p>
            <a:r>
              <a:rPr lang="en-GB" dirty="0" smtClean="0"/>
              <a:t>True vectorisation</a:t>
            </a:r>
          </a:p>
          <a:p>
            <a:pPr lvl="1"/>
            <a:r>
              <a:rPr lang="en-GB" dirty="0" smtClean="0"/>
              <a:t>Calculations that work on the whole function at the same time</a:t>
            </a:r>
          </a:p>
          <a:p>
            <a:pPr lvl="1"/>
            <a:r>
              <a:rPr lang="en-GB" dirty="0" smtClean="0"/>
              <a:t>Vector operations x * 6 or x * y</a:t>
            </a:r>
          </a:p>
          <a:p>
            <a:pPr lvl="1"/>
            <a:r>
              <a:rPr lang="en-GB" dirty="0" smtClean="0"/>
              <a:t>Matrix operations </a:t>
            </a:r>
            <a:r>
              <a:rPr lang="en-GB" dirty="0" err="1" smtClean="0"/>
              <a:t>mat_x</a:t>
            </a:r>
            <a:r>
              <a:rPr lang="en-GB" dirty="0" smtClean="0"/>
              <a:t> * 6 or </a:t>
            </a:r>
            <a:r>
              <a:rPr lang="en-GB" dirty="0" err="1" smtClean="0"/>
              <a:t>mat_x</a:t>
            </a:r>
            <a:r>
              <a:rPr lang="en-GB" dirty="0" smtClean="0"/>
              <a:t> * </a:t>
            </a:r>
            <a:r>
              <a:rPr lang="en-GB" dirty="0" err="1" smtClean="0"/>
              <a:t>mat_y</a:t>
            </a:r>
            <a:endParaRPr lang="en-GB" dirty="0" smtClean="0"/>
          </a:p>
          <a:p>
            <a:r>
              <a:rPr lang="en-GB" dirty="0" smtClean="0"/>
              <a:t>For our purposes vectorisation avoiding base R loops</a:t>
            </a:r>
          </a:p>
          <a:p>
            <a:pPr lvl="1"/>
            <a:r>
              <a:rPr lang="en-GB" dirty="0" smtClean="0"/>
              <a:t>if it can be done with vector/matrix operations probably faster</a:t>
            </a:r>
          </a:p>
        </p:txBody>
      </p:sp>
    </p:spTree>
    <p:extLst>
      <p:ext uri="{BB962C8B-B14F-4D97-AF65-F5344CB8AC3E}">
        <p14:creationId xmlns:p14="http://schemas.microsoft.com/office/powerpoint/2010/main" val="8002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User Functions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r>
              <a:rPr lang="en-GB" dirty="0" smtClean="0"/>
              <a:t>A function performs a clearly specified task with understood inputs/outputs</a:t>
            </a:r>
          </a:p>
          <a:p>
            <a:r>
              <a:rPr lang="en-GB" dirty="0" smtClean="0"/>
              <a:t>Novice behaviour is to write one function that does everything</a:t>
            </a:r>
          </a:p>
          <a:p>
            <a:pPr lvl="1"/>
            <a:r>
              <a:rPr lang="en-GB" dirty="0" smtClean="0"/>
              <a:t>Better to use series of smaller functions called by main function</a:t>
            </a:r>
          </a:p>
          <a:p>
            <a:r>
              <a:rPr lang="en-GB" dirty="0" smtClean="0"/>
              <a:t>Most functions return a value</a:t>
            </a:r>
          </a:p>
          <a:p>
            <a:pPr lvl="1"/>
            <a:r>
              <a:rPr lang="en-GB" dirty="0" smtClean="0"/>
              <a:t>There are exceptions (i.e. plot)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Why use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Makes code more compact</a:t>
            </a:r>
          </a:p>
          <a:p>
            <a:pPr lvl="1"/>
            <a:r>
              <a:rPr lang="en-GB" dirty="0" smtClean="0"/>
              <a:t>Removes duplication</a:t>
            </a:r>
          </a:p>
          <a:p>
            <a:pPr lvl="1"/>
            <a:r>
              <a:rPr lang="en-GB" dirty="0" smtClean="0"/>
              <a:t>Separates main program code from code to do individual tasks</a:t>
            </a:r>
          </a:p>
          <a:p>
            <a:r>
              <a:rPr lang="en-GB" dirty="0" smtClean="0"/>
              <a:t>Breaks process into discrete tasks</a:t>
            </a:r>
          </a:p>
          <a:p>
            <a:r>
              <a:rPr lang="en-GB" dirty="0" smtClean="0"/>
              <a:t>Modular</a:t>
            </a:r>
            <a:endParaRPr lang="en-GB" dirty="0"/>
          </a:p>
          <a:p>
            <a:r>
              <a:rPr lang="en-GB" dirty="0" smtClean="0"/>
              <a:t>Can reuse functions in other work</a:t>
            </a:r>
          </a:p>
          <a:p>
            <a:r>
              <a:rPr lang="en-GB" dirty="0" smtClean="0"/>
              <a:t>Can be compiled (</a:t>
            </a:r>
            <a:r>
              <a:rPr lang="en-GB" dirty="0" err="1" smtClean="0"/>
              <a:t>cmpfun</a:t>
            </a:r>
            <a:r>
              <a:rPr lang="en-GB" dirty="0" smtClean="0"/>
              <a:t>)</a:t>
            </a:r>
          </a:p>
          <a:p>
            <a:r>
              <a:rPr lang="en-GB" dirty="0" smtClean="0"/>
              <a:t>Some R functions require a function. e.g. </a:t>
            </a:r>
            <a:r>
              <a:rPr lang="en-GB" dirty="0" err="1" smtClean="0"/>
              <a:t>lapply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6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R &amp; Databases	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620638"/>
          </a:xfrm>
        </p:spPr>
        <p:txBody>
          <a:bodyPr>
            <a:normAutofit/>
          </a:bodyPr>
          <a:lstStyle/>
          <a:p>
            <a:r>
              <a:rPr lang="en-GB" dirty="0" smtClean="0"/>
              <a:t>With big datasets only load what you need now</a:t>
            </a:r>
          </a:p>
          <a:p>
            <a:pPr lvl="1"/>
            <a:r>
              <a:rPr lang="en-GB" dirty="0" smtClean="0"/>
              <a:t>Store rest elsewhere and load when required</a:t>
            </a:r>
          </a:p>
          <a:p>
            <a:pPr lvl="2"/>
            <a:r>
              <a:rPr lang="en-GB" dirty="0" smtClean="0"/>
              <a:t>Text files ( </a:t>
            </a:r>
            <a:r>
              <a:rPr lang="en-GB" dirty="0" err="1" smtClean="0"/>
              <a:t>write.table</a:t>
            </a:r>
            <a:r>
              <a:rPr lang="en-GB" dirty="0" smtClean="0"/>
              <a:t>() ) or Binary files ( save(), </a:t>
            </a:r>
            <a:r>
              <a:rPr lang="en-GB" dirty="0" err="1" smtClean="0"/>
              <a:t>saveRDS</a:t>
            </a:r>
            <a:r>
              <a:rPr lang="en-GB" dirty="0" smtClean="0"/>
              <a:t>() )</a:t>
            </a:r>
          </a:p>
          <a:p>
            <a:pPr lvl="2"/>
            <a:r>
              <a:rPr lang="en-GB" dirty="0" smtClean="0"/>
              <a:t>Database (RODBC package)</a:t>
            </a:r>
          </a:p>
          <a:p>
            <a:r>
              <a:rPr lang="en-GB" dirty="0" smtClean="0"/>
              <a:t>Benefits of database</a:t>
            </a:r>
          </a:p>
          <a:p>
            <a:pPr lvl="1"/>
            <a:r>
              <a:rPr lang="en-GB" dirty="0" smtClean="0"/>
              <a:t>Designed to deal with and process large amounts of data</a:t>
            </a:r>
          </a:p>
          <a:p>
            <a:pPr lvl="1"/>
            <a:r>
              <a:rPr lang="en-GB" dirty="0" smtClean="0"/>
              <a:t>Using packages such as RODBC can extract subset of data from DB as needed (faster than sub-setting in R)</a:t>
            </a:r>
          </a:p>
          <a:p>
            <a:pPr lvl="1"/>
            <a:r>
              <a:rPr lang="en-GB" dirty="0" smtClean="0"/>
              <a:t>Can append results directly to database (avoid growing objects)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3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Ways to </a:t>
            </a:r>
            <a:r>
              <a:rPr lang="en-GB" cap="none" dirty="0"/>
              <a:t>B</a:t>
            </a:r>
            <a:r>
              <a:rPr lang="en-GB" cap="none" dirty="0" smtClean="0"/>
              <a:t>enchmark &amp; Profile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r>
              <a:rPr lang="en-GB" dirty="0" smtClean="0"/>
              <a:t>Manually</a:t>
            </a:r>
          </a:p>
          <a:p>
            <a:pPr lvl="1"/>
            <a:r>
              <a:rPr lang="en-GB" dirty="0" err="1" smtClean="0"/>
              <a:t>proc.time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save before then call again at end and </a:t>
            </a:r>
            <a:r>
              <a:rPr lang="en-GB" dirty="0" err="1" smtClean="0"/>
              <a:t>substract</a:t>
            </a:r>
            <a:r>
              <a:rPr lang="en-GB" dirty="0" smtClean="0"/>
              <a:t> saved start time</a:t>
            </a:r>
          </a:p>
          <a:p>
            <a:pPr lvl="1"/>
            <a:r>
              <a:rPr lang="en-GB" dirty="0" err="1" smtClean="0"/>
              <a:t>system.time</a:t>
            </a:r>
            <a:r>
              <a:rPr lang="en-GB" dirty="0" smtClean="0"/>
              <a:t>(expr)</a:t>
            </a:r>
          </a:p>
          <a:p>
            <a:pPr lvl="2"/>
            <a:r>
              <a:rPr lang="en-GB" dirty="0" smtClean="0"/>
              <a:t>Returns user and system time required for the expression passed as an argument</a:t>
            </a:r>
          </a:p>
          <a:p>
            <a:r>
              <a:rPr lang="en-GB" dirty="0" smtClean="0"/>
              <a:t>Packages</a:t>
            </a:r>
          </a:p>
          <a:p>
            <a:pPr lvl="1"/>
            <a:r>
              <a:rPr lang="en-GB" dirty="0" err="1" smtClean="0"/>
              <a:t>microbenchmark</a:t>
            </a:r>
            <a:endParaRPr lang="en-GB" dirty="0" smtClean="0"/>
          </a:p>
          <a:p>
            <a:pPr lvl="1"/>
            <a:r>
              <a:rPr lang="en-GB" dirty="0" err="1" smtClean="0"/>
              <a:t>profvis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9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Benchmarking with </a:t>
            </a:r>
            <a:r>
              <a:rPr lang="en-GB" cap="none" dirty="0" err="1" smtClean="0"/>
              <a:t>Microbenchmark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1) grow vector in loop</a:t>
            </a:r>
          </a:p>
          <a:p>
            <a:pPr marL="0" indent="0">
              <a:buNone/>
            </a:pPr>
            <a:r>
              <a:rPr lang="en-GB" dirty="0" smtClean="0"/>
              <a:t>2) initialise</a:t>
            </a:r>
            <a:r>
              <a:rPr lang="en-GB" dirty="0"/>
              <a:t>, assign via loop</a:t>
            </a:r>
          </a:p>
          <a:p>
            <a:pPr marL="0" indent="0">
              <a:buNone/>
            </a:pPr>
            <a:r>
              <a:rPr lang="en-GB" dirty="0" smtClean="0"/>
              <a:t>3) create </a:t>
            </a:r>
            <a:r>
              <a:rPr lang="en-GB" dirty="0"/>
              <a:t>vector directly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34" y="4636418"/>
            <a:ext cx="6001307" cy="798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87" y="1558056"/>
            <a:ext cx="2950806" cy="27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Profiling with </a:t>
            </a:r>
            <a:r>
              <a:rPr lang="en-GB" cap="none" dirty="0" err="1" smtClean="0"/>
              <a:t>profvis</a:t>
            </a:r>
            <a:endParaRPr lang="en-GB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17" y="1614791"/>
            <a:ext cx="4800318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Interfacing R with other languages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r>
              <a:rPr lang="en-GB" dirty="0" smtClean="0"/>
              <a:t>R relatively slow language</a:t>
            </a:r>
          </a:p>
          <a:p>
            <a:r>
              <a:rPr lang="en-GB" dirty="0" smtClean="0"/>
              <a:t>Code slow parts of code in other faster languages and call from within R</a:t>
            </a:r>
          </a:p>
          <a:p>
            <a:pPr lvl="1"/>
            <a:r>
              <a:rPr lang="en-GB" dirty="0" smtClean="0"/>
              <a:t>Python, C/C++, Fortran</a:t>
            </a:r>
          </a:p>
          <a:p>
            <a:r>
              <a:rPr lang="en-GB" dirty="0" smtClean="0"/>
              <a:t>Many of R’s base functions use code written in C</a:t>
            </a:r>
          </a:p>
          <a:p>
            <a:r>
              <a:rPr lang="en-GB" dirty="0" smtClean="0"/>
              <a:t>Need to know/learn other language(s)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0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86546"/>
          </a:xfrm>
        </p:spPr>
        <p:txBody>
          <a:bodyPr/>
          <a:lstStyle/>
          <a:p>
            <a:r>
              <a:rPr lang="en-GB" cap="none" dirty="0" smtClean="0"/>
              <a:t>Parallelisation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05064"/>
            <a:ext cx="7429499" cy="4186137"/>
          </a:xfrm>
        </p:spPr>
        <p:txBody>
          <a:bodyPr>
            <a:normAutofit/>
          </a:bodyPr>
          <a:lstStyle/>
          <a:p>
            <a:r>
              <a:rPr lang="en-GB" dirty="0" smtClean="0"/>
              <a:t>Uses multiple processors to work simultaneously on different parts of a problem</a:t>
            </a:r>
          </a:p>
          <a:p>
            <a:r>
              <a:rPr lang="en-GB" dirty="0" smtClean="0"/>
              <a:t>Simplest - open multiple instances of R and then run different code in these separate instances</a:t>
            </a:r>
          </a:p>
          <a:p>
            <a:r>
              <a:rPr lang="en-GB" dirty="0" smtClean="0"/>
              <a:t>Packages implement proper parallelisation, </a:t>
            </a:r>
            <a:r>
              <a:rPr lang="en-GB" dirty="0" err="1" smtClean="0"/>
              <a:t>eg</a:t>
            </a:r>
            <a:r>
              <a:rPr lang="en-GB" dirty="0" smtClean="0"/>
              <a:t>. parallel,</a:t>
            </a:r>
            <a:r>
              <a:rPr lang="en-GB" dirty="0"/>
              <a:t> </a:t>
            </a:r>
            <a:r>
              <a:rPr lang="en-GB" dirty="0" smtClean="0"/>
              <a:t>snow/snowfall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5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Why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166682"/>
          </a:xfrm>
        </p:spPr>
        <p:txBody>
          <a:bodyPr/>
          <a:lstStyle/>
          <a:p>
            <a:r>
              <a:rPr lang="en-GB" dirty="0" smtClean="0"/>
              <a:t>Why do I need to speed up/improve my code</a:t>
            </a:r>
          </a:p>
          <a:p>
            <a:pPr lvl="1"/>
            <a:r>
              <a:rPr lang="en-GB" b="1" dirty="0" smtClean="0"/>
              <a:t>Analysis takes too long</a:t>
            </a:r>
          </a:p>
          <a:p>
            <a:pPr lvl="1"/>
            <a:r>
              <a:rPr lang="en-GB" b="1" dirty="0" smtClean="0"/>
              <a:t>Memory allocation issues</a:t>
            </a:r>
          </a:p>
          <a:p>
            <a:r>
              <a:rPr lang="en-GB" dirty="0" smtClean="0"/>
              <a:t>Other benefits/reasons</a:t>
            </a:r>
          </a:p>
          <a:p>
            <a:pPr lvl="1"/>
            <a:r>
              <a:rPr lang="en-GB" dirty="0" smtClean="0"/>
              <a:t>Improve the readability of your code</a:t>
            </a:r>
          </a:p>
          <a:p>
            <a:pPr lvl="1"/>
            <a:r>
              <a:rPr lang="en-GB" dirty="0" smtClean="0"/>
              <a:t>Make your life easier</a:t>
            </a:r>
          </a:p>
          <a:p>
            <a:pPr lvl="1"/>
            <a:r>
              <a:rPr lang="en-GB" dirty="0" smtClean="0"/>
              <a:t>Improve your knowledge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Parallelisation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Ideally code with lots of independent tasks</a:t>
            </a:r>
          </a:p>
          <a:p>
            <a:r>
              <a:rPr lang="en-GB" dirty="0" smtClean="0"/>
              <a:t>Requires purpose built code</a:t>
            </a:r>
          </a:p>
          <a:p>
            <a:r>
              <a:rPr lang="en-GB" dirty="0" smtClean="0"/>
              <a:t>Trade </a:t>
            </a:r>
            <a:r>
              <a:rPr lang="en-GB" dirty="0"/>
              <a:t>off </a:t>
            </a:r>
            <a:r>
              <a:rPr lang="en-GB" dirty="0" smtClean="0"/>
              <a:t>– parallelising code vs running existing code</a:t>
            </a:r>
          </a:p>
          <a:p>
            <a:r>
              <a:rPr lang="en-GB" dirty="0" smtClean="0"/>
              <a:t>Ideal for High performance computers clusters (e.g. CIRRUS, NEMISIS, JASMIN)</a:t>
            </a:r>
          </a:p>
          <a:p>
            <a:pPr lvl="1"/>
            <a:r>
              <a:rPr lang="en-GB" dirty="0" smtClean="0"/>
              <a:t>Larger number of processors</a:t>
            </a:r>
          </a:p>
          <a:p>
            <a:pPr lvl="1"/>
            <a:r>
              <a:rPr lang="en-GB" dirty="0" smtClean="0"/>
              <a:t>Larger amounts of memory available</a:t>
            </a:r>
          </a:p>
          <a:p>
            <a:pPr lvl="1"/>
            <a:r>
              <a:rPr lang="en-GB" dirty="0" smtClean="0"/>
              <a:t>Run longer code without issues</a:t>
            </a:r>
          </a:p>
          <a:p>
            <a:pPr lvl="2"/>
            <a:r>
              <a:rPr lang="en-GB" dirty="0" smtClean="0"/>
              <a:t>Leaves your computer free while running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Look for alternative code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/>
          </a:bodyPr>
          <a:lstStyle/>
          <a:p>
            <a:r>
              <a:rPr lang="en-GB" dirty="0" smtClean="0"/>
              <a:t>Look for R packages/R code that do what you want</a:t>
            </a:r>
          </a:p>
          <a:p>
            <a:pPr lvl="1"/>
            <a:r>
              <a:rPr lang="en-GB" dirty="0" smtClean="0"/>
              <a:t>Better performing functions often exist</a:t>
            </a:r>
          </a:p>
          <a:p>
            <a:pPr lvl="1"/>
            <a:r>
              <a:rPr lang="en-GB" dirty="0" smtClean="0"/>
              <a:t>Trade of between spending time looking vs optimising code</a:t>
            </a:r>
          </a:p>
          <a:p>
            <a:r>
              <a:rPr lang="en-GB" dirty="0" smtClean="0"/>
              <a:t>bam() in </a:t>
            </a:r>
            <a:r>
              <a:rPr lang="en-GB" dirty="0" err="1" smtClean="0"/>
              <a:t>mgcv</a:t>
            </a:r>
            <a:r>
              <a:rPr lang="en-GB" dirty="0" smtClean="0"/>
              <a:t> package gam optimised for big datasets</a:t>
            </a:r>
          </a:p>
          <a:p>
            <a:r>
              <a:rPr lang="en-GB" dirty="0" err="1" smtClean="0"/>
              <a:t>speedglm</a:t>
            </a:r>
            <a:r>
              <a:rPr lang="en-GB" dirty="0" smtClean="0"/>
              <a:t> package lm and </a:t>
            </a:r>
            <a:r>
              <a:rPr lang="en-GB" dirty="0" err="1" smtClean="0"/>
              <a:t>glm</a:t>
            </a:r>
            <a:r>
              <a:rPr lang="en-GB" dirty="0" smtClean="0"/>
              <a:t> for big datasets</a:t>
            </a:r>
          </a:p>
          <a:p>
            <a:r>
              <a:rPr lang="en-GB" dirty="0" smtClean="0"/>
              <a:t>Benchmark </a:t>
            </a:r>
            <a:r>
              <a:rPr lang="en-GB" dirty="0"/>
              <a:t>&amp; test </a:t>
            </a:r>
            <a:r>
              <a:rPr lang="en-GB" dirty="0" smtClean="0"/>
              <a:t>alternatives against existing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1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16668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Plan code</a:t>
            </a:r>
          </a:p>
          <a:p>
            <a:r>
              <a:rPr lang="en-GB" dirty="0" smtClean="0"/>
              <a:t>Vectorise where possible</a:t>
            </a:r>
          </a:p>
          <a:p>
            <a:r>
              <a:rPr lang="en-GB" dirty="0" smtClean="0"/>
              <a:t>Use custom functions to create modular code</a:t>
            </a:r>
          </a:p>
          <a:p>
            <a:r>
              <a:rPr lang="en-GB" dirty="0" smtClean="0"/>
              <a:t>Benchmark &amp; profile to find bottlenecks</a:t>
            </a:r>
          </a:p>
          <a:p>
            <a:r>
              <a:rPr lang="en-GB" dirty="0" smtClean="0"/>
              <a:t>Consider parallelisation of code</a:t>
            </a:r>
          </a:p>
          <a:p>
            <a:r>
              <a:rPr lang="en-GB" dirty="0" smtClean="0"/>
              <a:t>Look for existing packages/code</a:t>
            </a:r>
          </a:p>
          <a:p>
            <a:r>
              <a:rPr lang="en-GB" dirty="0" smtClean="0"/>
              <a:t>Low hanging fruit approach till you get something that works and is quick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18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e art of 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88" y="1467586"/>
            <a:ext cx="2957208" cy="392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82893" y="2123353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/>
              <a:t>The art of R programming: a tour of statistical software design</a:t>
            </a:r>
          </a:p>
          <a:p>
            <a:r>
              <a:rPr lang="en-GB" dirty="0" smtClean="0"/>
              <a:t>Norman </a:t>
            </a:r>
            <a:r>
              <a:rPr lang="en-GB" dirty="0" err="1" smtClean="0"/>
              <a:t>Matloff</a:t>
            </a:r>
            <a:r>
              <a:rPr lang="en-GB" dirty="0" smtClean="0"/>
              <a:t> (2011)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6060" y="618518"/>
            <a:ext cx="7429499" cy="10060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 dirty="0" smtClean="0"/>
              <a:t>Helpful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7" y="1566160"/>
            <a:ext cx="3079499" cy="40418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3711" y="209185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smtClean="0"/>
              <a:t>Efficient R Programming: a practical guide to smarter programming</a:t>
            </a:r>
            <a:endParaRPr lang="en-GB" sz="2400" b="1" dirty="0"/>
          </a:p>
          <a:p>
            <a:r>
              <a:rPr lang="en-GB" dirty="0" smtClean="0"/>
              <a:t>Colin Gillespie &amp; Robin Lovelace</a:t>
            </a:r>
          </a:p>
          <a:p>
            <a:r>
              <a:rPr lang="en-GB" dirty="0" smtClean="0"/>
              <a:t>31 Dec 2016</a:t>
            </a:r>
          </a:p>
          <a:p>
            <a:endParaRPr lang="en-GB" dirty="0"/>
          </a:p>
          <a:p>
            <a:r>
              <a:rPr lang="en-GB" dirty="0" smtClean="0"/>
              <a:t>Online version:</a:t>
            </a:r>
          </a:p>
          <a:p>
            <a:r>
              <a:rPr lang="en-GB" dirty="0" smtClean="0"/>
              <a:t>https</a:t>
            </a:r>
            <a:r>
              <a:rPr lang="en-GB" dirty="0"/>
              <a:t>://csgillespie.github.io/efficientR</a:t>
            </a:r>
            <a:r>
              <a:rPr lang="en-GB" dirty="0" smtClean="0"/>
              <a:t>/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60" y="618518"/>
            <a:ext cx="7429499" cy="10060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14300" dist="38100" dir="2700000" algn="tl">
                    <a:srgbClr val="000000">
                      <a:alpha val="26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 dirty="0"/>
              <a:t>Helpful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2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Thanks</a:t>
            </a:r>
            <a:endParaRPr lang="en-GB" dirty="0"/>
          </a:p>
        </p:txBody>
      </p:sp>
      <p:pic>
        <p:nvPicPr>
          <p:cNvPr id="5" name="Picture 2" descr="Image result for slow pc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59" y="1624519"/>
            <a:ext cx="58293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Premature optimization is the root of all evil</a:t>
            </a:r>
            <a:endParaRPr lang="en-GB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“Programmers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enormous amounts of time thinking about, or worrying about, the speed of noncritical parts of their programs, and these attempts at efficiency actually have a strong negative impact when debugging and maintenance are considered. We 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forget about small efficiencies, say about 97% of the time: 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premature optimization is the root of all evil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Yet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should not pass up our opportunities in that critical 3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%.”</a:t>
            </a:r>
          </a:p>
          <a:p>
            <a:pPr marL="0" indent="0" algn="r">
              <a:buNone/>
            </a:pP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Knuth</a:t>
            </a:r>
          </a:p>
          <a:p>
            <a:pPr marL="0" indent="0" algn="r">
              <a:buNone/>
            </a:pP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Structured Programming with Go To Statements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Get into Good </a:t>
            </a:r>
            <a:r>
              <a:rPr lang="en-GB" cap="none" dirty="0"/>
              <a:t>H</a:t>
            </a:r>
            <a:r>
              <a:rPr lang="en-GB" cap="none" dirty="0" smtClean="0"/>
              <a:t>abits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357992"/>
          </a:xfrm>
        </p:spPr>
        <p:txBody>
          <a:bodyPr>
            <a:normAutofit/>
          </a:bodyPr>
          <a:lstStyle/>
          <a:p>
            <a:r>
              <a:rPr lang="en-GB" dirty="0" smtClean="0"/>
              <a:t>Plan your code</a:t>
            </a:r>
          </a:p>
          <a:p>
            <a:pPr lvl="1"/>
            <a:r>
              <a:rPr lang="en-GB" dirty="0" smtClean="0"/>
              <a:t>Consider what object you need to store (avoid recalculating)</a:t>
            </a:r>
          </a:p>
          <a:p>
            <a:pPr lvl="1"/>
            <a:r>
              <a:rPr lang="en-GB" dirty="0" smtClean="0"/>
              <a:t>Remove objects you no longer need (especially large objects)</a:t>
            </a:r>
          </a:p>
          <a:p>
            <a:r>
              <a:rPr lang="en-GB" dirty="0" smtClean="0"/>
              <a:t>Avoid repeating sections of code</a:t>
            </a:r>
          </a:p>
          <a:p>
            <a:pPr lvl="1"/>
            <a:r>
              <a:rPr lang="en-GB" dirty="0" smtClean="0"/>
              <a:t>Use a loop</a:t>
            </a:r>
          </a:p>
          <a:p>
            <a:pPr lvl="1"/>
            <a:r>
              <a:rPr lang="en-GB" dirty="0" smtClean="0"/>
              <a:t>create a function</a:t>
            </a:r>
          </a:p>
          <a:p>
            <a:r>
              <a:rPr lang="en-GB" dirty="0"/>
              <a:t>Avoid </a:t>
            </a:r>
            <a:r>
              <a:rPr lang="en-GB" dirty="0" smtClean="0"/>
              <a:t>creating copies of objects</a:t>
            </a:r>
            <a:endParaRPr lang="en-GB" dirty="0"/>
          </a:p>
          <a:p>
            <a:pPr lvl="1"/>
            <a:r>
              <a:rPr lang="en-GB" dirty="0"/>
              <a:t>Subset using square brackets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06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/>
              <a:t>Get into Good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34247"/>
            <a:ext cx="7429499" cy="4166682"/>
          </a:xfrm>
        </p:spPr>
        <p:txBody>
          <a:bodyPr>
            <a:normAutofit/>
          </a:bodyPr>
          <a:lstStyle/>
          <a:p>
            <a:r>
              <a:rPr lang="en-GB" dirty="0" smtClean="0"/>
              <a:t>Comment </a:t>
            </a:r>
            <a:r>
              <a:rPr lang="en-GB" dirty="0"/>
              <a:t>your code</a:t>
            </a:r>
          </a:p>
          <a:p>
            <a:pPr lvl="1"/>
            <a:r>
              <a:rPr lang="en-GB" dirty="0"/>
              <a:t>Won’t speed up code but will improve readability &amp; help if you have go back to your code in the </a:t>
            </a:r>
            <a:r>
              <a:rPr lang="en-GB" dirty="0" smtClean="0"/>
              <a:t>future</a:t>
            </a:r>
          </a:p>
          <a:p>
            <a:r>
              <a:rPr lang="en-GB" dirty="0" smtClean="0"/>
              <a:t>Use </a:t>
            </a:r>
            <a:r>
              <a:rPr lang="en-GB" dirty="0"/>
              <a:t>formatting (indents and spacing) in your code to improve </a:t>
            </a:r>
            <a:r>
              <a:rPr lang="en-GB" dirty="0" smtClean="0"/>
              <a:t>readability</a:t>
            </a:r>
          </a:p>
          <a:p>
            <a:r>
              <a:rPr lang="en-GB" dirty="0" smtClean="0"/>
              <a:t>Be consistent in </a:t>
            </a:r>
            <a:r>
              <a:rPr lang="en-GB" smtClean="0"/>
              <a:t>your </a:t>
            </a:r>
            <a:r>
              <a:rPr lang="en-GB" smtClean="0"/>
              <a:t>naming </a:t>
            </a:r>
            <a:r>
              <a:rPr lang="en-GB" dirty="0" smtClean="0"/>
              <a:t>&amp; formatting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2" descr="Image result for coding good prac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833" y="4642906"/>
            <a:ext cx="1713310" cy="17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06001"/>
          </a:xfrm>
        </p:spPr>
        <p:txBody>
          <a:bodyPr/>
          <a:lstStyle/>
          <a:p>
            <a:r>
              <a:rPr lang="en-GB" cap="none" dirty="0" smtClean="0"/>
              <a:t>Appropriate data structures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24519"/>
            <a:ext cx="7429499" cy="4166682"/>
          </a:xfrm>
        </p:spPr>
        <p:txBody>
          <a:bodyPr>
            <a:normAutofit/>
          </a:bodyPr>
          <a:lstStyle/>
          <a:p>
            <a:r>
              <a:rPr lang="en-GB" dirty="0" smtClean="0"/>
              <a:t>Simple data structures more efficient</a:t>
            </a:r>
          </a:p>
          <a:p>
            <a:pPr lvl="1"/>
            <a:r>
              <a:rPr lang="en-GB" dirty="0" smtClean="0"/>
              <a:t>complex structures more flexible</a:t>
            </a:r>
          </a:p>
          <a:p>
            <a:pPr lvl="1"/>
            <a:r>
              <a:rPr lang="en-GB" dirty="0"/>
              <a:t>matrix vs </a:t>
            </a:r>
            <a:r>
              <a:rPr lang="en-GB" dirty="0" err="1" smtClean="0"/>
              <a:t>data.frame</a:t>
            </a:r>
            <a:endParaRPr lang="en-GB" dirty="0" smtClean="0"/>
          </a:p>
          <a:p>
            <a:r>
              <a:rPr lang="en-GB" dirty="0" smtClean="0"/>
              <a:t>Factors more efficient than characters</a:t>
            </a:r>
          </a:p>
          <a:p>
            <a:pPr lvl="1"/>
            <a:r>
              <a:rPr lang="en-GB" dirty="0" smtClean="0"/>
              <a:t>can cause unexpected issues (actually integer vectors with a names attribute)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4191589"/>
            <a:ext cx="2136378" cy="19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86546"/>
          </a:xfrm>
        </p:spPr>
        <p:txBody>
          <a:bodyPr/>
          <a:lstStyle/>
          <a:p>
            <a:r>
              <a:rPr lang="en-GB" cap="none" dirty="0" smtClean="0"/>
              <a:t>Growing objects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05064"/>
            <a:ext cx="7429499" cy="4186137"/>
          </a:xfrm>
        </p:spPr>
        <p:txBody>
          <a:bodyPr/>
          <a:lstStyle/>
          <a:p>
            <a:r>
              <a:rPr lang="en-GB" dirty="0" smtClean="0"/>
              <a:t>Avoid storing data in loops by appending, e.g. using c(), </a:t>
            </a:r>
            <a:r>
              <a:rPr lang="en-GB" dirty="0" err="1" smtClean="0"/>
              <a:t>rbind</a:t>
            </a:r>
            <a:r>
              <a:rPr lang="en-GB" dirty="0" smtClean="0"/>
              <a:t>(), </a:t>
            </a:r>
            <a:r>
              <a:rPr lang="en-GB" dirty="0" err="1" smtClean="0"/>
              <a:t>cbind</a:t>
            </a:r>
            <a:r>
              <a:rPr lang="en-GB" dirty="0" smtClean="0"/>
              <a:t>(), append() were possible</a:t>
            </a:r>
          </a:p>
          <a:p>
            <a:r>
              <a:rPr lang="en-GB" dirty="0" smtClean="0"/>
              <a:t>Slow &amp; uses more memory</a:t>
            </a:r>
          </a:p>
          <a:p>
            <a:r>
              <a:rPr lang="en-GB" dirty="0" smtClean="0"/>
              <a:t>Creates new second larger copy every time (before releasing previous memory)</a:t>
            </a:r>
          </a:p>
          <a:p>
            <a:r>
              <a:rPr lang="en-GB" dirty="0" smtClean="0"/>
              <a:t>Can fragment memory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39694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5559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8455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84320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70185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56050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728946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114811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505951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91816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264712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650577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036442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422307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795203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181068" y="4824919"/>
            <a:ext cx="311285" cy="340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7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FEE0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C68A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439"/>
                                      </p:to>
                                    </p:animClr>
                                    <p:set>
                                      <p:cBhvr>
                                        <p:cTn id="2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86546"/>
          </a:xfrm>
        </p:spPr>
        <p:txBody>
          <a:bodyPr/>
          <a:lstStyle/>
          <a:p>
            <a:r>
              <a:rPr lang="en-GB" cap="none" dirty="0" smtClean="0"/>
              <a:t>Avoiding growing objects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05064"/>
            <a:ext cx="7429499" cy="4186137"/>
          </a:xfrm>
        </p:spPr>
        <p:txBody>
          <a:bodyPr>
            <a:normAutofit/>
          </a:bodyPr>
          <a:lstStyle/>
          <a:p>
            <a:r>
              <a:rPr lang="en-GB" dirty="0" smtClean="0"/>
              <a:t>Create object at final size and insert</a:t>
            </a:r>
          </a:p>
          <a:p>
            <a:pPr lvl="1"/>
            <a:r>
              <a:rPr lang="en-GB" dirty="0" smtClean="0"/>
              <a:t>If final dimensions unknown</a:t>
            </a:r>
          </a:p>
          <a:p>
            <a:pPr lvl="2"/>
            <a:r>
              <a:rPr lang="en-GB" dirty="0" smtClean="0"/>
              <a:t>create larger object &amp; reduce once filled</a:t>
            </a:r>
          </a:p>
          <a:p>
            <a:pPr lvl="3"/>
            <a:r>
              <a:rPr lang="en-GB" dirty="0" smtClean="0"/>
              <a:t>Requires good estimate of maximum dimensions</a:t>
            </a:r>
          </a:p>
          <a:p>
            <a:pPr lvl="2"/>
            <a:r>
              <a:rPr lang="en-GB" dirty="0" smtClean="0"/>
              <a:t>Save as elements of list (later reformed to single </a:t>
            </a:r>
            <a:r>
              <a:rPr lang="en-GB" dirty="0" err="1" smtClean="0"/>
              <a:t>data.frame</a:t>
            </a:r>
            <a:r>
              <a:rPr lang="en-GB" dirty="0" smtClean="0"/>
              <a:t>)</a:t>
            </a:r>
          </a:p>
          <a:p>
            <a:r>
              <a:rPr lang="en-GB" dirty="0" smtClean="0"/>
              <a:t>Save as multiple objects  (joining later if required)</a:t>
            </a:r>
          </a:p>
          <a:p>
            <a:r>
              <a:rPr lang="en-GB" dirty="0" smtClean="0"/>
              <a:t>Save to other source</a:t>
            </a:r>
          </a:p>
          <a:p>
            <a:pPr lvl="1"/>
            <a:r>
              <a:rPr lang="en-GB" dirty="0" smtClean="0"/>
              <a:t>File(s)</a:t>
            </a:r>
          </a:p>
          <a:p>
            <a:pPr lvl="1"/>
            <a:r>
              <a:rPr lang="en-GB" dirty="0" smtClean="0"/>
              <a:t>database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0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96273"/>
          </a:xfrm>
        </p:spPr>
        <p:txBody>
          <a:bodyPr/>
          <a:lstStyle/>
          <a:p>
            <a:r>
              <a:rPr lang="en-GB" cap="none" dirty="0" smtClean="0"/>
              <a:t>Vectorise code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14791"/>
            <a:ext cx="7429499" cy="417641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Applies operations/functions to all elements of a object at the same time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Alternative to loops in many cases</a:t>
            </a:r>
          </a:p>
          <a:p>
            <a:r>
              <a:rPr lang="en-GB" dirty="0" smtClean="0"/>
              <a:t>R supports vectorised operations (many base vectorised)</a:t>
            </a:r>
          </a:p>
          <a:p>
            <a:r>
              <a:rPr lang="en-GB" dirty="0" err="1" smtClean="0"/>
              <a:t>Vectorize</a:t>
            </a:r>
            <a:r>
              <a:rPr lang="en-GB" dirty="0" smtClean="0"/>
              <a:t>() - vectorises non-vector functions</a:t>
            </a:r>
          </a:p>
          <a:p>
            <a:r>
              <a:rPr lang="en-GB" dirty="0" smtClean="0"/>
              <a:t>apply family - apply function across object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07303"/>
              </p:ext>
            </p:extLst>
          </p:nvPr>
        </p:nvGraphicFramePr>
        <p:xfrm>
          <a:off x="1342420" y="2625725"/>
          <a:ext cx="6400801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  <a:gridCol w="58189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baseline="0" dirty="0" smtClean="0"/>
                        <a:t>x</a:t>
                      </a:r>
                      <a:r>
                        <a:rPr lang="en-GB" b="0" baseline="30000" dirty="0" smtClean="0"/>
                        <a:t>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1333</TotalTime>
  <Words>1224</Words>
  <Application>Microsoft Office PowerPoint</Application>
  <PresentationFormat>On-screen Show (4:3)</PresentationFormat>
  <Paragraphs>217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Circuit</vt:lpstr>
      <vt:lpstr>FastR BettR HappyR</vt:lpstr>
      <vt:lpstr>Why?</vt:lpstr>
      <vt:lpstr>Premature optimization is the root of all evil</vt:lpstr>
      <vt:lpstr>Get into Good Habits</vt:lpstr>
      <vt:lpstr>Get into Good Habits</vt:lpstr>
      <vt:lpstr>Appropriate data structures</vt:lpstr>
      <vt:lpstr>Growing objects</vt:lpstr>
      <vt:lpstr>Avoiding growing objects</vt:lpstr>
      <vt:lpstr>Vectorise code</vt:lpstr>
      <vt:lpstr>Apply family</vt:lpstr>
      <vt:lpstr>True vectorisation</vt:lpstr>
      <vt:lpstr>User Functions</vt:lpstr>
      <vt:lpstr>Why use functions</vt:lpstr>
      <vt:lpstr>R &amp; Databases </vt:lpstr>
      <vt:lpstr>Ways to Benchmark &amp; Profile</vt:lpstr>
      <vt:lpstr>Benchmarking with Microbenchmark</vt:lpstr>
      <vt:lpstr>Profiling with profvis</vt:lpstr>
      <vt:lpstr>Interfacing R with other languages</vt:lpstr>
      <vt:lpstr>Parallelisation</vt:lpstr>
      <vt:lpstr>Parallelisation</vt:lpstr>
      <vt:lpstr>Look for alternative code</vt:lpstr>
      <vt:lpstr>Summary</vt:lpstr>
      <vt:lpstr>PowerPoint Presentation</vt:lpstr>
      <vt:lpstr>PowerPoint Presentation</vt:lpstr>
      <vt:lpstr>Thanks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Harrower, Colin A.</dc:creator>
  <cp:lastModifiedBy>Harrower, Colin A.</cp:lastModifiedBy>
  <cp:revision>106</cp:revision>
  <dcterms:created xsi:type="dcterms:W3CDTF">2016-11-08T15:32:56Z</dcterms:created>
  <dcterms:modified xsi:type="dcterms:W3CDTF">2016-11-23T12:11:14Z</dcterms:modified>
</cp:coreProperties>
</file>