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9" r:id="rId3"/>
    <p:sldId id="261" r:id="rId4"/>
    <p:sldId id="270" r:id="rId5"/>
    <p:sldId id="271" r:id="rId6"/>
    <p:sldId id="26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3480" autoAdjust="0"/>
  </p:normalViewPr>
  <p:slideViewPr>
    <p:cSldViewPr snapToGrid="0" showGuides="1">
      <p:cViewPr varScale="1">
        <p:scale>
          <a:sx n="98" d="100"/>
          <a:sy n="98" d="100"/>
        </p:scale>
        <p:origin x="102" y="147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106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F2BD-C36F-4A2D-9BD3-AC2F30298C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6876-E47A-4E7C-BD1A-6E6547D3D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do I need to speed up/improve my code</a:t>
            </a:r>
          </a:p>
          <a:p>
            <a:r>
              <a:rPr lang="en-GB" dirty="0" smtClean="0"/>
              <a:t>Analysis takes too long</a:t>
            </a:r>
          </a:p>
          <a:p>
            <a:r>
              <a:rPr lang="en-GB" dirty="0" smtClean="0"/>
              <a:t>Memory allocation issues</a:t>
            </a:r>
          </a:p>
          <a:p>
            <a:r>
              <a:rPr lang="en-GB" dirty="0" smtClean="0"/>
              <a:t>Improve the readability of your code</a:t>
            </a:r>
          </a:p>
          <a:p>
            <a:r>
              <a:rPr lang="en-GB" dirty="0" smtClean="0"/>
              <a:t>Make your life easier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Plan your code</a:t>
            </a:r>
          </a:p>
          <a:p>
            <a:r>
              <a:rPr lang="en-GB" dirty="0" smtClean="0"/>
              <a:t>Consider what object you need to store (avoid recalculating)</a:t>
            </a:r>
          </a:p>
          <a:p>
            <a:r>
              <a:rPr lang="en-GB" dirty="0" smtClean="0"/>
              <a:t>Remove objects you no longer need (especially large objects)</a:t>
            </a:r>
          </a:p>
          <a:p>
            <a:r>
              <a:rPr lang="en-GB" dirty="0" smtClean="0"/>
              <a:t>Avoid repeating sections of code</a:t>
            </a:r>
          </a:p>
          <a:p>
            <a:r>
              <a:rPr lang="en-GB" dirty="0" smtClean="0"/>
              <a:t>Use a loop</a:t>
            </a:r>
          </a:p>
          <a:p>
            <a:r>
              <a:rPr lang="en-GB" dirty="0" smtClean="0"/>
              <a:t>create a function</a:t>
            </a:r>
          </a:p>
          <a:p>
            <a:r>
              <a:rPr lang="en-GB" dirty="0" smtClean="0"/>
              <a:t>Avoid creating multiple copies/subsets of objects</a:t>
            </a:r>
          </a:p>
          <a:p>
            <a:r>
              <a:rPr lang="en-GB" dirty="0" smtClean="0"/>
              <a:t>Subset using square brackets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Plan your code</a:t>
            </a:r>
          </a:p>
          <a:p>
            <a:r>
              <a:rPr lang="en-GB" dirty="0" smtClean="0"/>
              <a:t>Consider what object you need to store (avoid recalculating)</a:t>
            </a:r>
          </a:p>
          <a:p>
            <a:r>
              <a:rPr lang="en-GB" dirty="0" smtClean="0"/>
              <a:t>Remove objects you no longer need (especially large objects)</a:t>
            </a:r>
          </a:p>
          <a:p>
            <a:r>
              <a:rPr lang="en-GB" dirty="0" smtClean="0"/>
              <a:t>Avoid repeating sections of code</a:t>
            </a:r>
          </a:p>
          <a:p>
            <a:r>
              <a:rPr lang="en-GB" dirty="0" smtClean="0"/>
              <a:t>Use a loop</a:t>
            </a:r>
          </a:p>
          <a:p>
            <a:r>
              <a:rPr lang="en-GB" dirty="0" smtClean="0"/>
              <a:t>create a function</a:t>
            </a:r>
          </a:p>
          <a:p>
            <a:r>
              <a:rPr lang="en-GB" dirty="0" smtClean="0"/>
              <a:t>Avoid creating multiple copies/subsets of objects</a:t>
            </a:r>
          </a:p>
          <a:p>
            <a:r>
              <a:rPr lang="en-GB" dirty="0" smtClean="0"/>
              <a:t>Subset using square brackets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Plan your code</a:t>
            </a:r>
          </a:p>
          <a:p>
            <a:r>
              <a:rPr lang="en-GB" dirty="0" smtClean="0"/>
              <a:t>Consider what object you need to store (avoid recalculating)</a:t>
            </a:r>
          </a:p>
          <a:p>
            <a:r>
              <a:rPr lang="en-GB" dirty="0" smtClean="0"/>
              <a:t>Remove objects you no longer need (especially large objects)</a:t>
            </a:r>
          </a:p>
          <a:p>
            <a:r>
              <a:rPr lang="en-GB" dirty="0" smtClean="0"/>
              <a:t>Avoid repeating sections of code</a:t>
            </a:r>
          </a:p>
          <a:p>
            <a:r>
              <a:rPr lang="en-GB" dirty="0" smtClean="0"/>
              <a:t>Use a loop</a:t>
            </a:r>
          </a:p>
          <a:p>
            <a:r>
              <a:rPr lang="en-GB" dirty="0" smtClean="0"/>
              <a:t>create a function</a:t>
            </a:r>
          </a:p>
          <a:p>
            <a:r>
              <a:rPr lang="en-GB" dirty="0" smtClean="0"/>
              <a:t>Avoid creating multiple copies/subsets of objects</a:t>
            </a:r>
          </a:p>
          <a:p>
            <a:r>
              <a:rPr lang="en-GB" dirty="0" smtClean="0"/>
              <a:t>Subset using square brackets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51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9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7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94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0880-6A84-4A8B-8A07-CCC9EC3329D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75" y="1423933"/>
            <a:ext cx="6593681" cy="2387600"/>
          </a:xfrm>
        </p:spPr>
        <p:txBody>
          <a:bodyPr>
            <a:normAutofit fontScale="90000"/>
          </a:bodyPr>
          <a:lstStyle/>
          <a:p>
            <a:r>
              <a:rPr lang="en-GB" cap="none" dirty="0" err="1" smtClean="0"/>
              <a:t>Fast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r>
              <a:rPr lang="en-GB" sz="6000" b="1" cap="none" dirty="0" smtClean="0">
                <a:solidFill>
                  <a:srgbClr val="0070C0"/>
                </a:solidFill>
              </a:rPr>
              <a:t/>
            </a:r>
            <a:br>
              <a:rPr lang="en-GB" sz="6000" b="1" cap="none" dirty="0" smtClean="0">
                <a:solidFill>
                  <a:srgbClr val="0070C0"/>
                </a:solidFill>
              </a:rPr>
            </a:br>
            <a:r>
              <a:rPr lang="en-GB" cap="none" dirty="0" err="1" smtClean="0"/>
              <a:t>Bett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r>
              <a:rPr lang="en-GB" sz="6000" b="1" cap="none" dirty="0" smtClean="0">
                <a:solidFill>
                  <a:srgbClr val="0070C0"/>
                </a:solidFill>
              </a:rPr>
              <a:t/>
            </a:r>
            <a:br>
              <a:rPr lang="en-GB" sz="6000" b="1" cap="none" dirty="0" smtClean="0">
                <a:solidFill>
                  <a:srgbClr val="0070C0"/>
                </a:solidFill>
              </a:rPr>
            </a:br>
            <a:r>
              <a:rPr lang="en-GB" cap="none" dirty="0" err="1" smtClean="0"/>
              <a:t>Happy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endParaRPr lang="en-GB" sz="6000" b="1" cap="none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175" y="4613720"/>
            <a:ext cx="6593681" cy="1096418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How to speed up &amp; Improve your code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69" y="450277"/>
            <a:ext cx="4046707" cy="40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Why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166682"/>
          </a:xfrm>
        </p:spPr>
        <p:txBody>
          <a:bodyPr/>
          <a:lstStyle/>
          <a:p>
            <a:r>
              <a:rPr lang="en-GB" dirty="0" smtClean="0"/>
              <a:t>Why do I need to speed up/improve my code</a:t>
            </a:r>
          </a:p>
          <a:p>
            <a:pPr lvl="1"/>
            <a:r>
              <a:rPr lang="en-GB" b="1" dirty="0" smtClean="0"/>
              <a:t>Analysis takes too long</a:t>
            </a:r>
          </a:p>
          <a:p>
            <a:pPr lvl="1"/>
            <a:r>
              <a:rPr lang="en-GB" b="1" dirty="0" smtClean="0"/>
              <a:t>Memory allocation issues</a:t>
            </a:r>
          </a:p>
          <a:p>
            <a:r>
              <a:rPr lang="en-GB" dirty="0" smtClean="0"/>
              <a:t>Other benefits/reasons</a:t>
            </a:r>
          </a:p>
          <a:p>
            <a:pPr lvl="1"/>
            <a:r>
              <a:rPr lang="en-GB" dirty="0" smtClean="0"/>
              <a:t>Improve the readability of your code</a:t>
            </a:r>
          </a:p>
          <a:p>
            <a:pPr lvl="1"/>
            <a:r>
              <a:rPr lang="en-GB" dirty="0" smtClean="0"/>
              <a:t>Make your life easier</a:t>
            </a:r>
          </a:p>
          <a:p>
            <a:pPr lvl="1"/>
            <a:r>
              <a:rPr lang="en-GB" dirty="0" smtClean="0"/>
              <a:t>Improve your </a:t>
            </a:r>
            <a:r>
              <a:rPr lang="en-GB" dirty="0" smtClean="0"/>
              <a:t>knowledge &amp; future code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Avoid common inefficiencies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357992"/>
          </a:xfrm>
        </p:spPr>
        <p:txBody>
          <a:bodyPr>
            <a:normAutofit/>
          </a:bodyPr>
          <a:lstStyle/>
          <a:p>
            <a:r>
              <a:rPr lang="en-GB" dirty="0" err="1" smtClean="0"/>
              <a:t>Inapproiate</a:t>
            </a:r>
            <a:r>
              <a:rPr lang="en-GB" dirty="0" smtClean="0"/>
              <a:t>/sub-optimal object types</a:t>
            </a:r>
          </a:p>
          <a:p>
            <a:r>
              <a:rPr lang="en-GB" dirty="0" smtClean="0"/>
              <a:t>Growing data</a:t>
            </a:r>
          </a:p>
          <a:p>
            <a:r>
              <a:rPr lang="en-GB" dirty="0" smtClean="0"/>
              <a:t>Not vectorising</a:t>
            </a:r>
          </a:p>
          <a:p>
            <a:r>
              <a:rPr lang="en-GB" dirty="0" smtClean="0"/>
              <a:t>Non-essential objects</a:t>
            </a:r>
          </a:p>
          <a:p>
            <a:r>
              <a:rPr lang="en-GB" dirty="0" smtClean="0"/>
              <a:t>Non-essential operations (e.g. print statements)</a:t>
            </a:r>
          </a:p>
          <a:p>
            <a:r>
              <a:rPr lang="en-GB" dirty="0" err="1" smtClean="0"/>
              <a:t>Memoization</a:t>
            </a:r>
            <a:r>
              <a:rPr lang="en-GB" dirty="0" smtClean="0"/>
              <a:t> (storing results of resource heavy functions)</a:t>
            </a:r>
          </a:p>
          <a:p>
            <a:r>
              <a:rPr lang="en-GB" dirty="0" smtClean="0"/>
              <a:t>Function options/overheads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06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Profiling &amp; Benchmarking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357992"/>
          </a:xfrm>
        </p:spPr>
        <p:txBody>
          <a:bodyPr>
            <a:normAutofit/>
          </a:bodyPr>
          <a:lstStyle/>
          <a:p>
            <a:r>
              <a:rPr lang="en-GB" dirty="0" smtClean="0"/>
              <a:t>Benchmarking – testing timing of functions/small blocks of code</a:t>
            </a:r>
          </a:p>
          <a:p>
            <a:pPr lvl="1"/>
            <a:r>
              <a:rPr lang="en-GB" dirty="0" smtClean="0"/>
              <a:t>Manually (e.g. recording/print system time at start/end)</a:t>
            </a:r>
          </a:p>
          <a:p>
            <a:pPr lvl="1"/>
            <a:r>
              <a:rPr lang="en-GB" dirty="0" smtClean="0"/>
              <a:t>Using packages (</a:t>
            </a:r>
            <a:r>
              <a:rPr lang="en-GB" dirty="0" err="1" smtClean="0"/>
              <a:t>microbenchmark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Profiling – testing the run time, timings and memory usage of larger sections of code</a:t>
            </a:r>
          </a:p>
          <a:p>
            <a:pPr lvl="1"/>
            <a:r>
              <a:rPr lang="en-GB" dirty="0" err="1" smtClean="0"/>
              <a:t>profvis</a:t>
            </a:r>
            <a:r>
              <a:rPr lang="en-GB" dirty="0" smtClean="0"/>
              <a:t> package</a:t>
            </a:r>
          </a:p>
          <a:p>
            <a:pPr lvl="1"/>
            <a:r>
              <a:rPr lang="en-GB" dirty="0" smtClean="0"/>
              <a:t>Allows identification of areas that may benefit from optimisation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Parallel processing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357992"/>
          </a:xfrm>
        </p:spPr>
        <p:txBody>
          <a:bodyPr>
            <a:normAutofit/>
          </a:bodyPr>
          <a:lstStyle/>
          <a:p>
            <a:r>
              <a:rPr lang="en-GB" dirty="0" smtClean="0"/>
              <a:t>Running code across multiple processors at once</a:t>
            </a:r>
          </a:p>
          <a:p>
            <a:r>
              <a:rPr lang="en-GB" dirty="0" smtClean="0"/>
              <a:t>Not applicable to all problems</a:t>
            </a:r>
          </a:p>
          <a:p>
            <a:pPr lvl="1"/>
            <a:r>
              <a:rPr lang="en-GB" dirty="0" smtClean="0"/>
              <a:t>Best applied when has repeated sections (e.g. same analysis across different species and/or sites)</a:t>
            </a:r>
          </a:p>
          <a:p>
            <a:pPr lvl="1"/>
            <a:r>
              <a:rPr lang="en-GB" dirty="0" smtClean="0"/>
              <a:t>Ideally runs need to be independent</a:t>
            </a:r>
          </a:p>
          <a:p>
            <a:r>
              <a:rPr lang="en-GB" dirty="0" smtClean="0"/>
              <a:t>Run on local multi-processor computers (limited processors) or on High Performance Computing cluster (larger numbers of processors)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04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e art of 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88" y="1467586"/>
            <a:ext cx="2957208" cy="39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82893" y="2123353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/>
              <a:t>The art of R programming: a tour of statistical software design</a:t>
            </a:r>
          </a:p>
          <a:p>
            <a:r>
              <a:rPr lang="en-GB" dirty="0" smtClean="0"/>
              <a:t>Norman </a:t>
            </a:r>
            <a:r>
              <a:rPr lang="en-GB" dirty="0" err="1" smtClean="0"/>
              <a:t>Matloff</a:t>
            </a:r>
            <a:r>
              <a:rPr lang="en-GB" dirty="0" smtClean="0"/>
              <a:t> (2011)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6060" y="618518"/>
            <a:ext cx="7429499" cy="10060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 dirty="0" smtClean="0"/>
              <a:t>Helpful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7" y="1566160"/>
            <a:ext cx="3079499" cy="40418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3711" y="209185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/>
              <a:t>Efficient R Programming: a practical guide to smarter programming</a:t>
            </a:r>
            <a:endParaRPr lang="en-GB" sz="2400" b="1" dirty="0"/>
          </a:p>
          <a:p>
            <a:r>
              <a:rPr lang="en-GB" dirty="0" smtClean="0"/>
              <a:t>Colin Gillespie &amp; Robin Lovelace</a:t>
            </a:r>
          </a:p>
          <a:p>
            <a:r>
              <a:rPr lang="en-GB" dirty="0" smtClean="0"/>
              <a:t>31 Dec 2016</a:t>
            </a:r>
          </a:p>
          <a:p>
            <a:endParaRPr lang="en-GB" dirty="0"/>
          </a:p>
          <a:p>
            <a:r>
              <a:rPr lang="en-GB" dirty="0" smtClean="0"/>
              <a:t>Online version:</a:t>
            </a:r>
          </a:p>
          <a:p>
            <a:r>
              <a:rPr lang="en-GB" dirty="0" smtClean="0"/>
              <a:t>https</a:t>
            </a:r>
            <a:r>
              <a:rPr lang="en-GB" dirty="0"/>
              <a:t>://csgillespie.github.io/efficientR</a:t>
            </a:r>
            <a:r>
              <a:rPr lang="en-GB" dirty="0" smtClean="0"/>
              <a:t>/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60" y="618518"/>
            <a:ext cx="7429499" cy="10060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 dirty="0"/>
              <a:t>Helpful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2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1376</TotalTime>
  <Words>402</Words>
  <Application>Microsoft Office PowerPoint</Application>
  <PresentationFormat>On-screen Show (4:3)</PresentationFormat>
  <Paragraphs>75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FastR BettR HappyR</vt:lpstr>
      <vt:lpstr>Why?</vt:lpstr>
      <vt:lpstr>Avoid common inefficiencies</vt:lpstr>
      <vt:lpstr>Profiling &amp; Benchmarking</vt:lpstr>
      <vt:lpstr>Parallel processing</vt:lpstr>
      <vt:lpstr>PowerPoint Presentation</vt:lpstr>
      <vt:lpstr>PowerPoint Presentation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Harrower, Colin A.</dc:creator>
  <cp:lastModifiedBy>Harrower, Colin A.</cp:lastModifiedBy>
  <cp:revision>111</cp:revision>
  <dcterms:created xsi:type="dcterms:W3CDTF">2016-11-08T15:32:56Z</dcterms:created>
  <dcterms:modified xsi:type="dcterms:W3CDTF">2018-03-05T13:05:01Z</dcterms:modified>
</cp:coreProperties>
</file>