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4" r:id="rId4"/>
    <p:sldId id="280" r:id="rId5"/>
    <p:sldId id="289" r:id="rId6"/>
    <p:sldId id="261" r:id="rId7"/>
    <p:sldId id="281" r:id="rId8"/>
    <p:sldId id="285" r:id="rId9"/>
    <p:sldId id="267" r:id="rId10"/>
    <p:sldId id="284" r:id="rId11"/>
    <p:sldId id="271" r:id="rId12"/>
    <p:sldId id="279" r:id="rId13"/>
    <p:sldId id="265" r:id="rId14"/>
    <p:sldId id="293" r:id="rId15"/>
    <p:sldId id="292" r:id="rId16"/>
    <p:sldId id="278" r:id="rId17"/>
    <p:sldId id="291" r:id="rId18"/>
    <p:sldId id="294" r:id="rId19"/>
    <p:sldId id="276" r:id="rId20"/>
    <p:sldId id="299" r:id="rId21"/>
    <p:sldId id="295" r:id="rId22"/>
    <p:sldId id="296" r:id="rId23"/>
    <p:sldId id="301" r:id="rId24"/>
    <p:sldId id="269" r:id="rId25"/>
    <p:sldId id="264" r:id="rId26"/>
    <p:sldId id="300" r:id="rId27"/>
    <p:sldId id="26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-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5A83-79CC-4E25-A44C-EAC68CA4B01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126A-0CD6-44FC-80FB-CF25A6C98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True state ‘z’ modelled by deterministic function g for predictor variables x and parameters theta.</a:t>
            </a:r>
            <a:r>
              <a:rPr lang="en-GB" baseline="0" dirty="0" smtClean="0"/>
              <a:t> Parameter sigma squared accounts for unaccounted variables, treating them as stochastic.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Central tendency, credible intervals</a:t>
            </a:r>
          </a:p>
          <a:p>
            <a:pPr marL="0" indent="0">
              <a:buNone/>
            </a:pPr>
            <a:r>
              <a:rPr lang="en-GB" dirty="0" smtClean="0"/>
              <a:t>i.e. the value of the parameter lies in that range, with a given probability (credible intervals) e.g. 95% chance </a:t>
            </a:r>
            <a:r>
              <a:rPr lang="en-GB" smtClean="0"/>
              <a:t>a sample </a:t>
            </a:r>
            <a:r>
              <a:rPr lang="en-GB" dirty="0" smtClean="0"/>
              <a:t>falls within that range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5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See day 5 PM 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why this property is useful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3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what it is in principle but how do we estimate a probability</a:t>
            </a:r>
            <a:r>
              <a:rPr lang="en-GB" baseline="0" dirty="0" smtClean="0"/>
              <a:t> distribution for something unknown?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5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strengths – JAGS not so good for spatial data, but more flexible and don’t need to point-and-click</a:t>
            </a:r>
            <a:r>
              <a:rPr lang="en-GB" baseline="0" dirty="0" smtClean="0"/>
              <a:t> using GUI and better for collaboration as also works on mac and Linux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9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How do we get it? Generate own sampler or BUGS language (Bayesian Analysis Using Gibbs Sampler) E.g. </a:t>
            </a:r>
            <a:r>
              <a:rPr lang="en-GB" dirty="0" err="1" smtClean="0"/>
              <a:t>OpenBUGS</a:t>
            </a:r>
            <a:r>
              <a:rPr lang="en-GB" dirty="0" smtClean="0"/>
              <a:t>, </a:t>
            </a:r>
            <a:r>
              <a:rPr lang="en-GB" dirty="0" err="1" smtClean="0"/>
              <a:t>WinBUGS</a:t>
            </a:r>
            <a:r>
              <a:rPr lang="en-GB" dirty="0" smtClean="0"/>
              <a:t>, </a:t>
            </a:r>
            <a:r>
              <a:rPr lang="en-GB" dirty="0" smtClean="0"/>
              <a:t>JAGS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Different strengths – JAGS not so good for spatial data, but more flexible and don’t need to point-and-click</a:t>
            </a:r>
            <a:r>
              <a:rPr lang="en-GB" baseline="0" dirty="0" smtClean="0"/>
              <a:t> using GUI and better for collaboration as also works on mac and Linux systems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2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 of course is to plan the </a:t>
            </a:r>
            <a:r>
              <a:rPr lang="en-GB" dirty="0" smtClean="0"/>
              <a:t>model – treated trivially here although in reality, should be one of the biggest investments of your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6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 of course is to plan the </a:t>
            </a:r>
            <a:r>
              <a:rPr lang="en-GB" dirty="0" smtClean="0"/>
              <a:t>model. What is the support for the priors; select</a:t>
            </a:r>
            <a:r>
              <a:rPr lang="en-GB" baseline="0" dirty="0" smtClean="0"/>
              <a:t> from same family of distributions (moment matching – look up sheets are helpful!)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5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NB thin = 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5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Mixing related to autocorrelation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126A-0CD6-44FC-80FB-CF25A6C9851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7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1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F446-F100-4A03-AA0B-856724B2929A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A467-0A0B-4AEA-B475-8603427F1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6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cmcrobot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mcmc-jags/files/JAG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114" y="22688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 smtClean="0"/>
              <a:t>Bayesian Statistics in R: </a:t>
            </a:r>
            <a:br>
              <a:rPr lang="en-GB" dirty="0" smtClean="0"/>
            </a:br>
            <a:r>
              <a:rPr lang="en-GB" dirty="0" smtClean="0"/>
              <a:t>a whistle-stop tour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183" y="2983043"/>
            <a:ext cx="9144000" cy="1655762"/>
          </a:xfrm>
        </p:spPr>
        <p:txBody>
          <a:bodyPr/>
          <a:lstStyle/>
          <a:p>
            <a:r>
              <a:rPr lang="en-GB" dirty="0" smtClean="0"/>
              <a:t>Lindsay F Banin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2983043"/>
            <a:ext cx="3867755" cy="3812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2118" y="5996066"/>
            <a:ext cx="734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CEH Statistics &amp; R Conference, 23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-24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November 2016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412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Bayes’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10" y="25654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P(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 </a:t>
            </a:r>
            <a:r>
              <a:rPr lang="en-GB" dirty="0" smtClean="0"/>
              <a:t>| X) = P(X |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θ</a:t>
            </a:r>
            <a:r>
              <a:rPr lang="en-GB" dirty="0" smtClean="0"/>
              <a:t>) P(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dirty="0" smtClean="0"/>
              <a:t>)/P(X)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7922" y="1851671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POSTERIOR DISTRIBUTION</a:t>
            </a:r>
          </a:p>
          <a:p>
            <a:r>
              <a:rPr lang="en-GB" dirty="0" smtClean="0"/>
              <a:t>Of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given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90547" y="3102652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LIKELIHOOD OF DATA given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80732" y="3816452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PRIOR DISTRIBUTION</a:t>
            </a:r>
          </a:p>
          <a:p>
            <a:r>
              <a:rPr lang="en-GB" dirty="0" smtClean="0"/>
              <a:t>For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501268" y="3035184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MARGINAL DISTRIBUTION</a:t>
            </a:r>
          </a:p>
          <a:p>
            <a:r>
              <a:rPr lang="en-GB" dirty="0" smtClean="0"/>
              <a:t>Of data X</a:t>
            </a:r>
            <a:endParaRPr lang="en-GB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706911" y="3035184"/>
            <a:ext cx="79435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42413" y="3035184"/>
            <a:ext cx="14990" cy="7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2800815" y="3035184"/>
            <a:ext cx="79917" cy="6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90547" y="2498002"/>
            <a:ext cx="0" cy="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" y="1355798"/>
            <a:ext cx="8283870" cy="55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Informative priors – expert opinion; previous studies; intervals; expressions of uncertainty</a:t>
            </a:r>
          </a:p>
          <a:p>
            <a:r>
              <a:rPr lang="en-GB" dirty="0" smtClean="0"/>
              <a:t>Proper </a:t>
            </a:r>
            <a:r>
              <a:rPr lang="en-GB" dirty="0"/>
              <a:t>priors (i.e. area under curve integrates to 1)</a:t>
            </a:r>
          </a:p>
          <a:p>
            <a:r>
              <a:rPr lang="en-GB" dirty="0" smtClean="0"/>
              <a:t>Vague </a:t>
            </a:r>
            <a:r>
              <a:rPr lang="en-GB" dirty="0"/>
              <a:t>priors </a:t>
            </a:r>
            <a:r>
              <a:rPr lang="en-GB" dirty="0" smtClean="0"/>
              <a:t>(a.k.a. flat, diffuse; at </a:t>
            </a:r>
            <a:r>
              <a:rPr lang="en-GB" dirty="0"/>
              <a:t>the beginning of your analysis, plot your priors to check they make </a:t>
            </a:r>
            <a:r>
              <a:rPr lang="en-GB" dirty="0" smtClean="0"/>
              <a:t>sense and genuinely are vague)</a:t>
            </a:r>
          </a:p>
          <a:p>
            <a:r>
              <a:rPr lang="en-GB" dirty="0" smtClean="0"/>
              <a:t>Shape of prior becomes less influential and likelihood more influential with increasing sample size</a:t>
            </a:r>
          </a:p>
          <a:p>
            <a:r>
              <a:rPr lang="en-GB" dirty="0" smtClean="0"/>
              <a:t>Conjugacy – allows more straight forward solution</a:t>
            </a:r>
          </a:p>
          <a:p>
            <a:r>
              <a:rPr lang="en-GB" dirty="0" smtClean="0"/>
              <a:t>Support – what values are logical given the nature of the data?</a:t>
            </a:r>
          </a:p>
        </p:txBody>
      </p:sp>
    </p:spTree>
    <p:extLst>
      <p:ext uri="{BB962C8B-B14F-4D97-AF65-F5344CB8AC3E}">
        <p14:creationId xmlns:p14="http://schemas.microsoft.com/office/powerpoint/2010/main" val="233731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Posterior distribution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88" y="1475719"/>
            <a:ext cx="8283870" cy="55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based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Numerical methods to approximate the posterior distribution, avoiding the need to integrate the marginal distribution</a:t>
            </a:r>
          </a:p>
          <a:p>
            <a:r>
              <a:rPr lang="en-GB" dirty="0" smtClean="0"/>
              <a:t>Algorithms to sample the unknown quantities from the posterior</a:t>
            </a:r>
          </a:p>
          <a:p>
            <a:r>
              <a:rPr lang="en-GB" dirty="0" smtClean="0"/>
              <a:t>Inference drawn from summarising histogram</a:t>
            </a:r>
          </a:p>
          <a:p>
            <a:r>
              <a:rPr lang="en-GB" dirty="0" smtClean="0"/>
              <a:t>Markov chain Monte Carlo sampling (MCMC)</a:t>
            </a:r>
          </a:p>
          <a:p>
            <a:pPr lvl="1"/>
            <a:r>
              <a:rPr lang="en-GB" dirty="0" smtClean="0"/>
              <a:t>If we know the full conditional distribution (i.e. conjugate distributions) we can use a Gibbs sampler; if not use an accept/reject sampler e.g. Metropolis-Hastings</a:t>
            </a:r>
          </a:p>
          <a:p>
            <a:pPr lvl="1"/>
            <a:r>
              <a:rPr lang="en-GB" dirty="0"/>
              <a:t>MCMC uses likelihood profile and priors to generate many random samples, proportionate to their </a:t>
            </a:r>
            <a:r>
              <a:rPr lang="en-GB" dirty="0" smtClean="0"/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70762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http://mcmcrobot.org/</a:t>
            </a:r>
          </a:p>
        </p:txBody>
      </p:sp>
      <p:pic>
        <p:nvPicPr>
          <p:cNvPr id="1026" name="Picture 2" descr="http://marple.eeb.uconn.edu/mcmcrobot/wp-content/uploads/2012/09/robotsrule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89" y="2038662"/>
            <a:ext cx="9418022" cy="44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5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get?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4" y="1407646"/>
            <a:ext cx="8680192" cy="5450353"/>
          </a:xfrm>
        </p:spPr>
      </p:pic>
    </p:spTree>
    <p:extLst>
      <p:ext uri="{BB962C8B-B14F-4D97-AF65-F5344CB8AC3E}">
        <p14:creationId xmlns:p14="http://schemas.microsoft.com/office/powerpoint/2010/main" val="9366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&amp; </a:t>
            </a:r>
            <a:r>
              <a:rPr lang="en-GB" dirty="0" smtClean="0"/>
              <a:t>JAGS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0" y="1574212"/>
            <a:ext cx="7513959" cy="5283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4413" y="5786203"/>
            <a:ext cx="3342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(Just another Gibbs Sampler)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5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1852" cy="4351338"/>
          </a:xfrm>
        </p:spPr>
        <p:txBody>
          <a:bodyPr/>
          <a:lstStyle/>
          <a:p>
            <a:r>
              <a:rPr lang="en-GB" dirty="0" smtClean="0"/>
              <a:t>Directed acyclic graphs (DAGs)</a:t>
            </a:r>
          </a:p>
          <a:p>
            <a:r>
              <a:rPr lang="en-GB" dirty="0" smtClean="0"/>
              <a:t>Visualising the problem and communicating with statisticians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403" t="15368" r="59454" b="48294"/>
          <a:stretch/>
        </p:blipFill>
        <p:spPr>
          <a:xfrm>
            <a:off x="6750259" y="331943"/>
            <a:ext cx="4014671" cy="32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1852" cy="4351338"/>
          </a:xfrm>
        </p:spPr>
        <p:txBody>
          <a:bodyPr/>
          <a:lstStyle/>
          <a:p>
            <a:r>
              <a:rPr lang="en-GB" dirty="0" smtClean="0"/>
              <a:t>Directed acyclic graphs (DAGs)</a:t>
            </a:r>
          </a:p>
          <a:p>
            <a:r>
              <a:rPr lang="en-GB" dirty="0" smtClean="0"/>
              <a:t>Visualising the problem and communicating with statisticians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403" t="15368" r="59454" b="48294"/>
          <a:stretch/>
        </p:blipFill>
        <p:spPr>
          <a:xfrm>
            <a:off x="6750259" y="331943"/>
            <a:ext cx="4014671" cy="3205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3"/>
          <a:stretch/>
        </p:blipFill>
        <p:spPr>
          <a:xfrm>
            <a:off x="7286340" y="3537678"/>
            <a:ext cx="3478590" cy="2987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7" y="3241136"/>
            <a:ext cx="6436648" cy="38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956" y="1373231"/>
            <a:ext cx="5282784" cy="1325563"/>
          </a:xfrm>
        </p:spPr>
        <p:txBody>
          <a:bodyPr/>
          <a:lstStyle/>
          <a:p>
            <a:r>
              <a:rPr lang="en-GB" dirty="0" smtClean="0"/>
              <a:t>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016" y="2717010"/>
            <a:ext cx="528278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choose:</a:t>
            </a:r>
          </a:p>
          <a:p>
            <a:r>
              <a:rPr lang="en-GB" dirty="0" smtClean="0"/>
              <a:t>Number of chains</a:t>
            </a:r>
          </a:p>
          <a:p>
            <a:r>
              <a:rPr lang="en-GB" dirty="0" smtClean="0"/>
              <a:t>Iterations (samples) per chain</a:t>
            </a:r>
          </a:p>
          <a:p>
            <a:r>
              <a:rPr lang="en-GB" dirty="0" smtClean="0"/>
              <a:t>Adaptation and burn-in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8232" y="1373232"/>
            <a:ext cx="5282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JAGS model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8232" y="2717010"/>
            <a:ext cx="5282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specify:</a:t>
            </a:r>
          </a:p>
          <a:p>
            <a:r>
              <a:rPr lang="en-GB" dirty="0" smtClean="0"/>
              <a:t>The deterministic model</a:t>
            </a:r>
          </a:p>
          <a:p>
            <a:r>
              <a:rPr lang="en-GB" dirty="0" smtClean="0"/>
              <a:t>The likelihoods</a:t>
            </a:r>
          </a:p>
          <a:p>
            <a:r>
              <a:rPr lang="en-GB" dirty="0" smtClean="0"/>
              <a:t>The priors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403" t="53638" r="59454" b="26451"/>
          <a:stretch/>
        </p:blipFill>
        <p:spPr>
          <a:xfrm>
            <a:off x="2852815" y="0"/>
            <a:ext cx="3999629" cy="17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be a Bayesian ecologist/environmental scientist?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21970" cy="4351338"/>
          </a:xfrm>
        </p:spPr>
        <p:txBody>
          <a:bodyPr/>
          <a:lstStyle/>
          <a:p>
            <a:r>
              <a:rPr lang="en-GB" dirty="0" smtClean="0"/>
              <a:t>Combining data from different sources, indirect information (e.g. primary data, prior knowledge)</a:t>
            </a:r>
          </a:p>
          <a:p>
            <a:r>
              <a:rPr lang="en-GB" dirty="0" smtClean="0"/>
              <a:t>Data collected at different scales, sampling methods</a:t>
            </a:r>
          </a:p>
          <a:p>
            <a:r>
              <a:rPr lang="en-GB" dirty="0" smtClean="0"/>
              <a:t>Modelling temporal/spatial dependence</a:t>
            </a:r>
          </a:p>
          <a:p>
            <a:r>
              <a:rPr lang="en-GB" dirty="0" smtClean="0"/>
              <a:t>Forecasting, projecting uncertainty</a:t>
            </a:r>
          </a:p>
          <a:p>
            <a:r>
              <a:rPr lang="en-GB" dirty="0" smtClean="0"/>
              <a:t>Identifying thresholds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54" y="922975"/>
            <a:ext cx="4048125" cy="376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620" y="4560259"/>
            <a:ext cx="3852159" cy="21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956" y="1373231"/>
            <a:ext cx="5282784" cy="1325563"/>
          </a:xfrm>
        </p:spPr>
        <p:txBody>
          <a:bodyPr/>
          <a:lstStyle/>
          <a:p>
            <a:r>
              <a:rPr lang="en-GB" dirty="0" smtClean="0"/>
              <a:t>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016" y="2717010"/>
            <a:ext cx="528278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choose:</a:t>
            </a:r>
          </a:p>
          <a:p>
            <a:r>
              <a:rPr lang="en-GB" dirty="0" smtClean="0"/>
              <a:t>Number of chains</a:t>
            </a:r>
          </a:p>
          <a:p>
            <a:r>
              <a:rPr lang="en-GB" dirty="0" smtClean="0"/>
              <a:t>Iterations (samples) per chain</a:t>
            </a:r>
          </a:p>
          <a:p>
            <a:r>
              <a:rPr lang="en-GB" dirty="0" smtClean="0"/>
              <a:t>Adaptation and burn-in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8232" y="1373232"/>
            <a:ext cx="5282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JAGS model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8232" y="2717010"/>
            <a:ext cx="5282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specify:</a:t>
            </a:r>
          </a:p>
          <a:p>
            <a:r>
              <a:rPr lang="en-GB" dirty="0" smtClean="0"/>
              <a:t>The deterministic model</a:t>
            </a:r>
          </a:p>
          <a:p>
            <a:r>
              <a:rPr lang="en-GB" dirty="0" smtClean="0"/>
              <a:t>The likelihoods</a:t>
            </a:r>
          </a:p>
          <a:p>
            <a:r>
              <a:rPr lang="en-GB" dirty="0" smtClean="0"/>
              <a:t>The priors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403" t="53638" r="59454" b="26451"/>
          <a:stretch/>
        </p:blipFill>
        <p:spPr>
          <a:xfrm>
            <a:off x="2852815" y="0"/>
            <a:ext cx="3999629" cy="1749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2609" y="5681272"/>
            <a:ext cx="709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Coda and JAGS objects to manipulate the samples from chains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>
            <a:off x="944380" y="6011056"/>
            <a:ext cx="2263515" cy="479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3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output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3" y="365125"/>
            <a:ext cx="8160999" cy="58011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3"/>
          <a:stretch/>
        </p:blipFill>
        <p:spPr>
          <a:xfrm>
            <a:off x="8395612" y="3057993"/>
            <a:ext cx="347859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8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evaluation</a:t>
            </a:r>
            <a:endParaRPr lang="en-GB" dirty="0"/>
          </a:p>
        </p:txBody>
      </p:sp>
      <p:pic>
        <p:nvPicPr>
          <p:cNvPr id="7" name="Picture 2" descr="tra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5538"/>
            <a:ext cx="4952268" cy="36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Assessing convergence</a:t>
            </a:r>
          </a:p>
          <a:p>
            <a:r>
              <a:rPr lang="en-GB" dirty="0" smtClean="0"/>
              <a:t>Visually: mixing, burn-in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438510"/>
            <a:ext cx="526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http://staffblogs.le.ac.uk/bayeswithstata/2015/02/13</a:t>
            </a:r>
            <a:r>
              <a:rPr lang="en-GB" dirty="0" smtClean="0"/>
              <a:t>/</a:t>
            </a:r>
            <a:endParaRPr lang="en-GB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56" y="203741"/>
            <a:ext cx="5715786" cy="45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0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Assessing </a:t>
            </a:r>
            <a:r>
              <a:rPr lang="en-GB" dirty="0" smtClean="0"/>
              <a:t>convergence – i.e. adding more samples will not meaningfully change the parameter approximations</a:t>
            </a:r>
            <a:endParaRPr lang="en-GB" dirty="0" smtClean="0"/>
          </a:p>
          <a:p>
            <a:r>
              <a:rPr lang="en-GB" dirty="0" smtClean="0"/>
              <a:t>Visually: burn-in, mixing</a:t>
            </a:r>
          </a:p>
          <a:p>
            <a:r>
              <a:rPr lang="en-GB" dirty="0" err="1" smtClean="0"/>
              <a:t>Heidlberger</a:t>
            </a:r>
            <a:r>
              <a:rPr lang="en-GB" dirty="0" smtClean="0"/>
              <a:t> and Welch diagnostic (1983) – stationarity and half width mean. Helps ascertain burn-in</a:t>
            </a:r>
          </a:p>
          <a:p>
            <a:r>
              <a:rPr lang="en-GB" dirty="0" smtClean="0"/>
              <a:t>Convergence </a:t>
            </a:r>
            <a:r>
              <a:rPr lang="en-GB" dirty="0"/>
              <a:t>statistics (e.g. </a:t>
            </a:r>
            <a:r>
              <a:rPr lang="en-GB" dirty="0" err="1" smtClean="0"/>
              <a:t>Gelman</a:t>
            </a:r>
            <a:r>
              <a:rPr lang="en-GB" dirty="0" smtClean="0"/>
              <a:t>-Rubin 1992) compare within vs between chain variance – i.e. outputs from chains are indistinguishable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3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3" y="127272"/>
            <a:ext cx="6639007" cy="47192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9" y="2932699"/>
            <a:ext cx="5006001" cy="38277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" y="1541292"/>
            <a:ext cx="547925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Posterior predictive checks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NB each prediction also has a probability distribution (posterior predictive distribution)</a:t>
            </a:r>
          </a:p>
          <a:p>
            <a:r>
              <a:rPr lang="en-GB" dirty="0" smtClean="0"/>
              <a:t>Observed </a:t>
            </a:r>
            <a:r>
              <a:rPr lang="en-GB" dirty="0" smtClean="0"/>
              <a:t>vs predicted</a:t>
            </a:r>
          </a:p>
          <a:p>
            <a:r>
              <a:rPr lang="en-GB" dirty="0" smtClean="0"/>
              <a:t>Bayesian p-values</a:t>
            </a:r>
          </a:p>
          <a:p>
            <a:r>
              <a:rPr lang="en-GB" dirty="0" smtClean="0"/>
              <a:t>Out-of-sample prediction and </a:t>
            </a:r>
            <a:r>
              <a:rPr lang="en-GB" dirty="0" smtClean="0"/>
              <a:t>validation</a:t>
            </a:r>
          </a:p>
          <a:p>
            <a:r>
              <a:rPr lang="en-GB" dirty="0" smtClean="0"/>
              <a:t>Multi-model inference/selection - DIC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37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complex models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7" y="1352986"/>
            <a:ext cx="6843632" cy="4882922"/>
          </a:xfrm>
        </p:spPr>
      </p:pic>
      <p:sp>
        <p:nvSpPr>
          <p:cNvPr id="5" name="TextBox 4"/>
          <p:cNvSpPr txBox="1"/>
          <p:nvPr/>
        </p:nvSpPr>
        <p:spPr>
          <a:xfrm>
            <a:off x="149902" y="6520721"/>
            <a:ext cx="24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K. Ogle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95082" y="2788170"/>
            <a:ext cx="46969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Hierarchical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</a:rPr>
              <a:t>Group level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</a:rPr>
              <a:t>Meta-analysis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</a:rPr>
              <a:t>Multiple scales of space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</a:rPr>
              <a:t>Multiple sources of uncertainty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1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 &amp;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NSF-funded </a:t>
            </a:r>
            <a:r>
              <a:rPr lang="en-GB" dirty="0"/>
              <a:t>course, </a:t>
            </a:r>
            <a:r>
              <a:rPr lang="en-GB" dirty="0" smtClean="0"/>
              <a:t>Colorado State University: </a:t>
            </a:r>
            <a:r>
              <a:rPr lang="en-GB" dirty="0"/>
              <a:t>Bayesian Statistics for Practicing </a:t>
            </a:r>
            <a:r>
              <a:rPr lang="en-GB" dirty="0" smtClean="0"/>
              <a:t>Ecologists</a:t>
            </a:r>
          </a:p>
          <a:p>
            <a:r>
              <a:rPr lang="en-GB" dirty="0" smtClean="0"/>
              <a:t>Janet Heffernan’s </a:t>
            </a:r>
            <a:r>
              <a:rPr lang="en-GB" dirty="0" smtClean="0"/>
              <a:t>CEH courses</a:t>
            </a:r>
            <a:r>
              <a:rPr lang="en-GB" dirty="0" smtClean="0"/>
              <a:t>: Introduction to Bayesian Statistics for Environmental Modelling; Applied Bayesian Statistics</a:t>
            </a:r>
          </a:p>
          <a:p>
            <a:r>
              <a:rPr lang="en-GB" dirty="0" smtClean="0"/>
              <a:t>Useful </a:t>
            </a:r>
            <a:r>
              <a:rPr lang="en-GB" dirty="0" smtClean="0"/>
              <a:t>texts/resources: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Hobbs &amp; </a:t>
            </a:r>
            <a:r>
              <a:rPr lang="en-GB" dirty="0" err="1" smtClean="0"/>
              <a:t>Hooten</a:t>
            </a:r>
            <a:r>
              <a:rPr lang="en-GB" dirty="0" smtClean="0"/>
              <a:t> 2015</a:t>
            </a:r>
          </a:p>
          <a:p>
            <a:pPr marL="0" indent="0">
              <a:buNone/>
            </a:pPr>
            <a:r>
              <a:rPr lang="en-GB" dirty="0" smtClean="0"/>
              <a:t>McCarthy </a:t>
            </a:r>
            <a:r>
              <a:rPr lang="en-GB" dirty="0" smtClean="0"/>
              <a:t>2007</a:t>
            </a:r>
          </a:p>
          <a:p>
            <a:pPr marL="0" indent="0">
              <a:buNone/>
            </a:pPr>
            <a:r>
              <a:rPr lang="en-GB" dirty="0" smtClean="0"/>
              <a:t>Ogle &amp; Barber (2012) Bayesian statistics. In Encyclopaedia of Theoretical Ecology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http://mcmcrobot.org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90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tomorrow’s practical…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you are running a recent version of R</a:t>
            </a:r>
          </a:p>
          <a:p>
            <a:r>
              <a:rPr lang="en-GB" dirty="0" smtClean="0"/>
              <a:t>Install ‘</a:t>
            </a:r>
            <a:r>
              <a:rPr lang="en-GB" dirty="0" err="1" smtClean="0"/>
              <a:t>rjags</a:t>
            </a:r>
            <a:r>
              <a:rPr lang="en-GB" dirty="0" smtClean="0"/>
              <a:t>’ package in R</a:t>
            </a:r>
          </a:p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http://sourceforge.net/projects/mcmc-jags/files/JAGS/</a:t>
            </a:r>
            <a:r>
              <a:rPr lang="en-GB" dirty="0" smtClean="0"/>
              <a:t>. Click on Windows and then the JAGS executable (exe file).</a:t>
            </a:r>
          </a:p>
          <a:p>
            <a:r>
              <a:rPr lang="en-GB" dirty="0" smtClean="0"/>
              <a:t>Running multiple versions of R on your computer may cause problems!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1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inference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58" t="32952" r="50956" b="28888"/>
          <a:stretch/>
        </p:blipFill>
        <p:spPr>
          <a:xfrm>
            <a:off x="1781666" y="1894787"/>
            <a:ext cx="7876689" cy="2922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3440" y="2045970"/>
            <a:ext cx="2548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z|g</a:t>
            </a:r>
            <a:r>
              <a:rPr lang="en-GB" sz="3200" dirty="0" smtClean="0"/>
              <a:t> (</a:t>
            </a:r>
            <a:r>
              <a:rPr lang="el-GR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sz="3200" baseline="-25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GB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x), </a:t>
            </a:r>
            <a:r>
              <a:rPr lang="el-GR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GB" sz="3200" baseline="30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GB" sz="3200" baseline="-25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endParaRPr lang="en-GB" sz="3200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06140" y="3554730"/>
            <a:ext cx="173736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20010" y="2630745"/>
            <a:ext cx="0" cy="45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63690" y="3771900"/>
            <a:ext cx="1143000" cy="90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4593289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Sampling and measurement error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720968" y="4674870"/>
            <a:ext cx="320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Probability distributions for each parameter - priors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98230" y="6229350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Hobbs &amp; </a:t>
            </a:r>
            <a:r>
              <a:rPr lang="en-GB" dirty="0" err="1" smtClean="0"/>
              <a:t>Hooten</a:t>
            </a:r>
            <a:r>
              <a:rPr lang="en-GB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02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a Bayesian approach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403" t="15368" r="59454" b="8168"/>
          <a:stretch/>
        </p:blipFill>
        <p:spPr>
          <a:xfrm>
            <a:off x="7829550" y="89122"/>
            <a:ext cx="3999629" cy="672030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6438899" y="4183380"/>
            <a:ext cx="1234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6438900" y="5891216"/>
            <a:ext cx="1234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0800000">
            <a:off x="6438900" y="2222659"/>
            <a:ext cx="1234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28850" y="2103120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Directed acyclic graphs (DAGs)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28850" y="4152572"/>
            <a:ext cx="3989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Gibbs samplers, e.g. JAGS/BUGS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8850" y="5891216"/>
            <a:ext cx="3989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Multi-model inference/comparison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Hobbs &amp; </a:t>
            </a:r>
            <a:r>
              <a:rPr lang="en-GB" dirty="0" err="1" smtClean="0"/>
              <a:t>Hooten</a:t>
            </a:r>
            <a:r>
              <a:rPr lang="en-GB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6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a Bayesian approach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403" t="15368" r="59454" b="8168"/>
          <a:stretch/>
        </p:blipFill>
        <p:spPr>
          <a:xfrm>
            <a:off x="7829550" y="89122"/>
            <a:ext cx="3999629" cy="672030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6438899" y="4183380"/>
            <a:ext cx="1234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6438900" y="5891216"/>
            <a:ext cx="1234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0800000">
            <a:off x="6438900" y="2222659"/>
            <a:ext cx="1234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28850" y="2103120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Directed acyclic graphs (DAGs)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28850" y="4152572"/>
            <a:ext cx="3989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Gibbs samplers, e.g. JAGS/BUGS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8850" y="5891216"/>
            <a:ext cx="3989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Multi-model inference/comparison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Hobbs &amp; </a:t>
            </a:r>
            <a:r>
              <a:rPr lang="en-GB" dirty="0" err="1" smtClean="0"/>
              <a:t>Hooten</a:t>
            </a:r>
            <a:r>
              <a:rPr lang="en-GB" dirty="0" smtClean="0"/>
              <a:t> 2015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673339" y="3312826"/>
            <a:ext cx="4288812" cy="35451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8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 are random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Rather than estimating FIXED parameters, in a Bayesian setting parameters are random so you predict a distribution of likelihood for the true parameter</a:t>
            </a:r>
          </a:p>
          <a:p>
            <a:r>
              <a:rPr lang="en-GB" dirty="0" smtClean="0"/>
              <a:t>Data X are observations from a random process</a:t>
            </a:r>
          </a:p>
          <a:p>
            <a:r>
              <a:rPr lang="en-GB" dirty="0" smtClean="0"/>
              <a:t>Parameters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dirty="0" smtClean="0"/>
              <a:t>are random quantities of that process</a:t>
            </a:r>
          </a:p>
          <a:p>
            <a:r>
              <a:rPr lang="en-GB" dirty="0" smtClean="0"/>
              <a:t>Joint distribution of all these random quantities – P(X,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6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1" y="0"/>
            <a:ext cx="6707608" cy="5544767"/>
          </a:xfrm>
        </p:spPr>
      </p:pic>
    </p:spTree>
    <p:extLst>
      <p:ext uri="{BB962C8B-B14F-4D97-AF65-F5344CB8AC3E}">
        <p14:creationId xmlns:p14="http://schemas.microsoft.com/office/powerpoint/2010/main" val="98430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1" y="0"/>
            <a:ext cx="6707608" cy="5544767"/>
          </a:xfrm>
        </p:spPr>
      </p:pic>
      <p:sp>
        <p:nvSpPr>
          <p:cNvPr id="3" name="TextBox 2"/>
          <p:cNvSpPr txBox="1"/>
          <p:nvPr/>
        </p:nvSpPr>
        <p:spPr>
          <a:xfrm>
            <a:off x="7405314" y="3041571"/>
            <a:ext cx="52214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All unobserved quantities are treated the same way: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Model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Missing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Predictions/forecasts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Latent states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Data (before they are observed)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48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Bayes’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10" y="25654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P(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 </a:t>
            </a:r>
            <a:r>
              <a:rPr lang="en-GB" dirty="0" smtClean="0"/>
              <a:t>| X) = P(X |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θ</a:t>
            </a:r>
            <a:r>
              <a:rPr lang="en-GB" dirty="0" smtClean="0"/>
              <a:t>) P(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dirty="0" smtClean="0"/>
              <a:t>)/P(X)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7922" y="1851671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POSTERIOR DISTRIBUTION</a:t>
            </a:r>
          </a:p>
          <a:p>
            <a:r>
              <a:rPr lang="en-GB" dirty="0" smtClean="0"/>
              <a:t>Of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given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90547" y="3102652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LIKELIHOOD OF DATA given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80732" y="3816452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PRIOR DISTRIBUTION</a:t>
            </a:r>
          </a:p>
          <a:p>
            <a:r>
              <a:rPr lang="en-GB" dirty="0" smtClean="0"/>
              <a:t>For 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501268" y="3035184"/>
            <a:ext cx="26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MARGINAL DISTRIBUTION</a:t>
            </a:r>
          </a:p>
          <a:p>
            <a:r>
              <a:rPr lang="en-GB" dirty="0" smtClean="0"/>
              <a:t>Of data X</a:t>
            </a:r>
            <a:endParaRPr lang="en-GB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706911" y="3035184"/>
            <a:ext cx="79435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42413" y="3035184"/>
            <a:ext cx="14990" cy="7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2800815" y="3035184"/>
            <a:ext cx="79917" cy="6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90547" y="2498002"/>
            <a:ext cx="0" cy="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1083</Words>
  <Application>Microsoft Office PowerPoint</Application>
  <PresentationFormat>Widescreen</PresentationFormat>
  <Paragraphs>160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 Unicode MS</vt:lpstr>
      <vt:lpstr>Arial</vt:lpstr>
      <vt:lpstr>Calibri</vt:lpstr>
      <vt:lpstr>Calibri Light</vt:lpstr>
      <vt:lpstr>Office Theme</vt:lpstr>
      <vt:lpstr>Bayesian Statistics in R:  a whistle-stop tour</vt:lpstr>
      <vt:lpstr>Why be a Bayesian ecologist/environmental scientist?</vt:lpstr>
      <vt:lpstr>Drawing inference</vt:lpstr>
      <vt:lpstr>Applying a Bayesian approach</vt:lpstr>
      <vt:lpstr>Applying a Bayesian approach</vt:lpstr>
      <vt:lpstr>Parameters are random</vt:lpstr>
      <vt:lpstr>PowerPoint Presentation</vt:lpstr>
      <vt:lpstr>PowerPoint Presentation</vt:lpstr>
      <vt:lpstr>Bayes’ Theorem</vt:lpstr>
      <vt:lpstr>Bayes’ Theorem</vt:lpstr>
      <vt:lpstr>Prior information</vt:lpstr>
      <vt:lpstr>Posterior distribution</vt:lpstr>
      <vt:lpstr>Sample based estimation</vt:lpstr>
      <vt:lpstr>http://mcmcrobot.org/</vt:lpstr>
      <vt:lpstr>What do we get?</vt:lpstr>
      <vt:lpstr>R &amp; JAGS</vt:lpstr>
      <vt:lpstr>Model specification</vt:lpstr>
      <vt:lpstr>Model specification</vt:lpstr>
      <vt:lpstr>MCMC</vt:lpstr>
      <vt:lpstr>MCMC</vt:lpstr>
      <vt:lpstr>Example output</vt:lpstr>
      <vt:lpstr>Model evaluation</vt:lpstr>
      <vt:lpstr>Model evaluation</vt:lpstr>
      <vt:lpstr>Inference</vt:lpstr>
      <vt:lpstr>Posterior predictive checks</vt:lpstr>
      <vt:lpstr>More complex models</vt:lpstr>
      <vt:lpstr>Acknowledgements &amp; Resources</vt:lpstr>
      <vt:lpstr>For tomorrow’s practical…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Statistics: an introduction for pragmatists</dc:title>
  <dc:creator>Flynn Banin, Lindsay</dc:creator>
  <cp:lastModifiedBy>Flynn Banin, Lindsay</cp:lastModifiedBy>
  <cp:revision>83</cp:revision>
  <dcterms:created xsi:type="dcterms:W3CDTF">2016-11-07T11:34:29Z</dcterms:created>
  <dcterms:modified xsi:type="dcterms:W3CDTF">2016-11-23T09:02:09Z</dcterms:modified>
</cp:coreProperties>
</file>