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7" r:id="rId3"/>
    <p:sldId id="268" r:id="rId4"/>
    <p:sldId id="269" r:id="rId5"/>
    <p:sldId id="256" r:id="rId6"/>
    <p:sldId id="257" r:id="rId7"/>
    <p:sldId id="258" r:id="rId8"/>
    <p:sldId id="259" r:id="rId9"/>
    <p:sldId id="260" r:id="rId10"/>
    <p:sldId id="262" r:id="rId11"/>
    <p:sldId id="264" r:id="rId12"/>
    <p:sldId id="266" r:id="rId13"/>
    <p:sldId id="263" r:id="rId14"/>
    <p:sldId id="265" r:id="rId15"/>
  </p:sldIdLst>
  <p:sldSz cx="3959225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2" autoAdjust="0"/>
    <p:restoredTop sz="94660"/>
  </p:normalViewPr>
  <p:slideViewPr>
    <p:cSldViewPr snapToGrid="0">
      <p:cViewPr varScale="1">
        <p:scale>
          <a:sx n="279" d="100"/>
          <a:sy n="279" d="100"/>
        </p:scale>
        <p:origin x="7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382954"/>
            <a:ext cx="2969419" cy="814658"/>
          </a:xfrm>
        </p:spPr>
        <p:txBody>
          <a:bodyPr anchor="b"/>
          <a:lstStyle>
            <a:lvl1pPr algn="ctr">
              <a:defRPr sz="19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229029"/>
            <a:ext cx="2969419" cy="564952"/>
          </a:xfrm>
        </p:spPr>
        <p:txBody>
          <a:bodyPr/>
          <a:lstStyle>
            <a:lvl1pPr marL="0" indent="0" algn="ctr">
              <a:buNone/>
              <a:defRPr sz="779"/>
            </a:lvl1pPr>
            <a:lvl2pPr marL="148453" indent="0" algn="ctr">
              <a:buNone/>
              <a:defRPr sz="649"/>
            </a:lvl2pPr>
            <a:lvl3pPr marL="296906" indent="0" algn="ctr">
              <a:buNone/>
              <a:defRPr sz="584"/>
            </a:lvl3pPr>
            <a:lvl4pPr marL="445359" indent="0" algn="ctr">
              <a:buNone/>
              <a:defRPr sz="520"/>
            </a:lvl4pPr>
            <a:lvl5pPr marL="593811" indent="0" algn="ctr">
              <a:buNone/>
              <a:defRPr sz="520"/>
            </a:lvl5pPr>
            <a:lvl6pPr marL="742264" indent="0" algn="ctr">
              <a:buNone/>
              <a:defRPr sz="520"/>
            </a:lvl6pPr>
            <a:lvl7pPr marL="890717" indent="0" algn="ctr">
              <a:buNone/>
              <a:defRPr sz="520"/>
            </a:lvl7pPr>
            <a:lvl8pPr marL="1039170" indent="0" algn="ctr">
              <a:buNone/>
              <a:defRPr sz="520"/>
            </a:lvl8pPr>
            <a:lvl9pPr marL="1187623" indent="0" algn="ctr">
              <a:buNone/>
              <a:defRPr sz="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4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7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124582"/>
            <a:ext cx="853708" cy="19830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24582"/>
            <a:ext cx="2511633" cy="198302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48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1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583369"/>
            <a:ext cx="3414832" cy="973364"/>
          </a:xfrm>
        </p:spPr>
        <p:txBody>
          <a:bodyPr anchor="b"/>
          <a:lstStyle>
            <a:lvl1pPr>
              <a:defRPr sz="19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1565942"/>
            <a:ext cx="3414832" cy="511869"/>
          </a:xfrm>
        </p:spPr>
        <p:txBody>
          <a:bodyPr/>
          <a:lstStyle>
            <a:lvl1pPr marL="0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1pPr>
            <a:lvl2pPr marL="148453" indent="0">
              <a:buNone/>
              <a:defRPr sz="649">
                <a:solidFill>
                  <a:schemeClr val="tx1">
                    <a:tint val="75000"/>
                  </a:schemeClr>
                </a:solidFill>
              </a:defRPr>
            </a:lvl2pPr>
            <a:lvl3pPr marL="29690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3pPr>
            <a:lvl4pPr marL="445359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3811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264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071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3917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7623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6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622910"/>
            <a:ext cx="1682671" cy="14846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622910"/>
            <a:ext cx="1682671" cy="14846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37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24582"/>
            <a:ext cx="3414832" cy="452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573619"/>
            <a:ext cx="1674938" cy="281122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854741"/>
            <a:ext cx="1674938" cy="1257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573619"/>
            <a:ext cx="1683186" cy="281122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854741"/>
            <a:ext cx="1683186" cy="1257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2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74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1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55998"/>
            <a:ext cx="1276953" cy="545994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336913"/>
            <a:ext cx="2004358" cy="1662899"/>
          </a:xfrm>
        </p:spPr>
        <p:txBody>
          <a:bodyPr/>
          <a:lstStyle>
            <a:lvl1pPr>
              <a:defRPr sz="1039"/>
            </a:lvl1pPr>
            <a:lvl2pPr>
              <a:defRPr sz="909"/>
            </a:lvl2pPr>
            <a:lvl3pPr>
              <a:defRPr sz="77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01992"/>
            <a:ext cx="1276953" cy="1300528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0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55998"/>
            <a:ext cx="1276953" cy="545994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336913"/>
            <a:ext cx="2004358" cy="1662899"/>
          </a:xfrm>
        </p:spPr>
        <p:txBody>
          <a:bodyPr anchor="t"/>
          <a:lstStyle>
            <a:lvl1pPr marL="0" indent="0">
              <a:buNone/>
              <a:defRPr sz="1039"/>
            </a:lvl1pPr>
            <a:lvl2pPr marL="148453" indent="0">
              <a:buNone/>
              <a:defRPr sz="909"/>
            </a:lvl2pPr>
            <a:lvl3pPr marL="296906" indent="0">
              <a:buNone/>
              <a:defRPr sz="779"/>
            </a:lvl3pPr>
            <a:lvl4pPr marL="445359" indent="0">
              <a:buNone/>
              <a:defRPr sz="649"/>
            </a:lvl4pPr>
            <a:lvl5pPr marL="593811" indent="0">
              <a:buNone/>
              <a:defRPr sz="649"/>
            </a:lvl5pPr>
            <a:lvl6pPr marL="742264" indent="0">
              <a:buNone/>
              <a:defRPr sz="649"/>
            </a:lvl6pPr>
            <a:lvl7pPr marL="890717" indent="0">
              <a:buNone/>
              <a:defRPr sz="649"/>
            </a:lvl7pPr>
            <a:lvl8pPr marL="1039170" indent="0">
              <a:buNone/>
              <a:defRPr sz="649"/>
            </a:lvl8pPr>
            <a:lvl9pPr marL="1187623" indent="0">
              <a:buNone/>
              <a:defRPr sz="64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01992"/>
            <a:ext cx="1276953" cy="1300528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03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24582"/>
            <a:ext cx="3414832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622910"/>
            <a:ext cx="3414832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2168810"/>
            <a:ext cx="89082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2168810"/>
            <a:ext cx="1336238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2168810"/>
            <a:ext cx="89082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8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6906" rtl="0" eaLnBrk="1" latinLnBrk="0" hangingPunct="1">
        <a:lnSpc>
          <a:spcPct val="90000"/>
        </a:lnSpc>
        <a:spcBef>
          <a:spcPct val="0"/>
        </a:spcBef>
        <a:buNone/>
        <a:defRPr sz="1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26" indent="-74226" algn="l" defTabSz="29690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1pPr>
      <a:lvl2pPr marL="22267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71132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649" kern="1200">
          <a:solidFill>
            <a:schemeClr val="tx1"/>
          </a:solidFill>
          <a:latin typeface="+mn-lt"/>
          <a:ea typeface="+mn-ea"/>
          <a:cs typeface="+mn-cs"/>
        </a:defRPr>
      </a:lvl3pPr>
      <a:lvl4pPr marL="519585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668038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816491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964943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113396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26184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1pPr>
      <a:lvl2pPr marL="14845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2pPr>
      <a:lvl3pPr marL="296906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3pPr>
      <a:lvl4pPr marL="445359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593811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742264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890717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03917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18762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9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Advection-conduction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60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88" y="-116664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1dadvectionConduction</a:t>
            </a:r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797344" y="912006"/>
            <a:ext cx="2321716" cy="440886"/>
            <a:chOff x="797344" y="912006"/>
            <a:chExt cx="2321716" cy="440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264596" y="912006"/>
              <a:ext cx="469028" cy="440886"/>
              <a:chOff x="1264596" y="912006"/>
              <a:chExt cx="469028" cy="4408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15528" y="912006"/>
              <a:ext cx="469028" cy="440886"/>
              <a:chOff x="1264596" y="912006"/>
              <a:chExt cx="469028" cy="44088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84556" y="912006"/>
              <a:ext cx="469028" cy="440886"/>
              <a:chOff x="1264596" y="912006"/>
              <a:chExt cx="469028" cy="44088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650032" y="912006"/>
              <a:ext cx="469028" cy="440886"/>
              <a:chOff x="1264596" y="912006"/>
              <a:chExt cx="469028" cy="44088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97344" y="912006"/>
              <a:ext cx="469028" cy="440886"/>
              <a:chOff x="1264596" y="912006"/>
              <a:chExt cx="469028" cy="44088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001528" y="1137428"/>
                <a:ext cx="935962" cy="205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28" y="1137428"/>
                <a:ext cx="935962" cy="205121"/>
              </a:xfrm>
              <a:prstGeom prst="rect">
                <a:avLst/>
              </a:prstGeom>
              <a:blipFill>
                <a:blip r:embed="rId2"/>
                <a:stretch>
                  <a:fillRect t="-12121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036558" y="1159193"/>
                <a:ext cx="8479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58" y="1159193"/>
                <a:ext cx="847988" cy="153888"/>
              </a:xfrm>
              <a:prstGeom prst="rect">
                <a:avLst/>
              </a:prstGeom>
              <a:blipFill>
                <a:blip r:embed="rId3"/>
                <a:stretch>
                  <a:fillRect b="-3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1617902" y="1127780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86930" y="1131983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49870" y="694441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817520" y="6944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283624" y="6943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580043" y="716478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057585" y="71836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714288" y="1457045"/>
            <a:ext cx="467275" cy="0"/>
          </a:xfrm>
          <a:prstGeom prst="line">
            <a:avLst/>
          </a:prstGeom>
          <a:ln w="9525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181563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714288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blipFill>
                <a:blip r:embed="rId4"/>
                <a:stretch>
                  <a:fillRect l="-16667" r="-6667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07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88" y="-116664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1dConservativeness</a:t>
            </a:r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797344" y="912006"/>
            <a:ext cx="1387212" cy="440886"/>
            <a:chOff x="797344" y="912006"/>
            <a:chExt cx="1387212" cy="440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264596" y="912006"/>
              <a:ext cx="469028" cy="440886"/>
              <a:chOff x="1264596" y="912006"/>
              <a:chExt cx="469028" cy="4408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15528" y="912006"/>
              <a:ext cx="469028" cy="440886"/>
              <a:chOff x="1264596" y="912006"/>
              <a:chExt cx="469028" cy="44088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97344" y="912006"/>
              <a:ext cx="469028" cy="440886"/>
              <a:chOff x="1264596" y="912006"/>
              <a:chExt cx="469028" cy="44088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1617902" y="1127780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86930" y="1131983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66970" y="1131729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99718" y="1132663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49870" y="6944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GB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98938" y="6944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</a:t>
            </a:r>
            <a:endParaRPr lang="en-GB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03199" y="69443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</a:t>
            </a:r>
            <a:endParaRPr lang="en-GB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52915" y="1106671"/>
                <a:ext cx="34137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15" y="1106671"/>
                <a:ext cx="341376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976754" y="1099625"/>
                <a:ext cx="39427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54" y="1099625"/>
                <a:ext cx="394275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1403732" y="1099624"/>
                <a:ext cx="39132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732" y="1099624"/>
                <a:ext cx="391326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2107486" y="1099626"/>
                <a:ext cx="34939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486" y="1099626"/>
                <a:ext cx="34939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69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upwind2d</a:t>
            </a:r>
            <a:endParaRPr lang="en-GB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264596" y="471120"/>
            <a:ext cx="1407085" cy="1322659"/>
            <a:chOff x="3220872" y="1624083"/>
            <a:chExt cx="4094328" cy="3848670"/>
          </a:xfrm>
        </p:grpSpPr>
        <p:sp>
          <p:nvSpPr>
            <p:cNvPr id="5" name="Rectangle 4"/>
            <p:cNvSpPr/>
            <p:nvPr/>
          </p:nvSpPr>
          <p:spPr>
            <a:xfrm>
              <a:off x="4585648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50424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85648" y="162408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20872" y="2906972"/>
              <a:ext cx="1364775" cy="12828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85648" y="418986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</p:grpSp>
      <p:sp>
        <p:nvSpPr>
          <p:cNvPr id="14" name="Oval 13"/>
          <p:cNvSpPr>
            <a:spLocks noChangeAspect="1"/>
          </p:cNvSpPr>
          <p:nvPr/>
        </p:nvSpPr>
        <p:spPr>
          <a:xfrm>
            <a:off x="2424567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947777" y="111653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942938" y="675743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938110" y="155135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1490734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842943" y="10827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351574" y="1082793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2324572" y="10827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0343" y="15226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</a:t>
            </a:r>
            <a:endParaRPr lang="en-GB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5311" y="474451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</a:t>
            </a:r>
            <a:endParaRPr lang="en-GB" sz="1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1027405" y="1658690"/>
            <a:ext cx="333619" cy="389960"/>
            <a:chOff x="1027405" y="1658690"/>
            <a:chExt cx="333619" cy="389960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1181024" y="1689289"/>
              <a:ext cx="0" cy="187200"/>
            </a:xfrm>
            <a:prstGeom prst="line">
              <a:avLst/>
            </a:prstGeom>
            <a:ln w="9525"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181024" y="1871441"/>
              <a:ext cx="180000" cy="0"/>
            </a:xfrm>
            <a:prstGeom prst="line">
              <a:avLst/>
            </a:prstGeom>
            <a:ln w="9525"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120252" y="1802429"/>
              <a:ext cx="2407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</a:t>
              </a:r>
              <a:endParaRPr lang="en-GB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27405" y="1658690"/>
              <a:ext cx="130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</a:t>
              </a:r>
              <a:endParaRPr lang="en-GB" sz="1000" dirty="0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H="1">
            <a:off x="1365355" y="1496631"/>
            <a:ext cx="216000" cy="216000"/>
          </a:xfrm>
          <a:prstGeom prst="line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79538" y="154581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u</a:t>
            </a:r>
            <a:endParaRPr lang="en-GB" sz="1000" b="1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1955538" y="804006"/>
            <a:ext cx="0" cy="108000"/>
          </a:xfrm>
          <a:prstGeom prst="line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 flipH="1">
            <a:off x="1947777" y="1352892"/>
            <a:ext cx="0" cy="108000"/>
          </a:xfrm>
          <a:prstGeom prst="line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>
            <a:off x="2256652" y="1073780"/>
            <a:ext cx="0" cy="108000"/>
          </a:xfrm>
          <a:prstGeom prst="line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1673984" y="1077122"/>
            <a:ext cx="0" cy="108000"/>
          </a:xfrm>
          <a:prstGeom prst="line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89701" y="1324857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</a:t>
            </a:r>
            <a:endParaRPr lang="en-GB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131316" y="902180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</a:t>
            </a:r>
            <a:endParaRPr lang="en-GB" sz="1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909402" y="67251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</a:t>
            </a:r>
            <a:endParaRPr lang="en-GB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502261" y="92505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264887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35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88" y="-116664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1dDiscretization</a:t>
            </a:r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797344" y="912006"/>
            <a:ext cx="2321716" cy="440886"/>
            <a:chOff x="797344" y="912006"/>
            <a:chExt cx="2321716" cy="440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264596" y="912006"/>
              <a:ext cx="469028" cy="440886"/>
              <a:chOff x="1264596" y="912006"/>
              <a:chExt cx="469028" cy="4408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15528" y="912006"/>
              <a:ext cx="469028" cy="440886"/>
              <a:chOff x="1264596" y="912006"/>
              <a:chExt cx="469028" cy="44088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84556" y="912006"/>
              <a:ext cx="469028" cy="440886"/>
              <a:chOff x="1264596" y="912006"/>
              <a:chExt cx="469028" cy="44088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650032" y="912006"/>
              <a:ext cx="469028" cy="440886"/>
              <a:chOff x="1264596" y="912006"/>
              <a:chExt cx="469028" cy="44088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97344" y="912006"/>
              <a:ext cx="469028" cy="440886"/>
              <a:chOff x="1264596" y="912006"/>
              <a:chExt cx="469028" cy="44088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1349870" y="6944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GB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817520" y="6944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</a:t>
            </a:r>
            <a:endParaRPr lang="en-GB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283624" y="6943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</a:t>
            </a:r>
            <a:endParaRPr lang="en-GB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945222" y="694396"/>
            <a:ext cx="90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GB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749100" y="69439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4</a:t>
            </a:r>
            <a:endParaRPr lang="en-GB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600198" y="1048921"/>
                <a:ext cx="15433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98" y="1048921"/>
                <a:ext cx="154337" cy="153888"/>
              </a:xfrm>
              <a:prstGeom prst="rect">
                <a:avLst/>
              </a:prstGeom>
              <a:blipFill>
                <a:blip r:embed="rId2"/>
                <a:stretch>
                  <a:fillRect l="-19231" r="-7692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3160721" y="1036321"/>
                <a:ext cx="16395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721" y="1036321"/>
                <a:ext cx="163955" cy="153888"/>
              </a:xfrm>
              <a:prstGeom prst="rect">
                <a:avLst/>
              </a:prstGeom>
              <a:blipFill>
                <a:blip r:embed="rId3"/>
                <a:stretch>
                  <a:fillRect l="-18519" r="-7407"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501974" y="561632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Cell</a:t>
            </a:r>
            <a:endParaRPr lang="en-GB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1042" y="136402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Face</a:t>
            </a:r>
            <a:endParaRPr lang="en-GB" sz="1000" dirty="0"/>
          </a:p>
        </p:txBody>
      </p:sp>
      <p:cxnSp>
        <p:nvCxnSpPr>
          <p:cNvPr id="52" name="Straight Connector 51"/>
          <p:cNvCxnSpPr>
            <a:stCxn id="49" idx="2"/>
          </p:cNvCxnSpPr>
          <p:nvPr/>
        </p:nvCxnSpPr>
        <p:spPr>
          <a:xfrm>
            <a:off x="1689686" y="807853"/>
            <a:ext cx="143006" cy="226009"/>
          </a:xfrm>
          <a:prstGeom prst="line">
            <a:avLst/>
          </a:prstGeom>
          <a:ln w="9525">
            <a:headEnd type="none" w="med" len="med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20" idx="3"/>
          </p:cNvCxnSpPr>
          <p:nvPr/>
        </p:nvCxnSpPr>
        <p:spPr>
          <a:xfrm flipV="1">
            <a:off x="2079786" y="1132449"/>
            <a:ext cx="104770" cy="263844"/>
          </a:xfrm>
          <a:prstGeom prst="line">
            <a:avLst/>
          </a:prstGeom>
          <a:ln w="9525">
            <a:headEnd type="none" w="med" len="med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0" idx="1"/>
          </p:cNvCxnSpPr>
          <p:nvPr/>
        </p:nvCxnSpPr>
        <p:spPr>
          <a:xfrm flipH="1" flipV="1">
            <a:off x="1715528" y="1132449"/>
            <a:ext cx="169488" cy="257468"/>
          </a:xfrm>
          <a:prstGeom prst="line">
            <a:avLst/>
          </a:prstGeom>
          <a:ln w="9525">
            <a:headEnd type="none" w="med" len="med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21998" y="56163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Node</a:t>
            </a:r>
            <a:endParaRPr lang="en-GB" sz="1000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1957146" y="777111"/>
            <a:ext cx="185750" cy="315883"/>
          </a:xfrm>
          <a:prstGeom prst="line">
            <a:avLst/>
          </a:prstGeom>
          <a:ln w="9525">
            <a:headEnd type="none" w="med" len="med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84546" y="1362857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Boundary B</a:t>
            </a:r>
            <a:endParaRPr lang="en-GB" sz="1000" dirty="0"/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3114434" y="1261184"/>
            <a:ext cx="148217" cy="179472"/>
          </a:xfrm>
          <a:prstGeom prst="line">
            <a:avLst/>
          </a:prstGeom>
          <a:ln w="9525">
            <a:headEnd type="none" w="med" len="med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36020" y="1358436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Boundary A</a:t>
            </a:r>
            <a:endParaRPr lang="en-GB" sz="1000" dirty="0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653753" y="1261184"/>
            <a:ext cx="141815" cy="179472"/>
          </a:xfrm>
          <a:prstGeom prst="line">
            <a:avLst/>
          </a:prstGeom>
          <a:ln w="9525">
            <a:headEnd type="none" w="med" len="med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28013" y="510158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Cell index</a:t>
            </a:r>
            <a:endParaRPr lang="en-GB" sz="1000" dirty="0"/>
          </a:p>
        </p:txBody>
      </p:sp>
      <p:cxnSp>
        <p:nvCxnSpPr>
          <p:cNvPr id="73" name="Straight Connector 72"/>
          <p:cNvCxnSpPr>
            <a:endCxn id="34" idx="1"/>
          </p:cNvCxnSpPr>
          <p:nvPr/>
        </p:nvCxnSpPr>
        <p:spPr>
          <a:xfrm>
            <a:off x="653753" y="719214"/>
            <a:ext cx="291469" cy="98293"/>
          </a:xfrm>
          <a:prstGeom prst="line">
            <a:avLst/>
          </a:prstGeom>
          <a:ln w="9525">
            <a:headEnd type="none" w="med" len="med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4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88" y="-116664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1dFacesAndDistances</a:t>
            </a:r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797344" y="912006"/>
            <a:ext cx="2321716" cy="440886"/>
            <a:chOff x="797344" y="912006"/>
            <a:chExt cx="2321716" cy="440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264596" y="912006"/>
              <a:ext cx="469028" cy="440886"/>
              <a:chOff x="1264596" y="912006"/>
              <a:chExt cx="469028" cy="4408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15528" y="912006"/>
              <a:ext cx="469028" cy="440886"/>
              <a:chOff x="1264596" y="912006"/>
              <a:chExt cx="469028" cy="44088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84556" y="912006"/>
              <a:ext cx="469028" cy="440886"/>
              <a:chOff x="1264596" y="912006"/>
              <a:chExt cx="469028" cy="44088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650032" y="912006"/>
              <a:ext cx="469028" cy="440886"/>
              <a:chOff x="1264596" y="912006"/>
              <a:chExt cx="469028" cy="44088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97344" y="912006"/>
              <a:ext cx="469028" cy="440886"/>
              <a:chOff x="1264596" y="912006"/>
              <a:chExt cx="469028" cy="44088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44" name="Straight Connector 43"/>
          <p:cNvCxnSpPr/>
          <p:nvPr/>
        </p:nvCxnSpPr>
        <p:spPr>
          <a:xfrm>
            <a:off x="1714288" y="1457045"/>
            <a:ext cx="467275" cy="0"/>
          </a:xfrm>
          <a:prstGeom prst="line">
            <a:avLst/>
          </a:prstGeom>
          <a:ln w="9525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181563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714288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blipFill>
                <a:blip r:embed="rId4"/>
                <a:stretch>
                  <a:fillRect l="-16667" r="-6667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349870" y="694441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817520" y="6944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283624" y="6943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580043" y="716478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057585" y="71836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928394" y="1643697"/>
            <a:ext cx="468515" cy="199087"/>
            <a:chOff x="1866688" y="1568353"/>
            <a:chExt cx="468515" cy="199087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866688" y="1609445"/>
              <a:ext cx="467275" cy="0"/>
            </a:xfrm>
            <a:prstGeom prst="line">
              <a:avLst/>
            </a:prstGeom>
            <a:ln w="9525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333963" y="156835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1866688" y="156835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008481" y="1613552"/>
                  <a:ext cx="17863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8481" y="1613552"/>
                  <a:ext cx="178639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0690" r="-6897" b="-1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668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88" y="-116664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1dBoundaryA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797344" y="912006"/>
            <a:ext cx="2321716" cy="440886"/>
            <a:chOff x="797344" y="912006"/>
            <a:chExt cx="2321716" cy="440886"/>
          </a:xfrm>
        </p:grpSpPr>
        <p:grpSp>
          <p:nvGrpSpPr>
            <p:cNvPr id="36" name="Group 35"/>
            <p:cNvGrpSpPr/>
            <p:nvPr/>
          </p:nvGrpSpPr>
          <p:grpSpPr>
            <a:xfrm>
              <a:off x="1264596" y="912006"/>
              <a:ext cx="469028" cy="440886"/>
              <a:chOff x="1264596" y="912006"/>
              <a:chExt cx="469028" cy="44088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715528" y="912006"/>
              <a:ext cx="469028" cy="440886"/>
              <a:chOff x="1264596" y="912006"/>
              <a:chExt cx="469028" cy="440886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184556" y="912006"/>
              <a:ext cx="469028" cy="440886"/>
              <a:chOff x="1264596" y="912006"/>
              <a:chExt cx="469028" cy="44088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650032" y="912006"/>
              <a:ext cx="469028" cy="440886"/>
              <a:chOff x="1264596" y="912006"/>
              <a:chExt cx="469028" cy="44088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97344" y="912006"/>
              <a:ext cx="469028" cy="440886"/>
              <a:chOff x="1264596" y="912006"/>
              <a:chExt cx="469028" cy="44088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600198" y="1048921"/>
                <a:ext cx="15433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98" y="1048921"/>
                <a:ext cx="154337" cy="153888"/>
              </a:xfrm>
              <a:prstGeom prst="rect">
                <a:avLst/>
              </a:prstGeom>
              <a:blipFill>
                <a:blip r:embed="rId2"/>
                <a:stretch>
                  <a:fillRect l="-19231" r="-7692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3160721" y="1036321"/>
                <a:ext cx="16395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721" y="1036321"/>
                <a:ext cx="163955" cy="153888"/>
              </a:xfrm>
              <a:prstGeom prst="rect">
                <a:avLst/>
              </a:prstGeom>
              <a:blipFill>
                <a:blip r:embed="rId3"/>
                <a:stretch>
                  <a:fillRect l="-18519" r="-7407"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910215" y="69002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376319" y="68997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150280" y="71394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1010210" y="1375789"/>
            <a:ext cx="468515" cy="223118"/>
            <a:chOff x="1866688" y="1568353"/>
            <a:chExt cx="468515" cy="223118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1866688" y="1609445"/>
              <a:ext cx="467275" cy="0"/>
            </a:xfrm>
            <a:prstGeom prst="line">
              <a:avLst/>
            </a:prstGeom>
            <a:ln w="9525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2333963" y="156835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1866688" y="156835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2010129" y="1637583"/>
                  <a:ext cx="17863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0129" y="1637583"/>
                  <a:ext cx="178639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6667" r="-6667" b="-1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7" name="Straight Connector 86"/>
          <p:cNvCxnSpPr/>
          <p:nvPr/>
        </p:nvCxnSpPr>
        <p:spPr>
          <a:xfrm>
            <a:off x="797344" y="1416881"/>
            <a:ext cx="212866" cy="0"/>
          </a:xfrm>
          <a:prstGeom prst="line">
            <a:avLst/>
          </a:prstGeom>
          <a:ln w="9525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796104" y="1382144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829817" y="1457974"/>
                <a:ext cx="178639" cy="288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17" y="1457974"/>
                <a:ext cx="178639" cy="288156"/>
              </a:xfrm>
              <a:prstGeom prst="rect">
                <a:avLst/>
              </a:prstGeom>
              <a:blipFill>
                <a:blip r:embed="rId5"/>
                <a:stretch>
                  <a:fillRect l="-17241" t="-2128" r="-10345" b="-170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43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264596" y="471120"/>
            <a:ext cx="1407085" cy="1322659"/>
            <a:chOff x="3220872" y="1624083"/>
            <a:chExt cx="4094328" cy="3848670"/>
          </a:xfrm>
        </p:grpSpPr>
        <p:sp>
          <p:nvSpPr>
            <p:cNvPr id="4" name="Rectangle 3"/>
            <p:cNvSpPr/>
            <p:nvPr/>
          </p:nvSpPr>
          <p:spPr>
            <a:xfrm>
              <a:off x="4585648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50424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85648" y="162408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20872" y="2906972"/>
              <a:ext cx="1364775" cy="12828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5648" y="418986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61491" y="1450223"/>
                <a:ext cx="795666" cy="384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=∑</m:t>
                      </m:r>
                      <m:acc>
                        <m:accPr>
                          <m:chr m:val="̇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GB" sz="1000" dirty="0"/>
                                <m:t>m</m:t>
                              </m:r>
                            </m:e>
                            <m:sub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91" y="1450223"/>
                <a:ext cx="795666" cy="3849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1599420" y="1140379"/>
            <a:ext cx="282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10522" y="1075135"/>
                <a:ext cx="37779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522" y="1075135"/>
                <a:ext cx="377796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979235" y="1106671"/>
            <a:ext cx="581085" cy="246221"/>
            <a:chOff x="403715" y="1678340"/>
            <a:chExt cx="581085" cy="246221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403715" y="1704117"/>
              <a:ext cx="2822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601599" y="1678340"/>
                  <a:ext cx="383201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99" y="1678340"/>
                  <a:ext cx="383201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1908558" y="1207050"/>
            <a:ext cx="380745" cy="360842"/>
            <a:chOff x="1775790" y="1465357"/>
            <a:chExt cx="380745" cy="360842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1834629" y="1465357"/>
              <a:ext cx="0" cy="280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775790" y="1579978"/>
                  <a:ext cx="38074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790" y="1579978"/>
                  <a:ext cx="380745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/>
          <p:cNvCxnSpPr/>
          <p:nvPr/>
        </p:nvCxnSpPr>
        <p:spPr>
          <a:xfrm flipV="1">
            <a:off x="1968138" y="868939"/>
            <a:ext cx="0" cy="280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908557" y="645450"/>
                <a:ext cx="38074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57" y="645450"/>
                <a:ext cx="380745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0" y="-12398"/>
            <a:ext cx="1873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balanceNeighbors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09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12398"/>
            <a:ext cx="1973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centralDifferencing</a:t>
            </a:r>
            <a:endParaRPr lang="en-GB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871467" y="452220"/>
            <a:ext cx="2301469" cy="1222830"/>
            <a:chOff x="871467" y="452220"/>
            <a:chExt cx="2301469" cy="122283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415220" y="914400"/>
              <a:ext cx="1191793" cy="449122"/>
            </a:xfrm>
            <a:prstGeom prst="line">
              <a:avLst/>
            </a:prstGeom>
            <a:ln w="9525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24655" y="692609"/>
                  <a:ext cx="19056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655" y="692609"/>
                  <a:ext cx="190565" cy="153888"/>
                </a:xfrm>
                <a:prstGeom prst="rect">
                  <a:avLst/>
                </a:prstGeom>
                <a:blipFill>
                  <a:blip r:embed="rId2"/>
                  <a:stretch>
                    <a:fillRect l="-19355" r="-6452" b="-16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679304" y="1165093"/>
                  <a:ext cx="16042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304" y="1165093"/>
                  <a:ext cx="160429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23077" r="-7692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1981143" y="679815"/>
              <a:ext cx="0" cy="918291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011116" y="965617"/>
                  <a:ext cx="17293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116" y="965617"/>
                  <a:ext cx="172932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21429" b="-76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/>
            <p:nvPr/>
          </p:nvCxnSpPr>
          <p:spPr>
            <a:xfrm>
              <a:off x="1412740" y="1457045"/>
              <a:ext cx="1194273" cy="1"/>
            </a:xfrm>
            <a:prstGeom prst="line">
              <a:avLst/>
            </a:prstGeom>
            <a:ln w="9525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607013" y="141595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412740" y="141595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020561" y="1521162"/>
                  <a:ext cx="17863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561" y="1521162"/>
                  <a:ext cx="178639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16667" r="-6667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/>
            <p:cNvSpPr txBox="1"/>
            <p:nvPr/>
          </p:nvSpPr>
          <p:spPr>
            <a:xfrm>
              <a:off x="2611564" y="1351885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Node P</a:t>
              </a:r>
              <a:endParaRPr lang="en-GB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29925" y="452220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West face</a:t>
              </a:r>
              <a:endParaRPr lang="en-GB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1467" y="905549"/>
              <a:ext cx="6094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Node W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26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88" y="-116664"/>
            <a:ext cx="3414832" cy="452287"/>
          </a:xfrm>
        </p:spPr>
        <p:txBody>
          <a:bodyPr>
            <a:normAutofit/>
          </a:bodyPr>
          <a:lstStyle/>
          <a:p>
            <a:r>
              <a:rPr lang="en-US" smtClean="0"/>
              <a:t>1dconduction</a:t>
            </a:r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797344" y="912006"/>
            <a:ext cx="2321716" cy="440886"/>
            <a:chOff x="797344" y="912006"/>
            <a:chExt cx="2321716" cy="440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264596" y="912006"/>
              <a:ext cx="469028" cy="440886"/>
              <a:chOff x="1264596" y="912006"/>
              <a:chExt cx="469028" cy="4408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15528" y="912006"/>
              <a:ext cx="469028" cy="440886"/>
              <a:chOff x="1264596" y="912006"/>
              <a:chExt cx="469028" cy="44088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84556" y="912006"/>
              <a:ext cx="469028" cy="440886"/>
              <a:chOff x="1264596" y="912006"/>
              <a:chExt cx="469028" cy="44088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650032" y="912006"/>
              <a:ext cx="469028" cy="440886"/>
              <a:chOff x="1264596" y="912006"/>
              <a:chExt cx="469028" cy="44088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97344" y="912006"/>
              <a:ext cx="469028" cy="440886"/>
              <a:chOff x="1264596" y="912006"/>
              <a:chExt cx="469028" cy="44088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77154" y="1162435"/>
                <a:ext cx="37189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154" y="1162435"/>
                <a:ext cx="371897" cy="153888"/>
              </a:xfrm>
              <a:prstGeom prst="rect">
                <a:avLst/>
              </a:prstGeom>
              <a:blipFill>
                <a:blip r:embed="rId2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046677" y="1162435"/>
                <a:ext cx="3466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77" y="1162435"/>
                <a:ext cx="346698" cy="153888"/>
              </a:xfrm>
              <a:prstGeom prst="rect">
                <a:avLst/>
              </a:prstGeom>
              <a:blipFill>
                <a:blip r:embed="rId3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1617902" y="1127780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86930" y="1131983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49870" y="694441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817520" y="6944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283624" y="6943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580043" y="716478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057585" y="71836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714288" y="1457045"/>
            <a:ext cx="467275" cy="0"/>
          </a:xfrm>
          <a:prstGeom prst="line">
            <a:avLst/>
          </a:prstGeom>
          <a:ln w="9525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181563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714288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blipFill>
                <a:blip r:embed="rId4"/>
                <a:stretch>
                  <a:fillRect l="-16667" r="-6667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54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306" y="-97209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2dConductionCV</a:t>
            </a:r>
            <a:endParaRPr lang="en-GB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264596" y="471120"/>
            <a:ext cx="1407085" cy="1322659"/>
            <a:chOff x="3220872" y="1624083"/>
            <a:chExt cx="4094328" cy="3848670"/>
          </a:xfrm>
        </p:grpSpPr>
        <p:sp>
          <p:nvSpPr>
            <p:cNvPr id="4" name="Rectangle 3"/>
            <p:cNvSpPr/>
            <p:nvPr/>
          </p:nvSpPr>
          <p:spPr>
            <a:xfrm>
              <a:off x="4585648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50424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85648" y="162408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20872" y="2906972"/>
              <a:ext cx="1364775" cy="12828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5648" y="418986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77154" y="1162435"/>
                <a:ext cx="37189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154" y="1162435"/>
                <a:ext cx="371897" cy="153888"/>
              </a:xfrm>
              <a:prstGeom prst="rect">
                <a:avLst/>
              </a:prstGeom>
              <a:blipFill>
                <a:blip r:embed="rId2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617902" y="1127780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46677" y="1162435"/>
                <a:ext cx="3466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77" y="1162435"/>
                <a:ext cx="346698" cy="153888"/>
              </a:xfrm>
              <a:prstGeom prst="rect">
                <a:avLst/>
              </a:prstGeom>
              <a:blipFill>
                <a:blip r:embed="rId3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086930" y="1131983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2424567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947777" y="111653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942938" y="675743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938110" y="155135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0734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1955538" y="810700"/>
            <a:ext cx="0" cy="1944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1951306" y="1255692"/>
            <a:ext cx="0" cy="1944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73991" y="1389462"/>
                <a:ext cx="33938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91" y="1389462"/>
                <a:ext cx="339387" cy="153888"/>
              </a:xfrm>
              <a:prstGeom prst="rect">
                <a:avLst/>
              </a:prstGeom>
              <a:blipFill>
                <a:blip r:embed="rId4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11227" y="914377"/>
                <a:ext cx="35509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27" y="914377"/>
                <a:ext cx="355097" cy="153888"/>
              </a:xfrm>
              <a:prstGeom prst="rect">
                <a:avLst/>
              </a:prstGeom>
              <a:blipFill>
                <a:blip r:embed="rId5"/>
                <a:stretch>
                  <a:fillRect r="-172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66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306" y="-97209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2dConductionNotation</a:t>
            </a:r>
            <a:endParaRPr lang="en-GB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264596" y="471120"/>
            <a:ext cx="1407085" cy="1322659"/>
            <a:chOff x="3220872" y="1624083"/>
            <a:chExt cx="4094328" cy="3848670"/>
          </a:xfrm>
        </p:grpSpPr>
        <p:sp>
          <p:nvSpPr>
            <p:cNvPr id="4" name="Rectangle 3"/>
            <p:cNvSpPr/>
            <p:nvPr/>
          </p:nvSpPr>
          <p:spPr>
            <a:xfrm>
              <a:off x="4585648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50424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85648" y="162408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20872" y="2906972"/>
              <a:ext cx="1364775" cy="12828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5648" y="418986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1732198" y="1871441"/>
            <a:ext cx="467275" cy="0"/>
          </a:xfrm>
          <a:prstGeom prst="line">
            <a:avLst/>
          </a:prstGeom>
          <a:ln w="9525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199473" y="1830349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732198" y="1830349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73991" y="1875548"/>
                <a:ext cx="1786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91" y="1875548"/>
                <a:ext cx="178639" cy="153888"/>
              </a:xfrm>
              <a:prstGeom prst="rect">
                <a:avLst/>
              </a:prstGeom>
              <a:blipFill>
                <a:blip r:embed="rId2"/>
                <a:stretch>
                  <a:fillRect l="-16667" r="-6667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>
            <a:spLocks noChangeAspect="1"/>
          </p:cNvSpPr>
          <p:nvPr/>
        </p:nvSpPr>
        <p:spPr>
          <a:xfrm>
            <a:off x="2424567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947777" y="111653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942938" y="675743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938110" y="155135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0734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1139931" y="912006"/>
            <a:ext cx="83110" cy="441112"/>
            <a:chOff x="1063118" y="906380"/>
            <a:chExt cx="83110" cy="4680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104212" y="906380"/>
              <a:ext cx="0" cy="468000"/>
            </a:xfrm>
            <a:prstGeom prst="line">
              <a:avLst/>
            </a:prstGeom>
            <a:ln w="9525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 flipH="1">
              <a:off x="1103591" y="1329507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>
              <a:off x="1104516" y="87029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20833" y="1050836"/>
                <a:ext cx="1346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1000" dirty="0" smtClean="0"/>
                  <a:t>y</a:t>
                </a:r>
                <a:endParaRPr lang="en-GB" sz="1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33" y="1050836"/>
                <a:ext cx="134652" cy="153888"/>
              </a:xfrm>
              <a:prstGeom prst="rect">
                <a:avLst/>
              </a:prstGeom>
              <a:blipFill>
                <a:blip r:embed="rId3"/>
                <a:stretch>
                  <a:fillRect l="-30435" t="-19231" r="-56522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842943" y="10827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351574" y="1082793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324572" y="10827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830343" y="15226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</a:t>
            </a:r>
            <a:endParaRPr lang="en-GB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830343" y="64523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</a:t>
            </a:r>
            <a:endParaRPr lang="en-GB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839624" y="1270873"/>
            <a:ext cx="234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</a:t>
            </a:r>
            <a:endParaRPr lang="en-GB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119245" y="100410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833367" y="84159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</a:t>
            </a:r>
            <a:endParaRPr lang="en-GB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1537055" y="1017269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1027405" y="1658690"/>
            <a:ext cx="333619" cy="389960"/>
            <a:chOff x="1027405" y="1658690"/>
            <a:chExt cx="333619" cy="389960"/>
          </a:xfrm>
        </p:grpSpPr>
        <p:cxnSp>
          <p:nvCxnSpPr>
            <p:cNvPr id="41" name="Straight Connector 40"/>
            <p:cNvCxnSpPr/>
            <p:nvPr/>
          </p:nvCxnSpPr>
          <p:spPr>
            <a:xfrm flipH="1">
              <a:off x="1181024" y="1689289"/>
              <a:ext cx="0" cy="187200"/>
            </a:xfrm>
            <a:prstGeom prst="line">
              <a:avLst/>
            </a:prstGeom>
            <a:ln w="9525"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181024" y="1871441"/>
              <a:ext cx="180000" cy="0"/>
            </a:xfrm>
            <a:prstGeom prst="line">
              <a:avLst/>
            </a:prstGeom>
            <a:ln w="9525"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120252" y="1802429"/>
              <a:ext cx="2407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</a:t>
              </a:r>
              <a:endParaRPr lang="en-GB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27405" y="1658690"/>
              <a:ext cx="130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349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10235</TotalTime>
  <Words>92</Words>
  <Application>Microsoft Office PowerPoint</Application>
  <PresentationFormat>Custom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1dDiscretization</vt:lpstr>
      <vt:lpstr>1dFacesAndDistances</vt:lpstr>
      <vt:lpstr>1dBoundaryA</vt:lpstr>
      <vt:lpstr>PowerPoint Presentation</vt:lpstr>
      <vt:lpstr>PowerPoint Presentation</vt:lpstr>
      <vt:lpstr>1dconduction</vt:lpstr>
      <vt:lpstr>2dConductionCV</vt:lpstr>
      <vt:lpstr>2dConductionNotation</vt:lpstr>
      <vt:lpstr>Advection-conduction</vt:lpstr>
      <vt:lpstr>1dadvectionConduction</vt:lpstr>
      <vt:lpstr>1dConservativeness</vt:lpstr>
      <vt:lpstr>upwind2d</vt:lpstr>
      <vt:lpstr>PowerPoint Presentation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Antti Mikkonen</dc:creator>
  <cp:lastModifiedBy>Antti Mikkonen</cp:lastModifiedBy>
  <cp:revision>27</cp:revision>
  <dcterms:created xsi:type="dcterms:W3CDTF">2018-01-12T12:50:22Z</dcterms:created>
  <dcterms:modified xsi:type="dcterms:W3CDTF">2018-02-14T10:04:46Z</dcterms:modified>
</cp:coreProperties>
</file>