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sldIdLst>
    <p:sldId id="256" r:id="rId3"/>
    <p:sldId id="290" r:id="rId4"/>
    <p:sldId id="289" r:id="rId5"/>
    <p:sldId id="291" r:id="rId6"/>
    <p:sldId id="292" r:id="rId7"/>
    <p:sldId id="285" r:id="rId8"/>
    <p:sldId id="288" r:id="rId9"/>
    <p:sldId id="286" r:id="rId10"/>
    <p:sldId id="293" r:id="rId11"/>
    <p:sldId id="294" r:id="rId12"/>
    <p:sldId id="295" r:id="rId13"/>
    <p:sldId id="296" r:id="rId14"/>
    <p:sldId id="297" r:id="rId15"/>
    <p:sldId id="307" r:id="rId16"/>
    <p:sldId id="300" r:id="rId17"/>
    <p:sldId id="299" r:id="rId18"/>
    <p:sldId id="301" r:id="rId19"/>
    <p:sldId id="312" r:id="rId20"/>
    <p:sldId id="302" r:id="rId21"/>
    <p:sldId id="313" r:id="rId22"/>
    <p:sldId id="314" r:id="rId23"/>
    <p:sldId id="303" r:id="rId24"/>
    <p:sldId id="304" r:id="rId25"/>
    <p:sldId id="305" r:id="rId26"/>
    <p:sldId id="315" r:id="rId27"/>
    <p:sldId id="308" r:id="rId28"/>
    <p:sldId id="306" r:id="rId29"/>
    <p:sldId id="309" r:id="rId30"/>
    <p:sldId id="310" r:id="rId31"/>
    <p:sldId id="311" r:id="rId32"/>
  </p:sldIdLst>
  <p:sldSz cx="9144000" cy="5143500" type="screen16x9"/>
  <p:notesSz cx="6858000" cy="9144000"/>
  <p:defaultTextStyle>
    <a:defPPr>
      <a:defRPr lang="fi-FI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468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941476"/>
            <a:ext cx="7772400" cy="1382273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2582365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A5455-DBB3-4236-A439-06E42F7CC689}" type="datetime1">
              <a:rPr lang="fi-FI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7D7AF-4D41-40C3-9E60-EDDE104A8273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5701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DAB44-233C-496B-92B2-E6C427A9435E}" type="datetime1">
              <a:rPr lang="fi-FI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8139E-B43C-422B-8D61-E28A1A298AF8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3300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6963269" y="471083"/>
            <a:ext cx="1863441" cy="4535142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609600" y="471083"/>
            <a:ext cx="5863062" cy="4535142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 rot="5400000">
            <a:off x="23020" y="4016772"/>
            <a:ext cx="595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52850-022D-401E-887E-FA9031320930}" type="datetime1">
              <a:rPr lang="fi-FI"/>
              <a:pPr>
                <a:defRPr/>
              </a:pPr>
              <a:t>22.1.2018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>
          <a:xfrm rot="5400000">
            <a:off x="-385960" y="3012480"/>
            <a:ext cx="141327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>
          <a:xfrm rot="5400000">
            <a:off x="65882" y="4569222"/>
            <a:ext cx="5095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8376F-F84D-4E49-BB88-46B977CFA2A3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13793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725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7A7E3-1F14-42B2-B32E-A23B06379E24}" type="datetime1">
              <a:rPr lang="fi-FI"/>
              <a:pPr>
                <a:defRPr/>
              </a:pPr>
              <a:t>22.1.2018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D1DE8-CAAD-4A60-AC91-443A8B5A0338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528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41796-6958-4745-ACFD-F284432D22AD}" type="datetime1">
              <a:rPr lang="fi-FI"/>
              <a:pPr>
                <a:defRPr/>
              </a:pPr>
              <a:t>22.1.2018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732CC-F4EE-413A-9772-47A55540C186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25131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CEBD4-EBA5-4C36-9FEE-93095EF223D7}" type="datetime1">
              <a:rPr lang="fi-FI"/>
              <a:pPr>
                <a:defRPr/>
              </a:pPr>
              <a:t>22.1.2018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0384B-FA05-4A50-9139-1308F114E6F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5841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F7D6A-E4CE-4C23-8B03-840402BE0CB5}" type="datetime1">
              <a:rPr lang="fi-FI"/>
              <a:pPr>
                <a:defRPr/>
              </a:pPr>
              <a:t>22.1.2018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038E8-AD94-4AAF-90B6-4CDCD94C3223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3679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67F56-C320-4B7F-8F62-A145E6A2CE5A}" type="datetime1">
              <a:rPr lang="fi-FI"/>
              <a:pPr>
                <a:defRPr/>
              </a:pPr>
              <a:t>22.1.2018</a:t>
            </a:fld>
            <a:endParaRPr lang="fi-FI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02241-6303-42B9-9C7B-9D85CF18137A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05715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784E7-9CAE-4ED3-8FEC-A45B72D5D4CF}" type="datetime1">
              <a:rPr lang="fi-FI"/>
              <a:pPr>
                <a:defRPr/>
              </a:pPr>
              <a:t>22.1.2018</a:t>
            </a:fld>
            <a:endParaRPr lang="fi-FI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3230C-AD8F-4FC9-A816-EC45735F3DE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086655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E7896-BEF5-4C39-A6D4-35E3D7F96EB0}" type="datetime1">
              <a:rPr lang="fi-FI"/>
              <a:pPr>
                <a:defRPr/>
              </a:pPr>
              <a:t>22.1.2018</a:t>
            </a:fld>
            <a:endParaRPr lang="fi-FI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D9096-AB30-488C-A217-96EAC4CA9A20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0359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77E17-2425-4FEE-8B68-A96F242AB7EF}" type="datetime1">
              <a:rPr lang="fi-FI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62BF9-2C3E-4785-897B-DFAE27475CB8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59480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533A5-749B-44BC-8689-795FB3E55F07}" type="datetime1">
              <a:rPr lang="fi-FI"/>
              <a:pPr>
                <a:defRPr/>
              </a:pPr>
              <a:t>22.1.2018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1FEB5-F64B-4A80-B09A-B2DAE9BC7EA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32471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D9AF3-3A8C-4670-BEAA-B6DE9768BC5B}" type="datetime1">
              <a:rPr lang="fi-FI"/>
              <a:pPr>
                <a:defRPr/>
              </a:pPr>
              <a:t>22.1.2018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616B2-C186-43CA-B0B9-797FD1F9A94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4111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2CBBB-299F-465C-AD6B-31F3A4BDBC03}" type="datetime1">
              <a:rPr lang="fi-FI"/>
              <a:pPr>
                <a:defRPr/>
              </a:pPr>
              <a:t>22.1.2018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4166F-EE80-42A4-9B21-989B83E8FF5A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489000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5936E-C028-4A2E-B3ED-3DFE0D192245}" type="datetime1">
              <a:rPr lang="fi-FI"/>
              <a:pPr>
                <a:defRPr/>
              </a:pPr>
              <a:t>22.1.2018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F2B38-4603-4036-89B9-6C86483CE765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997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5E415-C773-41C3-9156-B3E07F500292}" type="datetime1">
              <a:rPr lang="fi-FI"/>
              <a:pPr>
                <a:defRPr/>
              </a:pPr>
              <a:t>22.1.2018</a:t>
            </a:fld>
            <a:endParaRPr lang="fi-FI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576D8-108D-455E-95E6-8CE77BBC541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01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8128621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005939"/>
            <a:ext cx="8128621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24EC-EF43-46C5-8B87-9DB4BA104466}" type="datetime1">
              <a:rPr lang="fi-FI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BFFDB-8CB8-4ECD-974A-F205F1C55E07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3598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69915" y="284416"/>
            <a:ext cx="8206752" cy="857250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669915" y="1200151"/>
            <a:ext cx="389099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97459" y="1200151"/>
            <a:ext cx="4179208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5AD28-E4BF-4646-9B89-110C380B2E0E}" type="datetime1">
              <a:rPr lang="fi-FI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A92E9-C5F5-4548-8521-54B14BA480DC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5957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21334" y="122891"/>
            <a:ext cx="8229600" cy="776977"/>
          </a:xfrm>
        </p:spPr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21334" y="1151335"/>
            <a:ext cx="387605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21334" y="1631156"/>
            <a:ext cx="387605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752082" y="1151335"/>
            <a:ext cx="4098853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752082" y="1631156"/>
            <a:ext cx="4098853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B1B73-53A4-45AC-8982-E05845243CB8}" type="datetime1">
              <a:rPr lang="fi-FI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79A7C-D2C6-418A-99D1-79AEBE8C91F4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6663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049A-2818-4FD6-B60C-0F54169035A8}" type="datetime1">
              <a:rPr lang="fi-FI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E6AF1-E368-4448-AC08-4F0846E9036F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8745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FC81F-FC7B-4DBD-9FAE-75FE83FD07FB}" type="datetime1">
              <a:rPr lang="fi-FI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E5405-86F3-4CB9-BB91-8B7C48B22215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9883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566738" y="204787"/>
            <a:ext cx="2898776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04788"/>
            <a:ext cx="5275884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566739" y="1076326"/>
            <a:ext cx="2898775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7B6D0-A3F5-4D95-8D7A-B5FC85D19832}" type="datetime1">
              <a:rPr lang="fi-FI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D4294-CB61-4DEC-A6E5-4BF4E8E65033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4186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2065396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2065396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i-FI" noProof="0" smtClean="0"/>
              <a:t>Lisää kuva napsauttamalla kuvaketta</a:t>
            </a:r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2065396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02235-6884-4099-A182-50A2004481B1}" type="datetime1">
              <a:rPr lang="fi-FI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13CB5-0DD8-4873-A104-0CD984CF3E99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9613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tsikon paikkamerkki 1"/>
          <p:cNvSpPr>
            <a:spLocks noGrp="1"/>
          </p:cNvSpPr>
          <p:nvPr>
            <p:ph type="title"/>
          </p:nvPr>
        </p:nvSpPr>
        <p:spPr bwMode="auto">
          <a:xfrm>
            <a:off x="620713" y="34290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 smtClean="0"/>
              <a:t>Muokkaa perustyylejä naps.</a:t>
            </a:r>
          </a:p>
        </p:txBody>
      </p:sp>
      <p:sp>
        <p:nvSpPr>
          <p:cNvPr id="1027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620713" y="1372792"/>
            <a:ext cx="8229600" cy="331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 smtClean="0"/>
              <a:t>Muokkaa tekstin perustyylejä napsauttamalla</a:t>
            </a:r>
          </a:p>
          <a:p>
            <a:pPr lvl="1"/>
            <a:r>
              <a:rPr lang="fi-FI" altLang="fi-FI" smtClean="0"/>
              <a:t>toinen taso</a:t>
            </a:r>
          </a:p>
          <a:p>
            <a:pPr lvl="2"/>
            <a:r>
              <a:rPr lang="fi-FI" altLang="fi-FI" smtClean="0"/>
              <a:t>kolmas taso</a:t>
            </a:r>
          </a:p>
          <a:p>
            <a:pPr lvl="3"/>
            <a:r>
              <a:rPr lang="fi-FI" altLang="fi-FI" smtClean="0"/>
              <a:t>neljäs taso</a:t>
            </a:r>
          </a:p>
          <a:p>
            <a:pPr lvl="4"/>
            <a:r>
              <a:rPr lang="fi-FI" altLang="fi-FI" smtClean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6962775" y="4767263"/>
            <a:ext cx="10556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25A5BC75-1020-4920-8BB5-682609C3A3B8}" type="datetime1">
              <a:rPr lang="fi-FI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487739" y="4767263"/>
            <a:ext cx="333533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170863" y="4767263"/>
            <a:ext cx="679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0BF1EEF2-0FAF-45EA-AC8E-A2514C0F7F01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49" r:id="rId11"/>
    <p:sldLayoutId id="2147483750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 Black" pitchFamily="34" charset="0"/>
          <a:ea typeface="+mj-ea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tsikon paikkamerkki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 smtClean="0"/>
              <a:t>Muokkaa perustyylejä naps.</a:t>
            </a:r>
          </a:p>
        </p:txBody>
      </p:sp>
      <p:sp>
        <p:nvSpPr>
          <p:cNvPr id="2051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 smtClean="0"/>
              <a:t>Muokkaa tekstin perustyylejä napsauttamalla</a:t>
            </a:r>
          </a:p>
          <a:p>
            <a:pPr lvl="1"/>
            <a:r>
              <a:rPr lang="fi-FI" altLang="fi-FI" smtClean="0"/>
              <a:t>toinen taso</a:t>
            </a:r>
          </a:p>
          <a:p>
            <a:pPr lvl="2"/>
            <a:r>
              <a:rPr lang="fi-FI" altLang="fi-FI" smtClean="0"/>
              <a:t>kolmas taso</a:t>
            </a:r>
          </a:p>
          <a:p>
            <a:pPr lvl="3"/>
            <a:r>
              <a:rPr lang="fi-FI" altLang="fi-FI" smtClean="0"/>
              <a:t>neljäs taso</a:t>
            </a:r>
          </a:p>
          <a:p>
            <a:pPr lvl="4"/>
            <a:r>
              <a:rPr lang="fi-FI" altLang="fi-FI" smtClean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13B5C2-7249-445E-8BD1-61194EB22B47}" type="datetime1">
              <a:rPr lang="fi-FI"/>
              <a:pPr>
                <a:defRPr/>
              </a:pPr>
              <a:t>22.1.2018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3D0B38-7982-4B6A-B6E4-E1BA6610AA0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sp>
        <p:nvSpPr>
          <p:cNvPr id="2055" name="Tekstiruutu 6"/>
          <p:cNvSpPr txBox="1">
            <a:spLocks noChangeArrowheads="1"/>
          </p:cNvSpPr>
          <p:nvPr/>
        </p:nvSpPr>
        <p:spPr bwMode="auto">
          <a:xfrm>
            <a:off x="6996114" y="-833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i-FI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guardian.com/science/blog/2010/dec/14/million-dollars-maths-navier-stok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tsikko 5"/>
          <p:cNvSpPr>
            <a:spLocks noGrp="1"/>
          </p:cNvSpPr>
          <p:nvPr>
            <p:ph type="ctrTitle"/>
          </p:nvPr>
        </p:nvSpPr>
        <p:spPr>
          <a:xfrm>
            <a:off x="685800" y="941785"/>
            <a:ext cx="7772400" cy="1382315"/>
          </a:xfrm>
        </p:spPr>
        <p:txBody>
          <a:bodyPr/>
          <a:lstStyle/>
          <a:p>
            <a:r>
              <a:rPr lang="en-US" dirty="0"/>
              <a:t>KEB-45250</a:t>
            </a:r>
            <a:br>
              <a:rPr lang="en-US" dirty="0"/>
            </a:br>
            <a:r>
              <a:rPr lang="en-US" dirty="0"/>
              <a:t>Numerical Techniques for Process Modeling</a:t>
            </a:r>
            <a:br>
              <a:rPr lang="en-US" dirty="0"/>
            </a:br>
            <a:endParaRPr lang="fi-FI" altLang="fi-FI" dirty="0" smtClean="0">
              <a:cs typeface="Arial" charset="0"/>
            </a:endParaRPr>
          </a:p>
        </p:txBody>
      </p:sp>
      <p:sp>
        <p:nvSpPr>
          <p:cNvPr id="6147" name="Alaotsikko 6"/>
          <p:cNvSpPr>
            <a:spLocks noGrp="1"/>
          </p:cNvSpPr>
          <p:nvPr>
            <p:ph type="subTitle" idx="1"/>
          </p:nvPr>
        </p:nvSpPr>
        <p:spPr>
          <a:xfrm>
            <a:off x="1371600" y="2582466"/>
            <a:ext cx="6400800" cy="1314450"/>
          </a:xfrm>
        </p:spPr>
        <p:txBody>
          <a:bodyPr>
            <a:normAutofit fontScale="77500" lnSpcReduction="20000"/>
          </a:bodyPr>
          <a:lstStyle/>
          <a:p>
            <a:r>
              <a:rPr lang="fi-FI" altLang="fi-FI" dirty="0" err="1" smtClean="0">
                <a:latin typeface="Arial" charset="0"/>
                <a:cs typeface="Arial" charset="0"/>
              </a:rPr>
              <a:t>Spring</a:t>
            </a:r>
            <a:r>
              <a:rPr lang="fi-FI" altLang="fi-FI" dirty="0" smtClean="0">
                <a:latin typeface="Arial" charset="0"/>
                <a:cs typeface="Arial" charset="0"/>
              </a:rPr>
              <a:t> </a:t>
            </a:r>
            <a:r>
              <a:rPr lang="fi-FI" altLang="fi-FI" dirty="0" smtClean="0">
                <a:latin typeface="Arial" charset="0"/>
                <a:cs typeface="Arial" charset="0"/>
              </a:rPr>
              <a:t>2018</a:t>
            </a:r>
          </a:p>
          <a:p>
            <a:r>
              <a:rPr lang="fi-FI" altLang="fi-FI" dirty="0" err="1" smtClean="0">
                <a:latin typeface="Arial" charset="0"/>
                <a:cs typeface="Arial" charset="0"/>
              </a:rPr>
              <a:t>Lecture</a:t>
            </a:r>
            <a:r>
              <a:rPr lang="fi-FI" altLang="fi-FI" dirty="0" smtClean="0">
                <a:latin typeface="Arial" charset="0"/>
                <a:cs typeface="Arial" charset="0"/>
              </a:rPr>
              <a:t> 3</a:t>
            </a:r>
          </a:p>
          <a:p>
            <a:r>
              <a:rPr lang="fi-FI" altLang="fi-FI" dirty="0" err="1" smtClean="0">
                <a:latin typeface="Arial" charset="0"/>
                <a:cs typeface="Arial" charset="0"/>
              </a:rPr>
              <a:t>Introduction</a:t>
            </a:r>
            <a:r>
              <a:rPr lang="fi-FI" altLang="fi-FI" dirty="0" smtClean="0">
                <a:latin typeface="Arial" charset="0"/>
                <a:cs typeface="Arial" charset="0"/>
              </a:rPr>
              <a:t> to </a:t>
            </a:r>
            <a:r>
              <a:rPr lang="fi-FI" altLang="fi-FI" dirty="0" err="1" smtClean="0">
                <a:latin typeface="Arial" charset="0"/>
                <a:cs typeface="Arial" charset="0"/>
              </a:rPr>
              <a:t>Computational</a:t>
            </a:r>
            <a:r>
              <a:rPr lang="fi-FI" altLang="fi-FI" dirty="0" smtClean="0">
                <a:latin typeface="Arial" charset="0"/>
                <a:cs typeface="Arial" charset="0"/>
              </a:rPr>
              <a:t> </a:t>
            </a:r>
            <a:r>
              <a:rPr lang="fi-FI" altLang="fi-FI" dirty="0" err="1" smtClean="0">
                <a:latin typeface="Arial" charset="0"/>
                <a:cs typeface="Arial" charset="0"/>
              </a:rPr>
              <a:t>Fluid</a:t>
            </a:r>
            <a:r>
              <a:rPr lang="fi-FI" altLang="fi-FI" dirty="0" smtClean="0">
                <a:latin typeface="Arial" charset="0"/>
                <a:cs typeface="Arial" charset="0"/>
              </a:rPr>
              <a:t> Dynamics</a:t>
            </a:r>
            <a:endParaRPr lang="fi-FI" altLang="fi-FI" dirty="0" smtClean="0">
              <a:latin typeface="Arial" charset="0"/>
              <a:cs typeface="Arial" charset="0"/>
            </a:endParaRPr>
          </a:p>
          <a:p>
            <a:endParaRPr lang="fi-FI" altLang="fi-FI" dirty="0" smtClean="0">
              <a:latin typeface="Arial" charset="0"/>
              <a:cs typeface="Arial" charset="0"/>
            </a:endParaRPr>
          </a:p>
          <a:p>
            <a:endParaRPr lang="fi-FI" altLang="fi-FI" dirty="0" smtClean="0">
              <a:latin typeface="Arial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88269" y="4774168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altLang="fi-FI" dirty="0"/>
              <a:t>Antti Mikkonen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Classical test case by </a:t>
            </a:r>
            <a:r>
              <a:rPr lang="en-US" dirty="0" err="1" smtClean="0"/>
              <a:t>Pitz</a:t>
            </a:r>
            <a:r>
              <a:rPr lang="en-US" dirty="0" smtClean="0"/>
              <a:t> and Daily (1981)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7E17-2425-4FEE-8B68-A96F242AB7EF}" type="datetime1">
              <a:rPr lang="fi-FI" smtClean="0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62BF9-2C3E-4785-897B-DFAE27475CB8}" type="slidenum">
              <a:rPr lang="fi-FI" smtClean="0"/>
              <a:pPr>
                <a:defRPr/>
              </a:pPr>
              <a:t>10</a:t>
            </a:fld>
            <a:endParaRPr lang="fi-FI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26" y="771525"/>
            <a:ext cx="8462787" cy="5143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31772" y="2714091"/>
                <a:ext cx="543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72" y="2714091"/>
                <a:ext cx="543162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968254" y="2698256"/>
            <a:ext cx="201930" cy="533400"/>
            <a:chOff x="925830" y="2712720"/>
            <a:chExt cx="201930" cy="5334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937260" y="2712720"/>
              <a:ext cx="190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37260" y="2817495"/>
              <a:ext cx="190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931545" y="2922270"/>
              <a:ext cx="190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925830" y="3031332"/>
              <a:ext cx="190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925830" y="3136582"/>
              <a:ext cx="190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925830" y="3246120"/>
              <a:ext cx="190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451397" y="3016868"/>
                <a:ext cx="665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397" y="3016868"/>
                <a:ext cx="665887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416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7E17-2425-4FEE-8B68-A96F242AB7EF}" type="datetime1">
              <a:rPr lang="fi-FI" smtClean="0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62BF9-2C3E-4785-897B-DFAE27475CB8}" type="slidenum">
              <a:rPr lang="fi-FI" smtClean="0"/>
              <a:pPr>
                <a:defRPr/>
              </a:pPr>
              <a:t>11</a:t>
            </a:fld>
            <a:endParaRPr lang="fi-FI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121"/>
            <a:ext cx="9144000" cy="308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1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close up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7E17-2425-4FEE-8B68-A96F242AB7EF}" type="datetime1">
              <a:rPr lang="fi-FI" smtClean="0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62BF9-2C3E-4785-897B-DFAE27475CB8}" type="slidenum">
              <a:rPr lang="fi-FI" smtClean="0"/>
              <a:pPr>
                <a:defRPr/>
              </a:pPr>
              <a:t>12</a:t>
            </a:fld>
            <a:endParaRPr lang="fi-FI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1365921"/>
            <a:ext cx="7879080" cy="265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in time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90" y="1482250"/>
            <a:ext cx="3739201" cy="1260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7E17-2425-4FEE-8B68-A96F242AB7EF}" type="datetime1">
              <a:rPr lang="fi-FI" smtClean="0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62BF9-2C3E-4785-897B-DFAE27475CB8}" type="slidenum">
              <a:rPr lang="fi-FI" smtClean="0"/>
              <a:pPr>
                <a:defRPr/>
              </a:pPr>
              <a:t>13</a:t>
            </a:fld>
            <a:endParaRPr lang="fi-FI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13" y="1489062"/>
            <a:ext cx="3739198" cy="126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028081" y="1482249"/>
                <a:ext cx="702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081" y="1482249"/>
                <a:ext cx="702885" cy="276999"/>
              </a:xfrm>
              <a:prstGeom prst="rect">
                <a:avLst/>
              </a:prstGeom>
              <a:blipFill>
                <a:blip r:embed="rId4"/>
                <a:stretch>
                  <a:fillRect l="-6087" r="-6087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914511" y="1484994"/>
                <a:ext cx="1135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511" y="1484994"/>
                <a:ext cx="1135696" cy="276999"/>
              </a:xfrm>
              <a:prstGeom prst="rect">
                <a:avLst/>
              </a:prstGeom>
              <a:blipFill>
                <a:blip r:embed="rId5"/>
                <a:stretch>
                  <a:fillRect l="-3209" r="-3743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3" y="3202721"/>
            <a:ext cx="3739201" cy="126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10" y="3202721"/>
            <a:ext cx="3739201" cy="126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042751" y="3167499"/>
                <a:ext cx="879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751" y="3167499"/>
                <a:ext cx="879215" cy="276999"/>
              </a:xfrm>
              <a:prstGeom prst="rect">
                <a:avLst/>
              </a:prstGeom>
              <a:blipFill>
                <a:blip r:embed="rId8"/>
                <a:stretch>
                  <a:fillRect l="-4167" r="-5556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875795" y="3167499"/>
                <a:ext cx="1007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795" y="3167499"/>
                <a:ext cx="1007455" cy="276999"/>
              </a:xfrm>
              <a:prstGeom prst="rect">
                <a:avLst/>
              </a:prstGeom>
              <a:blipFill>
                <a:blip r:embed="rId9"/>
                <a:stretch>
                  <a:fillRect l="-4242" r="-4242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315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 state iterations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7E17-2425-4FEE-8B68-A96F242AB7EF}" type="datetime1">
              <a:rPr lang="fi-FI" smtClean="0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62BF9-2C3E-4785-897B-DFAE27475CB8}" type="slidenum">
              <a:rPr lang="fi-FI" smtClean="0"/>
              <a:pPr>
                <a:defRPr/>
              </a:pPr>
              <a:t>14</a:t>
            </a:fld>
            <a:endParaRPr lang="fi-F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028081" y="1482249"/>
                <a:ext cx="627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081" y="1482249"/>
                <a:ext cx="627095" cy="276999"/>
              </a:xfrm>
              <a:prstGeom prst="rect">
                <a:avLst/>
              </a:prstGeom>
              <a:blipFill>
                <a:blip r:embed="rId2"/>
                <a:stretch>
                  <a:fillRect l="-7767" r="-6796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170992" y="1501458"/>
                <a:ext cx="627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992" y="1501458"/>
                <a:ext cx="627095" cy="276999"/>
              </a:xfrm>
              <a:prstGeom prst="rect">
                <a:avLst/>
              </a:prstGeom>
              <a:blipFill>
                <a:blip r:embed="rId3"/>
                <a:stretch>
                  <a:fillRect l="-7767" r="-7767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042751" y="3167499"/>
                <a:ext cx="8835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=287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751" y="3167499"/>
                <a:ext cx="883575" cy="276999"/>
              </a:xfrm>
              <a:prstGeom prst="rect">
                <a:avLst/>
              </a:prstGeom>
              <a:blipFill>
                <a:blip r:embed="rId4"/>
                <a:stretch>
                  <a:fillRect l="-5517" r="-5517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875795" y="3167499"/>
                <a:ext cx="75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795" y="3167499"/>
                <a:ext cx="755335" cy="276999"/>
              </a:xfrm>
              <a:prstGeom prst="rect">
                <a:avLst/>
              </a:prstGeom>
              <a:blipFill>
                <a:blip r:embed="rId5"/>
                <a:stretch>
                  <a:fillRect l="-6452" r="-5645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22" y="1723706"/>
            <a:ext cx="3640800" cy="126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958" y="3456841"/>
            <a:ext cx="3640800" cy="126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958" y="1723706"/>
            <a:ext cx="3640800" cy="126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22" y="3456841"/>
            <a:ext cx="3640800" cy="1260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962775" y="74566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k </a:t>
            </a:r>
            <a:r>
              <a:rPr lang="en-US" dirty="0" smtClean="0"/>
              <a:t>is iteration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1863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45" y="291148"/>
            <a:ext cx="7402749" cy="437991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7E17-2425-4FEE-8B68-A96F242AB7EF}" type="datetime1">
              <a:rPr lang="fi-FI" smtClean="0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62BF9-2C3E-4785-897B-DFAE27475CB8}" type="slidenum">
              <a:rPr lang="fi-FI" smtClean="0"/>
              <a:pPr>
                <a:defRPr/>
              </a:pPr>
              <a:t>15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5816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vs. nonlinear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7E17-2425-4FEE-8B68-A96F242AB7EF}" type="datetime1">
              <a:rPr lang="fi-FI" smtClean="0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62BF9-2C3E-4785-897B-DFAE27475CB8}" type="slidenum">
              <a:rPr lang="fi-FI" smtClean="0"/>
              <a:pPr>
                <a:defRPr/>
              </a:pPr>
              <a:t>16</a:t>
            </a:fld>
            <a:endParaRPr lang="fi-FI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652" y="1630680"/>
            <a:ext cx="3470245" cy="22596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8660" y="1478280"/>
            <a:ext cx="43510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…all else is nonlinear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Nonlinear equations don’t always have analytical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May be difficult to solve numerically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same </a:t>
            </a:r>
            <a:r>
              <a:rPr lang="en-US" dirty="0" smtClean="0"/>
              <a:t>ideas </a:t>
            </a:r>
            <a:r>
              <a:rPr lang="en-US" dirty="0"/>
              <a:t>can be extended to systems of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244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8" y="146368"/>
            <a:ext cx="6968609" cy="33162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7E17-2425-4FEE-8B68-A96F242AB7EF}" type="datetime1">
              <a:rPr lang="fi-FI" smtClean="0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62BF9-2C3E-4785-897B-DFAE27475CB8}" type="slidenum">
              <a:rPr lang="fi-FI" smtClean="0"/>
              <a:pPr>
                <a:defRPr/>
              </a:pPr>
              <a:t>17</a:t>
            </a:fld>
            <a:endParaRPr lang="fi-F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493520" y="3721523"/>
                <a:ext cx="4284378" cy="779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0" y="3721523"/>
                <a:ext cx="4284378" cy="7792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0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system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0713" y="1372793"/>
                <a:ext cx="8229600" cy="93606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+2</m:t>
                      </m:r>
                      <m:r>
                        <m:rPr>
                          <m:nor/>
                        </m:rPr>
                        <a:rPr lang="en-US" dirty="0"/>
                        <m:t>y</m:t>
                      </m:r>
                      <m:r>
                        <m:rPr>
                          <m:nor/>
                        </m:rPr>
                        <a:rPr lang="en-US" dirty="0"/>
                        <m:t>-</m:t>
                      </m:r>
                      <m:r>
                        <m:rPr>
                          <m:nor/>
                        </m:rPr>
                        <a:rPr lang="en-US" dirty="0"/>
                        <m:t>z</m:t>
                      </m:r>
                      <m:r>
                        <m:rPr>
                          <m:nor/>
                        </m:rPr>
                        <a:rPr lang="en-US" dirty="0"/>
                        <m:t> =1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dirty="0"/>
                        <m:t>x</m:t>
                      </m:r>
                      <m:r>
                        <m:rPr>
                          <m:nor/>
                        </m:rPr>
                        <a:rPr lang="en-US" b="0" i="0" dirty="0" smtClean="0"/>
                        <m:t>-</m:t>
                      </m:r>
                      <m:r>
                        <m:rPr>
                          <m:nor/>
                        </m:rPr>
                        <a:rPr lang="en-US" dirty="0"/>
                        <m:t>2</m:t>
                      </m:r>
                      <m:r>
                        <m:rPr>
                          <m:nor/>
                        </m:rPr>
                        <a:rPr lang="en-US" dirty="0"/>
                        <m:t>y</m:t>
                      </m:r>
                      <m:r>
                        <m:rPr>
                          <m:nor/>
                        </m:rPr>
                        <a:rPr lang="en-US" dirty="0"/>
                        <m:t>−4 =-</m:t>
                      </m:r>
                      <m:r>
                        <m:rPr>
                          <m:nor/>
                        </m:rPr>
                        <a:rPr lang="en-US" b="0" i="0" dirty="0" smtClean="0"/>
                        <m:t>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m:rPr>
                          <m:nor/>
                        </m:rPr>
                        <a:rPr lang="en-US" dirty="0"/>
                        <m:t>x</m:t>
                      </m:r>
                      <m:r>
                        <m:rPr>
                          <m:nor/>
                        </m:rPr>
                        <a:rPr lang="en-US" dirty="0"/>
                        <m:t>+1/</m:t>
                      </m:r>
                      <m:r>
                        <m:rPr>
                          <m:nor/>
                        </m:rPr>
                        <a:rPr lang="en-US" b="0" i="0" dirty="0" smtClean="0"/>
                        <m:t>2</m:t>
                      </m:r>
                      <m:r>
                        <m:rPr>
                          <m:nor/>
                        </m:rPr>
                        <a:rPr lang="en-US" dirty="0"/>
                        <m:t>y</m:t>
                      </m:r>
                      <m:r>
                        <m:rPr>
                          <m:nor/>
                        </m:rPr>
                        <a:rPr lang="en-US" b="0" i="0" dirty="0" smtClean="0"/>
                        <m:t>-</m:t>
                      </m:r>
                      <m:r>
                        <m:rPr>
                          <m:nor/>
                        </m:rPr>
                        <a:rPr lang="en-US" dirty="0"/>
                        <m:t>z</m:t>
                      </m:r>
                      <m:r>
                        <m:rPr>
                          <m:nor/>
                        </m:rPr>
                        <a:rPr lang="en-US" dirty="0"/>
                        <m:t> =</m:t>
                      </m:r>
                      <m:r>
                        <m:rPr>
                          <m:nor/>
                        </m:rPr>
                        <a:rPr lang="en-GB" dirty="0"/>
                        <m:t>0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US" dirty="0" smtClean="0"/>
                  <a:t>Or in matrix form</a:t>
                </a: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713" y="1372793"/>
                <a:ext cx="8229600" cy="936068"/>
              </a:xfrm>
              <a:blipFill>
                <a:blip r:embed="rId2"/>
                <a:stretch>
                  <a:fillRect l="-1778" b="-1344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7E17-2425-4FEE-8B68-A96F242AB7EF}" type="datetime1">
              <a:rPr lang="fi-FI" smtClean="0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62BF9-2C3E-4785-897B-DFAE27475CB8}" type="slidenum">
              <a:rPr lang="fi-FI" smtClean="0"/>
              <a:pPr>
                <a:defRPr/>
              </a:pPr>
              <a:t>18</a:t>
            </a:fld>
            <a:endParaRPr lang="fi-F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154680" y="3331897"/>
                <a:ext cx="2819362" cy="779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680" y="3331897"/>
                <a:ext cx="2819362" cy="7792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218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solution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0713" y="1372792"/>
                <a:ext cx="4126547" cy="3317081"/>
              </a:xfrm>
            </p:spPr>
            <p:txBody>
              <a:bodyPr/>
              <a:lstStyle/>
              <a:p>
                <a:r>
                  <a:rPr lang="en-US" sz="2000" dirty="0" smtClean="0"/>
                  <a:t>Example non-linear equation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=−2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3.7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2.51</m:t>
                                </m:r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den>
                            </m:f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</m:e>
                    </m:func>
                  </m:oMath>
                </a14:m>
                <a:endParaRPr lang="en-GB" sz="1800" dirty="0"/>
              </a:p>
              <a:p>
                <a:r>
                  <a:rPr lang="en-US" sz="2000" dirty="0" smtClean="0"/>
                  <a:t>In CFD we use case specific methods</a:t>
                </a:r>
              </a:p>
              <a:p>
                <a:r>
                  <a:rPr lang="en-US" sz="2000" dirty="0" smtClean="0"/>
                  <a:t>A naive example on the right</a:t>
                </a:r>
              </a:p>
              <a:p>
                <a:endParaRPr lang="en-US" sz="2000" dirty="0" smtClean="0"/>
              </a:p>
              <a:p>
                <a:endParaRPr lang="en-GB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713" y="1372792"/>
                <a:ext cx="4126547" cy="3317081"/>
              </a:xfrm>
              <a:blipFill>
                <a:blip r:embed="rId2"/>
                <a:stretch>
                  <a:fillRect l="-1329" t="-7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7E17-2425-4FEE-8B68-A96F242AB7EF}" type="datetime1">
              <a:rPr lang="fi-FI" smtClean="0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62BF9-2C3E-4785-897B-DFAE27475CB8}" type="slidenum">
              <a:rPr lang="fi-FI" smtClean="0"/>
              <a:pPr>
                <a:defRPr/>
              </a:pPr>
              <a:t>19</a:t>
            </a:fld>
            <a:endParaRPr lang="fi-FI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755" y="266700"/>
            <a:ext cx="3371850" cy="2305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670" y="2945606"/>
            <a:ext cx="1209675" cy="1600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59755" y="264795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042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lecture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713" y="1372792"/>
            <a:ext cx="3867467" cy="3317081"/>
          </a:xfrm>
        </p:spPr>
        <p:txBody>
          <a:bodyPr/>
          <a:lstStyle/>
          <a:p>
            <a:r>
              <a:rPr lang="en-US" sz="2000" dirty="0" smtClean="0"/>
              <a:t>Review of relevant subjects</a:t>
            </a:r>
          </a:p>
          <a:p>
            <a:r>
              <a:rPr lang="en-US" sz="2000" dirty="0" smtClean="0"/>
              <a:t>Math</a:t>
            </a:r>
          </a:p>
          <a:p>
            <a:pPr lvl="1"/>
            <a:r>
              <a:rPr lang="en-US" sz="2000" dirty="0" smtClean="0"/>
              <a:t>Equation types, matrices</a:t>
            </a:r>
          </a:p>
          <a:p>
            <a:r>
              <a:rPr lang="en-US" sz="2000" dirty="0" smtClean="0"/>
              <a:t>Physics</a:t>
            </a:r>
          </a:p>
          <a:p>
            <a:pPr lvl="1"/>
            <a:r>
              <a:rPr lang="en-US" sz="2000" dirty="0" smtClean="0"/>
              <a:t>Advection, Convection, Diffusion, Navier-Stokes</a:t>
            </a:r>
          </a:p>
          <a:p>
            <a:pPr lvl="1"/>
            <a:r>
              <a:rPr lang="en-US" sz="2000" dirty="0" smtClean="0"/>
              <a:t>Dimensionless numbers</a:t>
            </a:r>
          </a:p>
          <a:p>
            <a:r>
              <a:rPr lang="en-US" sz="2000" dirty="0" smtClean="0"/>
              <a:t>Chemistry</a:t>
            </a:r>
          </a:p>
          <a:p>
            <a:pPr lvl="1"/>
            <a:r>
              <a:rPr lang="en-US" sz="2000" dirty="0" err="1" smtClean="0"/>
              <a:t>Arrchenius</a:t>
            </a:r>
            <a:r>
              <a:rPr lang="en-US" sz="2000" dirty="0" smtClean="0"/>
              <a:t> equation</a:t>
            </a: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7E17-2425-4FEE-8B68-A96F242AB7EF}" type="datetime1">
              <a:rPr lang="fi-FI" smtClean="0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62BF9-2C3E-4785-897B-DFAE27475CB8}" type="slidenum">
              <a:rPr lang="fi-FI" smtClean="0"/>
              <a:pPr>
                <a:defRPr/>
              </a:pPr>
              <a:t>2</a:t>
            </a:fld>
            <a:endParaRPr lang="fi-FI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616652" y="829018"/>
          <a:ext cx="4233661" cy="3670935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805884">
                  <a:extLst>
                    <a:ext uri="{9D8B030D-6E8A-4147-A177-3AD203B41FA5}">
                      <a16:colId xmlns:a16="http://schemas.microsoft.com/office/drawing/2014/main" val="1263556868"/>
                    </a:ext>
                  </a:extLst>
                </a:gridCol>
                <a:gridCol w="574055">
                  <a:extLst>
                    <a:ext uri="{9D8B030D-6E8A-4147-A177-3AD203B41FA5}">
                      <a16:colId xmlns:a16="http://schemas.microsoft.com/office/drawing/2014/main" val="1743072977"/>
                    </a:ext>
                  </a:extLst>
                </a:gridCol>
                <a:gridCol w="1853722">
                  <a:extLst>
                    <a:ext uri="{9D8B030D-6E8A-4147-A177-3AD203B41FA5}">
                      <a16:colId xmlns:a16="http://schemas.microsoft.com/office/drawing/2014/main" val="272585294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Lectures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Exercises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11811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0775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67757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Introduction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Python basics and </a:t>
                      </a:r>
                      <a:r>
                        <a:rPr lang="en-GB" sz="1200" u="none" strike="noStrike" dirty="0" smtClean="0">
                          <a:effectLst/>
                        </a:rPr>
                        <a:t>libraries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37452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Basics. Matrix, NS,…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smtClean="0">
                          <a:effectLst/>
                        </a:rPr>
                        <a:t>Lecture topic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38112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CFD Basics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 smtClean="0">
                          <a:effectLst/>
                        </a:rPr>
                        <a:t>Lecture topic</a:t>
                      </a:r>
                      <a:endParaRPr lang="en-GB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2428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ANSYS intensive course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ANSYS intensive course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6641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Heat convection, FVM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smtClean="0">
                          <a:effectLst/>
                        </a:rPr>
                        <a:t>Lecture topic </a:t>
                      </a:r>
                      <a:r>
                        <a:rPr lang="en-GB" sz="1200" u="none" strike="noStrike" dirty="0">
                          <a:effectLst/>
                        </a:rPr>
                        <a:t>with Python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4604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Advection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smtClean="0">
                          <a:effectLst/>
                        </a:rPr>
                        <a:t>Lecture topic </a:t>
                      </a:r>
                      <a:r>
                        <a:rPr lang="en-GB" sz="1200" u="none" strike="noStrike" dirty="0">
                          <a:effectLst/>
                        </a:rPr>
                        <a:t>with Python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317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>
                          <a:effectLst/>
                        </a:rPr>
                        <a:t>Navier</a:t>
                      </a:r>
                      <a:r>
                        <a:rPr lang="en-GB" sz="1200" u="none" strike="noStrike" dirty="0">
                          <a:effectLst/>
                        </a:rPr>
                        <a:t>-Stokes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>
                          <a:effectLst/>
                        </a:rPr>
                        <a:t>Navier</a:t>
                      </a:r>
                      <a:r>
                        <a:rPr lang="en-GB" sz="1200" u="none" strike="noStrike" dirty="0">
                          <a:effectLst/>
                        </a:rPr>
                        <a:t>-Stokes with ANSYS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1154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Mesh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Mesh with ANSYS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1727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Turbulence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Turbulence with ANSYS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418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Differential equations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 smtClean="0">
                          <a:effectLst/>
                        </a:rPr>
                        <a:t>Lecture topic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424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Linear systems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r>
                        <a:rPr lang="en-GB" sz="1200" u="none" strike="noStrike" dirty="0" smtClean="0">
                          <a:effectLst/>
                        </a:rPr>
                        <a:t>Lecture topic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14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smtClean="0">
                          <a:effectLst/>
                        </a:rPr>
                        <a:t>Easter Holiday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smtClean="0">
                          <a:effectLst/>
                        </a:rPr>
                        <a:t>Easter Holiday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86236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Linear/Non-l</a:t>
                      </a:r>
                      <a:r>
                        <a:rPr lang="en-US" sz="1200" u="none" strike="noStrike" dirty="0" err="1" smtClean="0">
                          <a:effectLst/>
                        </a:rPr>
                        <a:t>inear</a:t>
                      </a:r>
                      <a:r>
                        <a:rPr lang="en-US" sz="1200" u="none" strike="noStrike" dirty="0" smtClean="0">
                          <a:effectLst/>
                        </a:rPr>
                        <a:t> systems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r>
                        <a:rPr lang="en-GB" sz="1200" u="none" strike="noStrike" dirty="0" smtClean="0">
                          <a:effectLst/>
                        </a:rPr>
                        <a:t>Lecture topic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5072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 smtClean="0">
                          <a:effectLst/>
                        </a:rPr>
                        <a:t>Non-l</a:t>
                      </a:r>
                      <a:r>
                        <a:rPr lang="en-US" sz="1200" u="none" strike="noStrike" dirty="0" err="1" smtClean="0">
                          <a:effectLst/>
                        </a:rPr>
                        <a:t>inear</a:t>
                      </a:r>
                      <a:r>
                        <a:rPr lang="en-US" sz="1200" u="none" strike="noStrike" dirty="0" smtClean="0">
                          <a:effectLst/>
                        </a:rPr>
                        <a:t> systems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r>
                        <a:rPr lang="en-GB" sz="1200" u="none" strike="noStrike" dirty="0" smtClean="0">
                          <a:effectLst/>
                        </a:rPr>
                        <a:t>Lecture topic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79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Reacting</a:t>
                      </a:r>
                      <a:r>
                        <a:rPr lang="en-GB" sz="1200" u="none" strike="noStrike" baseline="0" dirty="0" smtClean="0">
                          <a:effectLst/>
                        </a:rPr>
                        <a:t> systems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r>
                        <a:rPr lang="en-GB" sz="1200" u="none" strike="noStrike" dirty="0" smtClean="0">
                          <a:effectLst/>
                        </a:rPr>
                        <a:t>Lecture topic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277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Reacting</a:t>
                      </a:r>
                      <a:r>
                        <a:rPr lang="en-GB" sz="1200" u="none" strike="noStrike" baseline="0" dirty="0" smtClean="0">
                          <a:effectLst/>
                        </a:rPr>
                        <a:t> systems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r>
                        <a:rPr lang="en-GB" sz="1200" u="none" strike="noStrike" dirty="0" smtClean="0">
                          <a:effectLst/>
                        </a:rPr>
                        <a:t>Lecture topic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89562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616651" y="1615440"/>
            <a:ext cx="4233661" cy="1981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616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system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714" y="1372792"/>
            <a:ext cx="2867026" cy="3317081"/>
          </a:xfrm>
        </p:spPr>
        <p:txBody>
          <a:bodyPr/>
          <a:lstStyle/>
          <a:p>
            <a:r>
              <a:rPr lang="en-US" sz="2000" dirty="0" smtClean="0"/>
              <a:t>Naive iteration for matrix system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Gives x = [1 4 1]</a:t>
            </a:r>
          </a:p>
          <a:p>
            <a:r>
              <a:rPr lang="en-US" sz="2000" dirty="0" smtClean="0"/>
              <a:t>Error 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Ab</a:t>
            </a:r>
            <a:r>
              <a:rPr lang="en-US" sz="2000" dirty="0" smtClean="0"/>
              <a:t>-</a:t>
            </a:r>
            <a:r>
              <a:rPr lang="en-US" sz="2000" b="1" dirty="0" smtClean="0"/>
              <a:t>b</a:t>
            </a:r>
            <a:r>
              <a:rPr lang="en-US" sz="2000" dirty="0" smtClean="0"/>
              <a:t>=[0 0 -2e-16] </a:t>
            </a:r>
          </a:p>
          <a:p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7E17-2425-4FEE-8B68-A96F242AB7EF}" type="datetime1">
              <a:rPr lang="fi-FI" smtClean="0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62BF9-2C3E-4785-897B-DFAE27475CB8}" type="slidenum">
              <a:rPr lang="fi-FI" smtClean="0"/>
              <a:pPr>
                <a:defRPr/>
              </a:pPr>
              <a:t>20</a:t>
            </a:fld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348" y="1372792"/>
            <a:ext cx="3950042" cy="26200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928766" y="1989867"/>
                <a:ext cx="3004027" cy="871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6" y="1989867"/>
                <a:ext cx="3004027" cy="871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902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methods for general nonlinear equations can be found from nearly any programming language</a:t>
            </a:r>
          </a:p>
          <a:p>
            <a:r>
              <a:rPr lang="en-US" dirty="0" smtClean="0"/>
              <a:t>The naive method is used here for simplicity</a:t>
            </a:r>
          </a:p>
          <a:p>
            <a:r>
              <a:rPr lang="en-US" dirty="0" smtClean="0"/>
              <a:t>In CFD special methods are used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7E17-2425-4FEE-8B68-A96F242AB7EF}" type="datetime1">
              <a:rPr lang="fi-FI" smtClean="0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62BF9-2C3E-4785-897B-DFAE27475CB8}" type="slidenum">
              <a:rPr lang="fi-FI" smtClean="0"/>
              <a:pPr>
                <a:defRPr/>
              </a:pPr>
              <a:t>21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57226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PDE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In CFD we mostly deal with nonlinear partial differential equations </a:t>
                </a: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 smtClean="0"/>
                  <a:t>Steady state incompressible flow N-S, </a:t>
                </a:r>
                <a:r>
                  <a:rPr lang="en-US" sz="2000" dirty="0"/>
                  <a:t>x-direction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𝑤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800" dirty="0"/>
              </a:p>
              <a:p>
                <a:r>
                  <a:rPr lang="en-US" sz="2000" dirty="0"/>
                  <a:t>All directions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7E17-2425-4FEE-8B68-A96F242AB7EF}" type="datetime1">
              <a:rPr lang="fi-FI" smtClean="0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62BF9-2C3E-4785-897B-DFAE27475CB8}" type="slidenum">
              <a:rPr lang="fi-FI" smtClean="0"/>
              <a:pPr>
                <a:defRPr/>
              </a:pPr>
              <a:t>22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90381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linearization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Original equation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GB" sz="2000" dirty="0"/>
              </a:p>
              <a:p>
                <a:r>
                  <a:rPr lang="en-US" sz="2000" dirty="0" smtClean="0"/>
                  <a:t>Linearized equation</a:t>
                </a:r>
              </a:p>
              <a:p>
                <a:pPr marL="457200" lvl="1" indent="0">
                  <a:buNone/>
                </a:pPr>
                <a:r>
                  <a:rPr lang="en-US" sz="1800" b="0" dirty="0" smtClean="0"/>
                  <a:t>	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endParaRPr lang="en-GB" sz="2000" dirty="0" smtClean="0"/>
              </a:p>
              <a:p>
                <a:pPr marL="457200" lvl="1" indent="0">
                  <a:buNone/>
                </a:pPr>
                <a:r>
                  <a:rPr lang="en-GB" sz="1800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GB" sz="1800" dirty="0"/>
                  <a:t> is velocity from previous </a:t>
                </a:r>
                <a:r>
                  <a:rPr lang="en-GB" sz="1800" dirty="0" smtClean="0"/>
                  <a:t>iteration</a:t>
                </a:r>
              </a:p>
              <a:p>
                <a:pPr marL="400050"/>
                <a:endParaRPr lang="en-GB" sz="2000" dirty="0"/>
              </a:p>
              <a:p>
                <a:pPr lvl="1"/>
                <a:endParaRPr lang="en-US" sz="1800" dirty="0" smtClean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GB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7E17-2425-4FEE-8B68-A96F242AB7EF}" type="datetime1">
              <a:rPr lang="fi-FI" smtClean="0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62BF9-2C3E-4785-897B-DFAE27475CB8}" type="slidenum">
              <a:rPr lang="fi-FI" smtClean="0"/>
              <a:pPr>
                <a:defRPr/>
              </a:pPr>
              <a:t>23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10768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solution of 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GB" sz="2000" dirty="0" smtClean="0"/>
              </a:p>
              <a:p>
                <a:r>
                  <a:rPr lang="en-US" sz="2000" dirty="0" smtClean="0"/>
                  <a:t>The above equation is converted to a system of algebraic equations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sz="2000" b="1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using methods we will learn later on this course and solved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iteratively</a:t>
                </a:r>
              </a:p>
              <a:p>
                <a:endParaRPr lang="en-US" sz="2000" dirty="0" smtClean="0"/>
              </a:p>
              <a:p>
                <a:endParaRPr lang="en-GB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r="-3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7E17-2425-4FEE-8B68-A96F242AB7EF}" type="datetime1">
              <a:rPr lang="fi-FI" smtClean="0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62BF9-2C3E-4785-897B-DFAE27475CB8}" type="slidenum">
              <a:rPr lang="fi-FI" smtClean="0"/>
              <a:pPr>
                <a:defRPr/>
              </a:pPr>
              <a:t>24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82419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course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Solution of NS is </a:t>
            </a:r>
            <a:r>
              <a:rPr lang="en-US" sz="2000" dirty="0" smtClean="0">
                <a:hlinkClick r:id="rId2"/>
              </a:rPr>
              <a:t>difficult</a:t>
            </a:r>
            <a:endParaRPr lang="en-US" sz="2000" dirty="0" smtClean="0"/>
          </a:p>
          <a:p>
            <a:r>
              <a:rPr lang="en-US" sz="2000" dirty="0" smtClean="0"/>
              <a:t>We will </a:t>
            </a:r>
            <a:r>
              <a:rPr lang="en-US" sz="2000" dirty="0" smtClean="0">
                <a:solidFill>
                  <a:srgbClr val="FF0000"/>
                </a:solidFill>
              </a:rPr>
              <a:t>not</a:t>
            </a:r>
            <a:r>
              <a:rPr lang="en-US" sz="2000" dirty="0" smtClean="0"/>
              <a:t> program our own NS solver on this course</a:t>
            </a:r>
          </a:p>
          <a:p>
            <a:pPr lvl="1"/>
            <a:r>
              <a:rPr lang="en-US" sz="1800" dirty="0" smtClean="0"/>
              <a:t>Unless you want to learn deeper understanding of CFD and program your own solver as the CFD assignment</a:t>
            </a:r>
          </a:p>
          <a:p>
            <a:pPr lvl="1"/>
            <a:r>
              <a:rPr lang="en-US" sz="1800" dirty="0"/>
              <a:t>The case is chosen so that is relatively easy to </a:t>
            </a:r>
            <a:r>
              <a:rPr lang="en-US" sz="1800" dirty="0" smtClean="0"/>
              <a:t>solve</a:t>
            </a:r>
            <a:endParaRPr lang="en-US" sz="1800" dirty="0"/>
          </a:p>
          <a:p>
            <a:r>
              <a:rPr lang="en-US" sz="2000" dirty="0" smtClean="0"/>
              <a:t>We </a:t>
            </a:r>
            <a:r>
              <a:rPr lang="en-US" sz="2000" dirty="0"/>
              <a:t>will program our own solver for </a:t>
            </a:r>
            <a:r>
              <a:rPr lang="en-US" sz="2000" dirty="0" smtClean="0"/>
              <a:t>simpler </a:t>
            </a:r>
            <a:r>
              <a:rPr lang="en-US" sz="2000" dirty="0"/>
              <a:t>cases </a:t>
            </a:r>
          </a:p>
          <a:p>
            <a:r>
              <a:rPr lang="en-US" sz="2000" dirty="0"/>
              <a:t>We </a:t>
            </a:r>
            <a:r>
              <a:rPr lang="en-US" sz="2000" dirty="0" smtClean="0"/>
              <a:t>will use </a:t>
            </a:r>
            <a:r>
              <a:rPr lang="en-US" sz="2000" dirty="0"/>
              <a:t>ANSYS for NS </a:t>
            </a:r>
            <a:endParaRPr lang="en-US" sz="2000" dirty="0" smtClean="0"/>
          </a:p>
          <a:p>
            <a:pPr lvl="1"/>
            <a:r>
              <a:rPr lang="en-US" sz="1800" dirty="0" smtClean="0"/>
              <a:t>You can do the CFD assignment with ANSYS</a:t>
            </a:r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7E17-2425-4FEE-8B68-A96F242AB7EF}" type="datetime1">
              <a:rPr lang="fi-FI" smtClean="0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62BF9-2C3E-4785-897B-DFAE27475CB8}" type="slidenum">
              <a:rPr lang="fi-FI" smtClean="0"/>
              <a:pPr>
                <a:defRPr/>
              </a:pPr>
              <a:t>25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85651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7E17-2425-4FEE-8B68-A96F242AB7EF}" type="datetime1">
              <a:rPr lang="fi-FI" smtClean="0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62BF9-2C3E-4785-897B-DFAE27475CB8}" type="slidenum">
              <a:rPr lang="fi-FI" smtClean="0"/>
              <a:pPr>
                <a:defRPr/>
              </a:pPr>
              <a:t>26</a:t>
            </a:fld>
            <a:endParaRPr lang="fi-F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028081" y="1482249"/>
                <a:ext cx="627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081" y="1482249"/>
                <a:ext cx="627095" cy="276999"/>
              </a:xfrm>
              <a:prstGeom prst="rect">
                <a:avLst/>
              </a:prstGeom>
              <a:blipFill>
                <a:blip r:embed="rId2"/>
                <a:stretch>
                  <a:fillRect l="-7767" r="-6796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170992" y="1501458"/>
                <a:ext cx="627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992" y="1501458"/>
                <a:ext cx="627095" cy="276999"/>
              </a:xfrm>
              <a:prstGeom prst="rect">
                <a:avLst/>
              </a:prstGeom>
              <a:blipFill>
                <a:blip r:embed="rId3"/>
                <a:stretch>
                  <a:fillRect l="-7767" r="-7767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042751" y="3167499"/>
                <a:ext cx="8835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=287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751" y="3167499"/>
                <a:ext cx="883575" cy="276999"/>
              </a:xfrm>
              <a:prstGeom prst="rect">
                <a:avLst/>
              </a:prstGeom>
              <a:blipFill>
                <a:blip r:embed="rId4"/>
                <a:stretch>
                  <a:fillRect l="-5517" r="-5517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875795" y="3167499"/>
                <a:ext cx="75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795" y="3167499"/>
                <a:ext cx="755335" cy="276999"/>
              </a:xfrm>
              <a:prstGeom prst="rect">
                <a:avLst/>
              </a:prstGeom>
              <a:blipFill>
                <a:blip r:embed="rId5"/>
                <a:stretch>
                  <a:fillRect l="-6452" r="-5645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22" y="1723706"/>
            <a:ext cx="3640800" cy="126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958" y="3456841"/>
            <a:ext cx="3640800" cy="126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958" y="1723706"/>
            <a:ext cx="3640800" cy="126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22" y="3456841"/>
            <a:ext cx="3640800" cy="1260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962775" y="74566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k </a:t>
            </a:r>
            <a:r>
              <a:rPr lang="en-US" dirty="0" smtClean="0"/>
              <a:t>is iteration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0781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in time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90" y="1482250"/>
            <a:ext cx="3739201" cy="1260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7E17-2425-4FEE-8B68-A96F242AB7EF}" type="datetime1">
              <a:rPr lang="fi-FI" smtClean="0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62BF9-2C3E-4785-897B-DFAE27475CB8}" type="slidenum">
              <a:rPr lang="fi-FI" smtClean="0"/>
              <a:pPr>
                <a:defRPr/>
              </a:pPr>
              <a:t>27</a:t>
            </a:fld>
            <a:endParaRPr lang="fi-FI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13" y="1489062"/>
            <a:ext cx="3739198" cy="126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028081" y="1482249"/>
                <a:ext cx="702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081" y="1482249"/>
                <a:ext cx="702885" cy="276999"/>
              </a:xfrm>
              <a:prstGeom prst="rect">
                <a:avLst/>
              </a:prstGeom>
              <a:blipFill>
                <a:blip r:embed="rId4"/>
                <a:stretch>
                  <a:fillRect l="-6087" r="-6087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914511" y="1484994"/>
                <a:ext cx="1135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511" y="1484994"/>
                <a:ext cx="1135696" cy="276999"/>
              </a:xfrm>
              <a:prstGeom prst="rect">
                <a:avLst/>
              </a:prstGeom>
              <a:blipFill>
                <a:blip r:embed="rId5"/>
                <a:stretch>
                  <a:fillRect l="-3209" r="-3743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3" y="3202721"/>
            <a:ext cx="3739201" cy="126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10" y="3202721"/>
            <a:ext cx="3739201" cy="126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042751" y="3167499"/>
                <a:ext cx="879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751" y="3167499"/>
                <a:ext cx="879215" cy="276999"/>
              </a:xfrm>
              <a:prstGeom prst="rect">
                <a:avLst/>
              </a:prstGeom>
              <a:blipFill>
                <a:blip r:embed="rId8"/>
                <a:stretch>
                  <a:fillRect l="-4167" r="-5556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875795" y="3167499"/>
                <a:ext cx="1007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795" y="3167499"/>
                <a:ext cx="1007455" cy="276999"/>
              </a:xfrm>
              <a:prstGeom prst="rect">
                <a:avLst/>
              </a:prstGeom>
              <a:blipFill>
                <a:blip r:embed="rId9"/>
                <a:stretch>
                  <a:fillRect l="-4242" r="-4242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079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CFD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7E17-2425-4FEE-8B68-A96F242AB7EF}" type="datetime1">
              <a:rPr lang="fi-FI" smtClean="0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62BF9-2C3E-4785-897B-DFAE27475CB8}" type="slidenum">
              <a:rPr lang="fi-FI" smtClean="0"/>
              <a:pPr>
                <a:defRPr/>
              </a:pPr>
              <a:t>28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90566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Turbulence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7E17-2425-4FEE-8B68-A96F242AB7EF}" type="datetime1">
              <a:rPr lang="fi-FI" smtClean="0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62BF9-2C3E-4785-897B-DFAE27475CB8}" type="slidenum">
              <a:rPr lang="fi-FI" smtClean="0"/>
              <a:pPr>
                <a:defRPr/>
              </a:pPr>
              <a:t>29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4246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dirty="0"/>
              <a:t>Math</a:t>
            </a:r>
          </a:p>
          <a:p>
            <a:pPr lvl="1"/>
            <a:r>
              <a:rPr lang="en-US" sz="1400" dirty="0"/>
              <a:t>Algebraic equations</a:t>
            </a:r>
          </a:p>
          <a:p>
            <a:pPr lvl="1"/>
            <a:r>
              <a:rPr lang="en-US" sz="1400" dirty="0"/>
              <a:t>Differential equations</a:t>
            </a:r>
          </a:p>
          <a:p>
            <a:pPr lvl="1"/>
            <a:r>
              <a:rPr lang="en-US" sz="1400" dirty="0"/>
              <a:t>Partial differential equations</a:t>
            </a:r>
          </a:p>
          <a:p>
            <a:pPr lvl="1"/>
            <a:r>
              <a:rPr lang="en-US" sz="1400" dirty="0"/>
              <a:t>Matrix algebra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7E17-2425-4FEE-8B68-A96F242AB7EF}" type="datetime1">
              <a:rPr lang="fi-FI" smtClean="0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62BF9-2C3E-4785-897B-DFAE27475CB8}" type="slidenum">
              <a:rPr lang="fi-FI" smtClean="0"/>
              <a:pPr>
                <a:defRPr/>
              </a:pPr>
              <a:t>3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29540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physics and chemistry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7E17-2425-4FEE-8B68-A96F242AB7EF}" type="datetime1">
              <a:rPr lang="fi-FI" smtClean="0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62BF9-2C3E-4785-897B-DFAE27475CB8}" type="slidenum">
              <a:rPr lang="fi-FI" smtClean="0"/>
              <a:pPr>
                <a:defRPr/>
              </a:pPr>
              <a:t>30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2912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dirty="0"/>
              <a:t>Physics</a:t>
            </a:r>
          </a:p>
          <a:p>
            <a:pPr lvl="1"/>
            <a:r>
              <a:rPr lang="en-US" sz="1400" dirty="0"/>
              <a:t>Advection</a:t>
            </a:r>
          </a:p>
          <a:p>
            <a:pPr lvl="1"/>
            <a:r>
              <a:rPr lang="en-US" sz="1400" dirty="0"/>
              <a:t>Convection</a:t>
            </a:r>
          </a:p>
          <a:p>
            <a:pPr lvl="1"/>
            <a:r>
              <a:rPr lang="en-US" sz="1400" dirty="0"/>
              <a:t>Diffusion</a:t>
            </a:r>
          </a:p>
          <a:p>
            <a:pPr lvl="1"/>
            <a:r>
              <a:rPr lang="en-US" sz="1400" dirty="0"/>
              <a:t>Navier-Stokes</a:t>
            </a:r>
          </a:p>
          <a:p>
            <a:pPr lvl="1"/>
            <a:r>
              <a:rPr lang="en-US" sz="1400" dirty="0"/>
              <a:t>Dimensionless numbers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7E17-2425-4FEE-8B68-A96F242AB7EF}" type="datetime1">
              <a:rPr lang="fi-FI" smtClean="0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62BF9-2C3E-4785-897B-DFAE27475CB8}" type="slidenum">
              <a:rPr lang="fi-FI" smtClean="0"/>
              <a:pPr>
                <a:defRPr/>
              </a:pPr>
              <a:t>4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4285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Chemistry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dirty="0"/>
              <a:t>Chemistry</a:t>
            </a:r>
          </a:p>
          <a:p>
            <a:pPr lvl="1"/>
            <a:r>
              <a:rPr lang="en-US" sz="1300" dirty="0" err="1"/>
              <a:t>Arrchenius</a:t>
            </a:r>
            <a:r>
              <a:rPr lang="en-US" sz="1300" dirty="0"/>
              <a:t> equation</a:t>
            </a:r>
            <a:endParaRPr lang="en-GB" sz="1300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7E17-2425-4FEE-8B68-A96F242AB7EF}" type="datetime1">
              <a:rPr lang="fi-FI" smtClean="0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62BF9-2C3E-4785-897B-DFAE27475CB8}" type="slidenum">
              <a:rPr lang="fi-FI" smtClean="0"/>
              <a:pPr>
                <a:defRPr/>
              </a:pPr>
              <a:t>5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89927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lecture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713" y="1372792"/>
            <a:ext cx="3867467" cy="3317081"/>
          </a:xfrm>
        </p:spPr>
        <p:txBody>
          <a:bodyPr/>
          <a:lstStyle/>
          <a:p>
            <a:r>
              <a:rPr lang="en-US" sz="2000" dirty="0" smtClean="0"/>
              <a:t>Introduction Computational </a:t>
            </a:r>
            <a:r>
              <a:rPr lang="en-US" sz="2000" dirty="0"/>
              <a:t>Fluid Dynamics (CFD) </a:t>
            </a:r>
            <a:endParaRPr lang="en-US" sz="2000" dirty="0" smtClean="0"/>
          </a:p>
          <a:p>
            <a:r>
              <a:rPr lang="en-US" sz="2000" dirty="0" smtClean="0"/>
              <a:t>All subjects will be returned to later</a:t>
            </a:r>
          </a:p>
          <a:p>
            <a:endParaRPr lang="en-GB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7E17-2425-4FEE-8B68-A96F242AB7EF}" type="datetime1">
              <a:rPr lang="fi-FI" smtClean="0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62BF9-2C3E-4785-897B-DFAE27475CB8}" type="slidenum">
              <a:rPr lang="fi-FI" smtClean="0"/>
              <a:pPr>
                <a:defRPr/>
              </a:pPr>
              <a:t>6</a:t>
            </a:fld>
            <a:endParaRPr lang="fi-FI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310080"/>
              </p:ext>
            </p:extLst>
          </p:nvPr>
        </p:nvGraphicFramePr>
        <p:xfrm>
          <a:off x="4616652" y="829018"/>
          <a:ext cx="4233661" cy="3670935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805884">
                  <a:extLst>
                    <a:ext uri="{9D8B030D-6E8A-4147-A177-3AD203B41FA5}">
                      <a16:colId xmlns:a16="http://schemas.microsoft.com/office/drawing/2014/main" val="1263556868"/>
                    </a:ext>
                  </a:extLst>
                </a:gridCol>
                <a:gridCol w="574055">
                  <a:extLst>
                    <a:ext uri="{9D8B030D-6E8A-4147-A177-3AD203B41FA5}">
                      <a16:colId xmlns:a16="http://schemas.microsoft.com/office/drawing/2014/main" val="1743072977"/>
                    </a:ext>
                  </a:extLst>
                </a:gridCol>
                <a:gridCol w="1853722">
                  <a:extLst>
                    <a:ext uri="{9D8B030D-6E8A-4147-A177-3AD203B41FA5}">
                      <a16:colId xmlns:a16="http://schemas.microsoft.com/office/drawing/2014/main" val="272585294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Lectures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Exercises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11811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0775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67757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Introduction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Python basics and </a:t>
                      </a:r>
                      <a:r>
                        <a:rPr lang="en-GB" sz="1200" u="none" strike="noStrike" dirty="0" smtClean="0">
                          <a:effectLst/>
                        </a:rPr>
                        <a:t>libraries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37452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Basics. Matrix, NS,…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smtClean="0">
                          <a:effectLst/>
                        </a:rPr>
                        <a:t>Lecture topic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38112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CFD Basics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 smtClean="0">
                          <a:effectLst/>
                        </a:rPr>
                        <a:t>Lecture topic</a:t>
                      </a:r>
                      <a:endParaRPr lang="en-GB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2428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ANSYS intensive course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ANSYS intensive course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6641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Heat convection, FVM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smtClean="0">
                          <a:effectLst/>
                        </a:rPr>
                        <a:t>Lecture topic </a:t>
                      </a:r>
                      <a:r>
                        <a:rPr lang="en-GB" sz="1200" u="none" strike="noStrike" dirty="0">
                          <a:effectLst/>
                        </a:rPr>
                        <a:t>with Python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4604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Advection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smtClean="0">
                          <a:effectLst/>
                        </a:rPr>
                        <a:t>Lecture topic </a:t>
                      </a:r>
                      <a:r>
                        <a:rPr lang="en-GB" sz="1200" u="none" strike="noStrike" dirty="0">
                          <a:effectLst/>
                        </a:rPr>
                        <a:t>with Python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317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>
                          <a:effectLst/>
                        </a:rPr>
                        <a:t>Navier</a:t>
                      </a:r>
                      <a:r>
                        <a:rPr lang="en-GB" sz="1200" u="none" strike="noStrike" dirty="0">
                          <a:effectLst/>
                        </a:rPr>
                        <a:t>-Stokes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>
                          <a:effectLst/>
                        </a:rPr>
                        <a:t>Navier</a:t>
                      </a:r>
                      <a:r>
                        <a:rPr lang="en-GB" sz="1200" u="none" strike="noStrike" dirty="0">
                          <a:effectLst/>
                        </a:rPr>
                        <a:t>-Stokes with ANSYS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1154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Mesh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Mesh with ANSYS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1727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Turbulence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Turbulence with ANSYS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418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Differential equations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 smtClean="0">
                          <a:effectLst/>
                        </a:rPr>
                        <a:t>Lecture topic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424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Linear systems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r>
                        <a:rPr lang="en-GB" sz="1200" u="none" strike="noStrike" dirty="0" smtClean="0">
                          <a:effectLst/>
                        </a:rPr>
                        <a:t>Lecture topic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14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smtClean="0">
                          <a:effectLst/>
                        </a:rPr>
                        <a:t>Easter Holiday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smtClean="0">
                          <a:effectLst/>
                        </a:rPr>
                        <a:t>Easter Holiday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86236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Linear/Non-l</a:t>
                      </a:r>
                      <a:r>
                        <a:rPr lang="en-US" sz="1200" u="none" strike="noStrike" dirty="0" err="1" smtClean="0">
                          <a:effectLst/>
                        </a:rPr>
                        <a:t>inear</a:t>
                      </a:r>
                      <a:r>
                        <a:rPr lang="en-US" sz="1200" u="none" strike="noStrike" dirty="0" smtClean="0">
                          <a:effectLst/>
                        </a:rPr>
                        <a:t> systems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r>
                        <a:rPr lang="en-GB" sz="1200" u="none" strike="noStrike" dirty="0" smtClean="0">
                          <a:effectLst/>
                        </a:rPr>
                        <a:t>Lecture topic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5072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 smtClean="0">
                          <a:effectLst/>
                        </a:rPr>
                        <a:t>Non-l</a:t>
                      </a:r>
                      <a:r>
                        <a:rPr lang="en-US" sz="1200" u="none" strike="noStrike" dirty="0" err="1" smtClean="0">
                          <a:effectLst/>
                        </a:rPr>
                        <a:t>inear</a:t>
                      </a:r>
                      <a:r>
                        <a:rPr lang="en-US" sz="1200" u="none" strike="noStrike" dirty="0" smtClean="0">
                          <a:effectLst/>
                        </a:rPr>
                        <a:t> systems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r>
                        <a:rPr lang="en-GB" sz="1200" u="none" strike="noStrike" dirty="0" smtClean="0">
                          <a:effectLst/>
                        </a:rPr>
                        <a:t>Lecture topic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79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Reacting</a:t>
                      </a:r>
                      <a:r>
                        <a:rPr lang="en-GB" sz="1200" u="none" strike="noStrike" baseline="0" dirty="0" smtClean="0">
                          <a:effectLst/>
                        </a:rPr>
                        <a:t> systems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r>
                        <a:rPr lang="en-GB" sz="1200" u="none" strike="noStrike" dirty="0" smtClean="0">
                          <a:effectLst/>
                        </a:rPr>
                        <a:t>Lecture topic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277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Reacting</a:t>
                      </a:r>
                      <a:r>
                        <a:rPr lang="en-GB" sz="1200" u="none" strike="noStrike" baseline="0" dirty="0" smtClean="0">
                          <a:effectLst/>
                        </a:rPr>
                        <a:t> systems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r>
                        <a:rPr lang="en-GB" sz="1200" u="none" strike="noStrike" dirty="0" smtClean="0">
                          <a:effectLst/>
                        </a:rPr>
                        <a:t>Lecture topic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89562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616652" y="1813560"/>
            <a:ext cx="4233661" cy="1981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73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 future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713" y="1372792"/>
            <a:ext cx="3867467" cy="3317081"/>
          </a:xfrm>
        </p:spPr>
        <p:txBody>
          <a:bodyPr/>
          <a:lstStyle/>
          <a:p>
            <a:r>
              <a:rPr lang="en-US" sz="2000" dirty="0" smtClean="0"/>
              <a:t>ANSYS intensive course next week</a:t>
            </a:r>
          </a:p>
          <a:p>
            <a:pPr lvl="1"/>
            <a:r>
              <a:rPr lang="en-US" sz="1800" b="1" dirty="0" smtClean="0"/>
              <a:t>Tuesday</a:t>
            </a:r>
            <a:r>
              <a:rPr lang="en-US" sz="1800" dirty="0" smtClean="0"/>
              <a:t> 9-16 SB202</a:t>
            </a:r>
          </a:p>
          <a:p>
            <a:pPr lvl="1"/>
            <a:r>
              <a:rPr lang="en-US" sz="1800" b="1" dirty="0" smtClean="0"/>
              <a:t> Wednesday</a:t>
            </a:r>
            <a:r>
              <a:rPr lang="en-US" sz="1800" dirty="0" smtClean="0"/>
              <a:t> 9-15 RG100C</a:t>
            </a:r>
          </a:p>
          <a:p>
            <a:pPr lvl="1"/>
            <a:r>
              <a:rPr lang="en-US" sz="1800" dirty="0" smtClean="0"/>
              <a:t>NOTE THE NONSTANDARD DAYS</a:t>
            </a:r>
          </a:p>
          <a:p>
            <a:endParaRPr lang="en-GB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7E17-2425-4FEE-8B68-A96F242AB7EF}" type="datetime1">
              <a:rPr lang="fi-FI" smtClean="0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62BF9-2C3E-4785-897B-DFAE27475CB8}" type="slidenum">
              <a:rPr lang="fi-FI" smtClean="0"/>
              <a:pPr>
                <a:defRPr/>
              </a:pPr>
              <a:t>7</a:t>
            </a:fld>
            <a:endParaRPr lang="fi-FI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616652" y="829018"/>
          <a:ext cx="4233661" cy="3670935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805884">
                  <a:extLst>
                    <a:ext uri="{9D8B030D-6E8A-4147-A177-3AD203B41FA5}">
                      <a16:colId xmlns:a16="http://schemas.microsoft.com/office/drawing/2014/main" val="1263556868"/>
                    </a:ext>
                  </a:extLst>
                </a:gridCol>
                <a:gridCol w="574055">
                  <a:extLst>
                    <a:ext uri="{9D8B030D-6E8A-4147-A177-3AD203B41FA5}">
                      <a16:colId xmlns:a16="http://schemas.microsoft.com/office/drawing/2014/main" val="1743072977"/>
                    </a:ext>
                  </a:extLst>
                </a:gridCol>
                <a:gridCol w="1853722">
                  <a:extLst>
                    <a:ext uri="{9D8B030D-6E8A-4147-A177-3AD203B41FA5}">
                      <a16:colId xmlns:a16="http://schemas.microsoft.com/office/drawing/2014/main" val="272585294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Lectures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Exercises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11811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0775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67757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Introduction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Python basics and </a:t>
                      </a:r>
                      <a:r>
                        <a:rPr lang="en-GB" sz="1200" u="none" strike="noStrike" dirty="0" smtClean="0">
                          <a:effectLst/>
                        </a:rPr>
                        <a:t>libraries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37452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Basics. Matrix, NS,…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smtClean="0">
                          <a:effectLst/>
                        </a:rPr>
                        <a:t>Lecture topic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38112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CFD Basics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 smtClean="0">
                          <a:effectLst/>
                        </a:rPr>
                        <a:t>Lecture topic</a:t>
                      </a:r>
                      <a:endParaRPr lang="en-GB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2428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ANSYS intensive course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ANSYS intensive course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6641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Heat convection, FVM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smtClean="0">
                          <a:effectLst/>
                        </a:rPr>
                        <a:t>Lecture topic </a:t>
                      </a:r>
                      <a:r>
                        <a:rPr lang="en-GB" sz="1200" u="none" strike="noStrike" dirty="0">
                          <a:effectLst/>
                        </a:rPr>
                        <a:t>with Python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4604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Advection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smtClean="0">
                          <a:effectLst/>
                        </a:rPr>
                        <a:t>Lecture topic </a:t>
                      </a:r>
                      <a:r>
                        <a:rPr lang="en-GB" sz="1200" u="none" strike="noStrike" dirty="0">
                          <a:effectLst/>
                        </a:rPr>
                        <a:t>with Python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317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>
                          <a:effectLst/>
                        </a:rPr>
                        <a:t>Navier</a:t>
                      </a:r>
                      <a:r>
                        <a:rPr lang="en-GB" sz="1200" u="none" strike="noStrike" dirty="0">
                          <a:effectLst/>
                        </a:rPr>
                        <a:t>-Stokes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>
                          <a:effectLst/>
                        </a:rPr>
                        <a:t>Navier</a:t>
                      </a:r>
                      <a:r>
                        <a:rPr lang="en-GB" sz="1200" u="none" strike="noStrike" dirty="0">
                          <a:effectLst/>
                        </a:rPr>
                        <a:t>-Stokes with ANSYS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1154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Mesh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Mesh with ANSYS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1727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Turbulence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Turbulence with ANSYS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418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Differential equations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 smtClean="0">
                          <a:effectLst/>
                        </a:rPr>
                        <a:t>Lecture topic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424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Linear systems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r>
                        <a:rPr lang="en-GB" sz="1200" u="none" strike="noStrike" dirty="0" smtClean="0">
                          <a:effectLst/>
                        </a:rPr>
                        <a:t>Lecture topic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14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smtClean="0">
                          <a:effectLst/>
                        </a:rPr>
                        <a:t>Easter Holiday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smtClean="0">
                          <a:effectLst/>
                        </a:rPr>
                        <a:t>Easter Holiday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86236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Linear/Non-l</a:t>
                      </a:r>
                      <a:r>
                        <a:rPr lang="en-US" sz="1200" u="none" strike="noStrike" dirty="0" err="1" smtClean="0">
                          <a:effectLst/>
                        </a:rPr>
                        <a:t>inear</a:t>
                      </a:r>
                      <a:r>
                        <a:rPr lang="en-US" sz="1200" u="none" strike="noStrike" dirty="0" smtClean="0">
                          <a:effectLst/>
                        </a:rPr>
                        <a:t> systems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r>
                        <a:rPr lang="en-GB" sz="1200" u="none" strike="noStrike" dirty="0" smtClean="0">
                          <a:effectLst/>
                        </a:rPr>
                        <a:t>Lecture topic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5072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 smtClean="0">
                          <a:effectLst/>
                        </a:rPr>
                        <a:t>Non-l</a:t>
                      </a:r>
                      <a:r>
                        <a:rPr lang="en-US" sz="1200" u="none" strike="noStrike" dirty="0" err="1" smtClean="0">
                          <a:effectLst/>
                        </a:rPr>
                        <a:t>inear</a:t>
                      </a:r>
                      <a:r>
                        <a:rPr lang="en-US" sz="1200" u="none" strike="noStrike" dirty="0" smtClean="0">
                          <a:effectLst/>
                        </a:rPr>
                        <a:t> systems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r>
                        <a:rPr lang="en-GB" sz="1200" u="none" strike="noStrike" dirty="0" smtClean="0">
                          <a:effectLst/>
                        </a:rPr>
                        <a:t>Lecture topic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79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Reacting</a:t>
                      </a:r>
                      <a:r>
                        <a:rPr lang="en-GB" sz="1200" u="none" strike="noStrike" baseline="0" dirty="0" smtClean="0">
                          <a:effectLst/>
                        </a:rPr>
                        <a:t> systems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r>
                        <a:rPr lang="en-GB" sz="1200" u="none" strike="noStrike" dirty="0" smtClean="0">
                          <a:effectLst/>
                        </a:rPr>
                        <a:t>Lecture topic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277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Reacting</a:t>
                      </a:r>
                      <a:r>
                        <a:rPr lang="en-GB" sz="1200" u="none" strike="noStrike" baseline="0" dirty="0" smtClean="0">
                          <a:effectLst/>
                        </a:rPr>
                        <a:t> systems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r>
                        <a:rPr lang="en-GB" sz="1200" u="none" strike="noStrike" dirty="0" smtClean="0">
                          <a:effectLst/>
                        </a:rPr>
                        <a:t>Lecture topic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89562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616651" y="2004060"/>
            <a:ext cx="4233661" cy="1981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8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Fluid Dynamics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Fluid flow calculation is the basis of all CFD simulations</a:t>
            </a:r>
          </a:p>
          <a:p>
            <a:r>
              <a:rPr lang="en-US" sz="2000" dirty="0" smtClean="0"/>
              <a:t>Other physics and chemistry can be included </a:t>
            </a:r>
          </a:p>
          <a:p>
            <a:r>
              <a:rPr lang="en-US" sz="2000" dirty="0" err="1" smtClean="0"/>
              <a:t>Naviers</a:t>
            </a:r>
            <a:r>
              <a:rPr lang="en-US" sz="2000" dirty="0" smtClean="0"/>
              <a:t>-Stokes equations govern fluid flow phenomena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7E17-2425-4FEE-8B68-A96F242AB7EF}" type="datetime1">
              <a:rPr lang="fi-FI" smtClean="0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62BF9-2C3E-4785-897B-DFAE27475CB8}" type="slidenum">
              <a:rPr lang="fi-FI" smtClean="0"/>
              <a:pPr>
                <a:defRPr/>
              </a:pPr>
              <a:t>8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1388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Navier-Stokes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Incompressible flow, x-direction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𝑢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𝑣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𝑤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1800" dirty="0" smtClean="0"/>
              </a:p>
              <a:p>
                <a:r>
                  <a:rPr lang="en-US" sz="2000" dirty="0" smtClean="0"/>
                  <a:t>All directions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endParaRPr lang="en-US" sz="1800" dirty="0" smtClean="0"/>
              </a:p>
              <a:p>
                <a:r>
                  <a:rPr lang="en-US" sz="2000" dirty="0" smtClean="0"/>
                  <a:t>Today we only discuss the equations in a general sense, detailed solutions come later</a:t>
                </a:r>
                <a:endParaRPr lang="en-US" sz="2000" dirty="0"/>
              </a:p>
              <a:p>
                <a:pPr lvl="1"/>
                <a:endParaRPr lang="en-US" sz="1800" dirty="0"/>
              </a:p>
              <a:p>
                <a:endParaRPr lang="en-US" sz="2000" dirty="0" smtClean="0"/>
              </a:p>
              <a:p>
                <a:endParaRPr lang="en-GB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7E17-2425-4FEE-8B68-A96F242AB7EF}" type="datetime1">
              <a:rPr lang="fi-FI" smtClean="0"/>
              <a:pPr>
                <a:defRPr/>
              </a:pPr>
              <a:t>22.1.2018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62BF9-2C3E-4785-897B-DFAE27475CB8}" type="slidenum">
              <a:rPr lang="fi-FI" smtClean="0"/>
              <a:pPr>
                <a:defRPr/>
              </a:pPr>
              <a:t>9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0002706"/>
      </p:ext>
    </p:extLst>
  </p:cSld>
  <p:clrMapOvr>
    <a:masterClrMapping/>
  </p:clrMapOvr>
</p:sld>
</file>

<file path=ppt/theme/theme1.xml><?xml version="1.0" encoding="utf-8"?>
<a:theme xmlns:a="http://schemas.openxmlformats.org/drawingml/2006/main" name="TUT_esityspohja">
  <a:themeElements>
    <a:clrScheme name="TT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CBAFF"/>
      </a:accent1>
      <a:accent2>
        <a:srgbClr val="A7D908"/>
      </a:accent2>
      <a:accent3>
        <a:srgbClr val="FF8800"/>
      </a:accent3>
      <a:accent4>
        <a:srgbClr val="046A1D"/>
      </a:accent4>
      <a:accent5>
        <a:srgbClr val="0068BA"/>
      </a:accent5>
      <a:accent6>
        <a:srgbClr val="C0002A"/>
      </a:accent6>
      <a:hlink>
        <a:srgbClr val="34B9FF"/>
      </a:hlink>
      <a:folHlink>
        <a:srgbClr val="A6DB00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ukautettu suunnittelumalli">
  <a:themeElements>
    <a:clrScheme name="Mukautett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B7F26"/>
      </a:accent1>
      <a:accent2>
        <a:srgbClr val="2C357E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4F07"/>
      </a:hlink>
      <a:folHlink>
        <a:srgbClr val="6C9200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TUT_esityspohja</Template>
  <TotalTime>1999</TotalTime>
  <Words>701</Words>
  <Application>Microsoft Office PowerPoint</Application>
  <PresentationFormat>On-screen Show (16:9)</PresentationFormat>
  <Paragraphs>312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Black</vt:lpstr>
      <vt:lpstr>Calibri</vt:lpstr>
      <vt:lpstr>Cambria Math</vt:lpstr>
      <vt:lpstr>TUT_esityspohja</vt:lpstr>
      <vt:lpstr>Mukautettu suunnittelumalli</vt:lpstr>
      <vt:lpstr>KEB-45250 Numerical Techniques for Process Modeling </vt:lpstr>
      <vt:lpstr>Last lecture</vt:lpstr>
      <vt:lpstr>Math review</vt:lpstr>
      <vt:lpstr>Physics review</vt:lpstr>
      <vt:lpstr>Chemistry review</vt:lpstr>
      <vt:lpstr>This lecture</vt:lpstr>
      <vt:lpstr>Near future</vt:lpstr>
      <vt:lpstr>Computational Fluid Dynamics</vt:lpstr>
      <vt:lpstr>Navier-Stokes</vt:lpstr>
      <vt:lpstr>Example case</vt:lpstr>
      <vt:lpstr>Mesh</vt:lpstr>
      <vt:lpstr>Mesh close up</vt:lpstr>
      <vt:lpstr>Development in time</vt:lpstr>
      <vt:lpstr>Steady state iterations</vt:lpstr>
      <vt:lpstr>PowerPoint Presentation</vt:lpstr>
      <vt:lpstr>Linear vs. nonlinear</vt:lpstr>
      <vt:lpstr>PowerPoint Presentation</vt:lpstr>
      <vt:lpstr>Nonlinear system</vt:lpstr>
      <vt:lpstr>Iterative solution </vt:lpstr>
      <vt:lpstr>Nonlinear system solution</vt:lpstr>
      <vt:lpstr>Disclaimer</vt:lpstr>
      <vt:lpstr>Nonlinear PDE</vt:lpstr>
      <vt:lpstr>Simple linearization</vt:lpstr>
      <vt:lpstr>Iterative solution of NS</vt:lpstr>
      <vt:lpstr>Scope of this course</vt:lpstr>
      <vt:lpstr>Iterations</vt:lpstr>
      <vt:lpstr>Development in time</vt:lpstr>
      <vt:lpstr>Steps of CFD solution</vt:lpstr>
      <vt:lpstr>Turbulence</vt:lpstr>
      <vt:lpstr>More physics and chemistry</vt:lpstr>
    </vt:vector>
  </TitlesOfParts>
  <Company>Tampere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Andersin Virpi</dc:creator>
  <cp:lastModifiedBy>Antti Mikkonen</cp:lastModifiedBy>
  <cp:revision>117</cp:revision>
  <dcterms:created xsi:type="dcterms:W3CDTF">2014-11-03T12:07:37Z</dcterms:created>
  <dcterms:modified xsi:type="dcterms:W3CDTF">2018-01-22T17:09:34Z</dcterms:modified>
</cp:coreProperties>
</file>