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4" r:id="rId4"/>
    <p:sldId id="263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/>
    <p:restoredTop sz="95741"/>
  </p:normalViewPr>
  <p:slideViewPr>
    <p:cSldViewPr snapToGrid="0">
      <p:cViewPr>
        <p:scale>
          <a:sx n="75" d="100"/>
          <a:sy n="75" d="100"/>
        </p:scale>
        <p:origin x="1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02F5C-3756-4C7D-96D9-653B4ECB63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98E062-5A58-4B26-BDA2-5F33CA5F8029}">
      <dgm:prSet/>
      <dgm:spPr/>
      <dgm:t>
        <a:bodyPr/>
        <a:lstStyle/>
        <a:p>
          <a:r>
            <a:rPr lang="en-US" b="0" i="0" dirty="0"/>
            <a:t>The global scholarly publishing is forecast to continue to grow steadily to the value of $28 billion by 2023, with the growth of new scholarly journals set at 2% to 3% annually</a:t>
          </a:r>
          <a:endParaRPr lang="en-US" dirty="0"/>
        </a:p>
      </dgm:t>
    </dgm:pt>
    <dgm:pt modelId="{6FE9B7DA-0037-4F85-AADA-86DBD480FD1B}" type="parTrans" cxnId="{8D5183B3-5930-44FD-8534-8875518208BC}">
      <dgm:prSet/>
      <dgm:spPr/>
      <dgm:t>
        <a:bodyPr/>
        <a:lstStyle/>
        <a:p>
          <a:endParaRPr lang="en-US"/>
        </a:p>
      </dgm:t>
    </dgm:pt>
    <dgm:pt modelId="{19B976F2-6067-499B-9C55-B185CCB4C18D}" type="sibTrans" cxnId="{8D5183B3-5930-44FD-8534-8875518208BC}">
      <dgm:prSet/>
      <dgm:spPr/>
      <dgm:t>
        <a:bodyPr/>
        <a:lstStyle/>
        <a:p>
          <a:endParaRPr lang="en-US"/>
        </a:p>
      </dgm:t>
    </dgm:pt>
    <dgm:pt modelId="{DC6E631D-5861-407B-92BD-56C12E69EE12}">
      <dgm:prSet/>
      <dgm:spPr>
        <a:ln>
          <a:noFill/>
        </a:ln>
      </dgm:spPr>
      <dgm:t>
        <a:bodyPr/>
        <a:lstStyle/>
        <a:p>
          <a:r>
            <a:rPr lang="en-US" dirty="0"/>
            <a:t>We are creating a disruptive research platform on chain that will be able to remove the middlemen of the journal and publisher so the researchers can own their data and research</a:t>
          </a:r>
        </a:p>
      </dgm:t>
    </dgm:pt>
    <dgm:pt modelId="{AC30E312-BC71-4117-B311-CD33D9D41E21}" type="parTrans" cxnId="{E7BADC16-52CF-4184-8346-E8F73EE0DABF}">
      <dgm:prSet/>
      <dgm:spPr/>
      <dgm:t>
        <a:bodyPr/>
        <a:lstStyle/>
        <a:p>
          <a:endParaRPr lang="en-US"/>
        </a:p>
      </dgm:t>
    </dgm:pt>
    <dgm:pt modelId="{C7A3818A-5E32-413C-B9EE-7B330A58946D}" type="sibTrans" cxnId="{E7BADC16-52CF-4184-8346-E8F73EE0DABF}">
      <dgm:prSet/>
      <dgm:spPr/>
      <dgm:t>
        <a:bodyPr/>
        <a:lstStyle/>
        <a:p>
          <a:endParaRPr lang="en-US"/>
        </a:p>
      </dgm:t>
    </dgm:pt>
    <dgm:pt modelId="{562D59D7-E6BC-4901-A4DD-491DB68AE6B3}">
      <dgm:prSet/>
      <dgm:spPr/>
      <dgm:t>
        <a:bodyPr/>
        <a:lstStyle/>
        <a:p>
          <a:r>
            <a:rPr lang="en-US" b="0" i="0" dirty="0"/>
            <a:t>.</a:t>
          </a:r>
          <a:endParaRPr lang="en-US" dirty="0"/>
        </a:p>
      </dgm:t>
    </dgm:pt>
    <dgm:pt modelId="{E463147B-7009-41FD-B3EF-9934D0758921}" type="parTrans" cxnId="{B2EFB080-E7B6-44EE-9F1C-5B311EB0DB24}">
      <dgm:prSet/>
      <dgm:spPr/>
      <dgm:t>
        <a:bodyPr/>
        <a:lstStyle/>
        <a:p>
          <a:endParaRPr lang="en-US"/>
        </a:p>
      </dgm:t>
    </dgm:pt>
    <dgm:pt modelId="{9A1FD601-065B-4A15-93BE-C7C9F8E9963A}" type="sibTrans" cxnId="{B2EFB080-E7B6-44EE-9F1C-5B311EB0DB24}">
      <dgm:prSet/>
      <dgm:spPr/>
      <dgm:t>
        <a:bodyPr/>
        <a:lstStyle/>
        <a:p>
          <a:endParaRPr lang="en-US"/>
        </a:p>
      </dgm:t>
    </dgm:pt>
    <dgm:pt modelId="{549BEA0C-B36D-4EAE-816B-AE6E0A71855D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Orcid</a:t>
          </a:r>
          <a:r>
            <a:rPr lang="en-US" b="0" i="0" dirty="0"/>
            <a:t> registry announced that it increased its number of members from 50 thousand in 2012 to 10 million in 2020 and it took just a little over two years to grow to 1,000,000 IDs. </a:t>
          </a:r>
          <a:endParaRPr lang="en-US" dirty="0"/>
        </a:p>
      </dgm:t>
    </dgm:pt>
    <dgm:pt modelId="{B732CEEB-4ADF-4ADB-8A01-B4B0DA626709}" type="parTrans" cxnId="{D13E40F2-C201-4F3E-B7D9-2190B8839B50}">
      <dgm:prSet/>
      <dgm:spPr/>
      <dgm:t>
        <a:bodyPr/>
        <a:lstStyle/>
        <a:p>
          <a:endParaRPr lang="en-US"/>
        </a:p>
      </dgm:t>
    </dgm:pt>
    <dgm:pt modelId="{A4EC2ED9-7F89-431B-BA55-37AC194042EE}" type="sibTrans" cxnId="{D13E40F2-C201-4F3E-B7D9-2190B8839B50}">
      <dgm:prSet/>
      <dgm:spPr/>
      <dgm:t>
        <a:bodyPr/>
        <a:lstStyle/>
        <a:p>
          <a:endParaRPr lang="en-US"/>
        </a:p>
      </dgm:t>
    </dgm:pt>
    <dgm:pt modelId="{7F33A119-5D68-40C4-AC3D-B0169134FAA6}" type="pres">
      <dgm:prSet presAssocID="{C4702F5C-3756-4C7D-96D9-653B4ECB6319}" presName="root" presStyleCnt="0">
        <dgm:presLayoutVars>
          <dgm:dir/>
          <dgm:resizeHandles val="exact"/>
        </dgm:presLayoutVars>
      </dgm:prSet>
      <dgm:spPr/>
    </dgm:pt>
    <dgm:pt modelId="{D101F591-9CC8-4510-AE28-C7545F233CD5}" type="pres">
      <dgm:prSet presAssocID="{7B98E062-5A58-4B26-BDA2-5F33CA5F8029}" presName="compNode" presStyleCnt="0"/>
      <dgm:spPr/>
    </dgm:pt>
    <dgm:pt modelId="{30B3F550-52BF-408D-BABD-A6584B4F2041}" type="pres">
      <dgm:prSet presAssocID="{7B98E062-5A58-4B26-BDA2-5F33CA5F80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00205EC-EDD2-43C5-9D66-4E4F1399DA67}" type="pres">
      <dgm:prSet presAssocID="{7B98E062-5A58-4B26-BDA2-5F33CA5F8029}" presName="spaceRect" presStyleCnt="0"/>
      <dgm:spPr/>
    </dgm:pt>
    <dgm:pt modelId="{FF15D7AB-6BB8-4DAF-8F84-E37A12025D5F}" type="pres">
      <dgm:prSet presAssocID="{7B98E062-5A58-4B26-BDA2-5F33CA5F8029}" presName="textRect" presStyleLbl="revTx" presStyleIdx="0" presStyleCnt="4">
        <dgm:presLayoutVars>
          <dgm:chMax val="1"/>
          <dgm:chPref val="1"/>
        </dgm:presLayoutVars>
      </dgm:prSet>
      <dgm:spPr/>
    </dgm:pt>
    <dgm:pt modelId="{A26BE517-499B-4E9D-8835-8C0328B0CED8}" type="pres">
      <dgm:prSet presAssocID="{19B976F2-6067-499B-9C55-B185CCB4C18D}" presName="sibTrans" presStyleCnt="0"/>
      <dgm:spPr/>
    </dgm:pt>
    <dgm:pt modelId="{6A268DEA-6116-4A77-8C1A-35D5B05A0BA1}" type="pres">
      <dgm:prSet presAssocID="{DC6E631D-5861-407B-92BD-56C12E69EE12}" presName="compNode" presStyleCnt="0"/>
      <dgm:spPr/>
    </dgm:pt>
    <dgm:pt modelId="{5D6CFEEC-1494-46E0-9BEF-CC39E2FBE5ED}" type="pres">
      <dgm:prSet presAssocID="{DC6E631D-5861-407B-92BD-56C12E69EE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CA403FE-B5D9-49B8-874E-E31DF78680B7}" type="pres">
      <dgm:prSet presAssocID="{DC6E631D-5861-407B-92BD-56C12E69EE12}" presName="spaceRect" presStyleCnt="0"/>
      <dgm:spPr/>
    </dgm:pt>
    <dgm:pt modelId="{4C8345CB-E075-4CE2-BAEB-7CE6C8195C10}" type="pres">
      <dgm:prSet presAssocID="{DC6E631D-5861-407B-92BD-56C12E69EE12}" presName="textRect" presStyleLbl="revTx" presStyleIdx="1" presStyleCnt="4">
        <dgm:presLayoutVars>
          <dgm:chMax val="1"/>
          <dgm:chPref val="1"/>
        </dgm:presLayoutVars>
      </dgm:prSet>
      <dgm:spPr/>
    </dgm:pt>
    <dgm:pt modelId="{0DB93273-2CAF-4B0C-91C7-A1F5CC3C4D08}" type="pres">
      <dgm:prSet presAssocID="{C7A3818A-5E32-413C-B9EE-7B330A58946D}" presName="sibTrans" presStyleCnt="0"/>
      <dgm:spPr/>
    </dgm:pt>
    <dgm:pt modelId="{3A3EE7DF-A27A-4498-877A-1581AFB0E603}" type="pres">
      <dgm:prSet presAssocID="{562D59D7-E6BC-4901-A4DD-491DB68AE6B3}" presName="compNode" presStyleCnt="0"/>
      <dgm:spPr/>
    </dgm:pt>
    <dgm:pt modelId="{83597CE4-29BD-4E39-8341-96C3744CD5C4}" type="pres">
      <dgm:prSet presAssocID="{562D59D7-E6BC-4901-A4DD-491DB68AE6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A25828-43C0-4F54-B045-20779AA09F14}" type="pres">
      <dgm:prSet presAssocID="{562D59D7-E6BC-4901-A4DD-491DB68AE6B3}" presName="spaceRect" presStyleCnt="0"/>
      <dgm:spPr/>
    </dgm:pt>
    <dgm:pt modelId="{87259609-191E-47B4-A1ED-28EB45647F1E}" type="pres">
      <dgm:prSet presAssocID="{562D59D7-E6BC-4901-A4DD-491DB68AE6B3}" presName="textRect" presStyleLbl="revTx" presStyleIdx="2" presStyleCnt="4">
        <dgm:presLayoutVars>
          <dgm:chMax val="1"/>
          <dgm:chPref val="1"/>
        </dgm:presLayoutVars>
      </dgm:prSet>
      <dgm:spPr/>
    </dgm:pt>
    <dgm:pt modelId="{67FABB18-196A-41C5-A377-FE53178AD10F}" type="pres">
      <dgm:prSet presAssocID="{9A1FD601-065B-4A15-93BE-C7C9F8E9963A}" presName="sibTrans" presStyleCnt="0"/>
      <dgm:spPr/>
    </dgm:pt>
    <dgm:pt modelId="{529AD27A-F967-4E86-9370-9C60519A9710}" type="pres">
      <dgm:prSet presAssocID="{549BEA0C-B36D-4EAE-816B-AE6E0A71855D}" presName="compNode" presStyleCnt="0"/>
      <dgm:spPr/>
    </dgm:pt>
    <dgm:pt modelId="{75089197-7C80-4991-BCAD-57A4A060F2CA}" type="pres">
      <dgm:prSet presAssocID="{549BEA0C-B36D-4EAE-816B-AE6E0A7185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2C14AC8-F3AC-4D03-963C-BF488B3420B4}" type="pres">
      <dgm:prSet presAssocID="{549BEA0C-B36D-4EAE-816B-AE6E0A71855D}" presName="spaceRect" presStyleCnt="0"/>
      <dgm:spPr/>
    </dgm:pt>
    <dgm:pt modelId="{1A757FC7-9194-4E38-AA5F-54112F4E3E70}" type="pres">
      <dgm:prSet presAssocID="{549BEA0C-B36D-4EAE-816B-AE6E0A7185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6957700-BA21-484B-9C72-18A012550EF1}" type="presOf" srcId="{549BEA0C-B36D-4EAE-816B-AE6E0A71855D}" destId="{1A757FC7-9194-4E38-AA5F-54112F4E3E70}" srcOrd="0" destOrd="0" presId="urn:microsoft.com/office/officeart/2018/2/layout/IconLabelList"/>
    <dgm:cxn modelId="{E7BADC16-52CF-4184-8346-E8F73EE0DABF}" srcId="{C4702F5C-3756-4C7D-96D9-653B4ECB6319}" destId="{DC6E631D-5861-407B-92BD-56C12E69EE12}" srcOrd="1" destOrd="0" parTransId="{AC30E312-BC71-4117-B311-CD33D9D41E21}" sibTransId="{C7A3818A-5E32-413C-B9EE-7B330A58946D}"/>
    <dgm:cxn modelId="{A7628E23-50AA-41B1-B79E-342FFE2C0DDE}" type="presOf" srcId="{7B98E062-5A58-4B26-BDA2-5F33CA5F8029}" destId="{FF15D7AB-6BB8-4DAF-8F84-E37A12025D5F}" srcOrd="0" destOrd="0" presId="urn:microsoft.com/office/officeart/2018/2/layout/IconLabelList"/>
    <dgm:cxn modelId="{B12C8B35-25CE-46EA-B199-5C9D292FD7C1}" type="presOf" srcId="{C4702F5C-3756-4C7D-96D9-653B4ECB6319}" destId="{7F33A119-5D68-40C4-AC3D-B0169134FAA6}" srcOrd="0" destOrd="0" presId="urn:microsoft.com/office/officeart/2018/2/layout/IconLabelList"/>
    <dgm:cxn modelId="{D9E6524B-91B1-4B6E-A4CD-334F749B7E9A}" type="presOf" srcId="{DC6E631D-5861-407B-92BD-56C12E69EE12}" destId="{4C8345CB-E075-4CE2-BAEB-7CE6C8195C10}" srcOrd="0" destOrd="0" presId="urn:microsoft.com/office/officeart/2018/2/layout/IconLabelList"/>
    <dgm:cxn modelId="{3B1E7074-5E64-4A22-B7C7-D02AEB812C47}" type="presOf" srcId="{562D59D7-E6BC-4901-A4DD-491DB68AE6B3}" destId="{87259609-191E-47B4-A1ED-28EB45647F1E}" srcOrd="0" destOrd="0" presId="urn:microsoft.com/office/officeart/2018/2/layout/IconLabelList"/>
    <dgm:cxn modelId="{B2EFB080-E7B6-44EE-9F1C-5B311EB0DB24}" srcId="{C4702F5C-3756-4C7D-96D9-653B4ECB6319}" destId="{562D59D7-E6BC-4901-A4DD-491DB68AE6B3}" srcOrd="2" destOrd="0" parTransId="{E463147B-7009-41FD-B3EF-9934D0758921}" sibTransId="{9A1FD601-065B-4A15-93BE-C7C9F8E9963A}"/>
    <dgm:cxn modelId="{8D5183B3-5930-44FD-8534-8875518208BC}" srcId="{C4702F5C-3756-4C7D-96D9-653B4ECB6319}" destId="{7B98E062-5A58-4B26-BDA2-5F33CA5F8029}" srcOrd="0" destOrd="0" parTransId="{6FE9B7DA-0037-4F85-AADA-86DBD480FD1B}" sibTransId="{19B976F2-6067-499B-9C55-B185CCB4C18D}"/>
    <dgm:cxn modelId="{D13E40F2-C201-4F3E-B7D9-2190B8839B50}" srcId="{C4702F5C-3756-4C7D-96D9-653B4ECB6319}" destId="{549BEA0C-B36D-4EAE-816B-AE6E0A71855D}" srcOrd="3" destOrd="0" parTransId="{B732CEEB-4ADF-4ADB-8A01-B4B0DA626709}" sibTransId="{A4EC2ED9-7F89-431B-BA55-37AC194042EE}"/>
    <dgm:cxn modelId="{071DE62B-7F76-41E0-8238-3483A999EE8A}" type="presParOf" srcId="{7F33A119-5D68-40C4-AC3D-B0169134FAA6}" destId="{D101F591-9CC8-4510-AE28-C7545F233CD5}" srcOrd="0" destOrd="0" presId="urn:microsoft.com/office/officeart/2018/2/layout/IconLabelList"/>
    <dgm:cxn modelId="{D9FEABB1-E8BC-4195-9F45-5218A3152744}" type="presParOf" srcId="{D101F591-9CC8-4510-AE28-C7545F233CD5}" destId="{30B3F550-52BF-408D-BABD-A6584B4F2041}" srcOrd="0" destOrd="0" presId="urn:microsoft.com/office/officeart/2018/2/layout/IconLabelList"/>
    <dgm:cxn modelId="{F1CD754C-7896-4471-BD08-022B3DEFB188}" type="presParOf" srcId="{D101F591-9CC8-4510-AE28-C7545F233CD5}" destId="{A00205EC-EDD2-43C5-9D66-4E4F1399DA67}" srcOrd="1" destOrd="0" presId="urn:microsoft.com/office/officeart/2018/2/layout/IconLabelList"/>
    <dgm:cxn modelId="{EEB0E086-ED63-46E0-B065-FF0787679B1D}" type="presParOf" srcId="{D101F591-9CC8-4510-AE28-C7545F233CD5}" destId="{FF15D7AB-6BB8-4DAF-8F84-E37A12025D5F}" srcOrd="2" destOrd="0" presId="urn:microsoft.com/office/officeart/2018/2/layout/IconLabelList"/>
    <dgm:cxn modelId="{A469A96A-754B-4E5B-9044-EBB6EFC5CD83}" type="presParOf" srcId="{7F33A119-5D68-40C4-AC3D-B0169134FAA6}" destId="{A26BE517-499B-4E9D-8835-8C0328B0CED8}" srcOrd="1" destOrd="0" presId="urn:microsoft.com/office/officeart/2018/2/layout/IconLabelList"/>
    <dgm:cxn modelId="{422A50E2-6ADB-4037-A508-40C23A22025E}" type="presParOf" srcId="{7F33A119-5D68-40C4-AC3D-B0169134FAA6}" destId="{6A268DEA-6116-4A77-8C1A-35D5B05A0BA1}" srcOrd="2" destOrd="0" presId="urn:microsoft.com/office/officeart/2018/2/layout/IconLabelList"/>
    <dgm:cxn modelId="{42CDB554-F40A-425E-9393-21B5BE949E69}" type="presParOf" srcId="{6A268DEA-6116-4A77-8C1A-35D5B05A0BA1}" destId="{5D6CFEEC-1494-46E0-9BEF-CC39E2FBE5ED}" srcOrd="0" destOrd="0" presId="urn:microsoft.com/office/officeart/2018/2/layout/IconLabelList"/>
    <dgm:cxn modelId="{B84AD9F3-7EF0-43A3-A823-191F731780EC}" type="presParOf" srcId="{6A268DEA-6116-4A77-8C1A-35D5B05A0BA1}" destId="{5CA403FE-B5D9-49B8-874E-E31DF78680B7}" srcOrd="1" destOrd="0" presId="urn:microsoft.com/office/officeart/2018/2/layout/IconLabelList"/>
    <dgm:cxn modelId="{A6508DC9-76BB-4D52-83BA-4DB5B224E9B8}" type="presParOf" srcId="{6A268DEA-6116-4A77-8C1A-35D5B05A0BA1}" destId="{4C8345CB-E075-4CE2-BAEB-7CE6C8195C10}" srcOrd="2" destOrd="0" presId="urn:microsoft.com/office/officeart/2018/2/layout/IconLabelList"/>
    <dgm:cxn modelId="{A75878B1-F190-43B8-B3FE-0CADB8F5C949}" type="presParOf" srcId="{7F33A119-5D68-40C4-AC3D-B0169134FAA6}" destId="{0DB93273-2CAF-4B0C-91C7-A1F5CC3C4D08}" srcOrd="3" destOrd="0" presId="urn:microsoft.com/office/officeart/2018/2/layout/IconLabelList"/>
    <dgm:cxn modelId="{0671717C-DD8F-4058-BCD8-AA3BE4C33D05}" type="presParOf" srcId="{7F33A119-5D68-40C4-AC3D-B0169134FAA6}" destId="{3A3EE7DF-A27A-4498-877A-1581AFB0E603}" srcOrd="4" destOrd="0" presId="urn:microsoft.com/office/officeart/2018/2/layout/IconLabelList"/>
    <dgm:cxn modelId="{3E9A8649-DE02-4205-A091-509DB336C01F}" type="presParOf" srcId="{3A3EE7DF-A27A-4498-877A-1581AFB0E603}" destId="{83597CE4-29BD-4E39-8341-96C3744CD5C4}" srcOrd="0" destOrd="0" presId="urn:microsoft.com/office/officeart/2018/2/layout/IconLabelList"/>
    <dgm:cxn modelId="{19CD71B4-2A31-4343-BA6E-C75206C7A5CA}" type="presParOf" srcId="{3A3EE7DF-A27A-4498-877A-1581AFB0E603}" destId="{A9A25828-43C0-4F54-B045-20779AA09F14}" srcOrd="1" destOrd="0" presId="urn:microsoft.com/office/officeart/2018/2/layout/IconLabelList"/>
    <dgm:cxn modelId="{C12D249F-F34A-4552-8114-8467224EED3E}" type="presParOf" srcId="{3A3EE7DF-A27A-4498-877A-1581AFB0E603}" destId="{87259609-191E-47B4-A1ED-28EB45647F1E}" srcOrd="2" destOrd="0" presId="urn:microsoft.com/office/officeart/2018/2/layout/IconLabelList"/>
    <dgm:cxn modelId="{6A0F30AA-9D65-4C79-AF27-CCF03D31F36A}" type="presParOf" srcId="{7F33A119-5D68-40C4-AC3D-B0169134FAA6}" destId="{67FABB18-196A-41C5-A377-FE53178AD10F}" srcOrd="5" destOrd="0" presId="urn:microsoft.com/office/officeart/2018/2/layout/IconLabelList"/>
    <dgm:cxn modelId="{627955ED-934C-4951-B494-8D8BCEF9324C}" type="presParOf" srcId="{7F33A119-5D68-40C4-AC3D-B0169134FAA6}" destId="{529AD27A-F967-4E86-9370-9C60519A9710}" srcOrd="6" destOrd="0" presId="urn:microsoft.com/office/officeart/2018/2/layout/IconLabelList"/>
    <dgm:cxn modelId="{4635A135-38A5-4F24-9A00-D22D09513365}" type="presParOf" srcId="{529AD27A-F967-4E86-9370-9C60519A9710}" destId="{75089197-7C80-4991-BCAD-57A4A060F2CA}" srcOrd="0" destOrd="0" presId="urn:microsoft.com/office/officeart/2018/2/layout/IconLabelList"/>
    <dgm:cxn modelId="{11A5246F-5A49-405D-B2F1-DCBDBA057C2D}" type="presParOf" srcId="{529AD27A-F967-4E86-9370-9C60519A9710}" destId="{32C14AC8-F3AC-4D03-963C-BF488B3420B4}" srcOrd="1" destOrd="0" presId="urn:microsoft.com/office/officeart/2018/2/layout/IconLabelList"/>
    <dgm:cxn modelId="{B366EB3F-70FF-4585-95C2-F71B64E2AF66}" type="presParOf" srcId="{529AD27A-F967-4E86-9370-9C60519A9710}" destId="{1A757FC7-9194-4E38-AA5F-54112F4E3E70}" srcOrd="2" destOrd="0" presId="urn:microsoft.com/office/officeart/2018/2/layout/IconLabel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375B7-7773-48B4-9CB5-F8F1DC2BA9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855684-370D-8A43-9776-F4AB083E0709}" type="pres">
      <dgm:prSet presAssocID="{1B7375B7-7773-48B4-9CB5-F8F1DC2BA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33F9881-0A5B-C84F-AE7C-9D5E372C91D4}" type="presOf" srcId="{1B7375B7-7773-48B4-9CB5-F8F1DC2BA984}" destId="{BF855684-370D-8A43-9776-F4AB083E070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375B7-7773-48B4-9CB5-F8F1DC2BA9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855684-370D-8A43-9776-F4AB083E0709}" type="pres">
      <dgm:prSet presAssocID="{1B7375B7-7773-48B4-9CB5-F8F1DC2BA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33F9881-0A5B-C84F-AE7C-9D5E372C91D4}" type="presOf" srcId="{1B7375B7-7773-48B4-9CB5-F8F1DC2BA984}" destId="{BF855684-370D-8A43-9776-F4AB083E070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7375B7-7773-48B4-9CB5-F8F1DC2BA9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F855684-370D-8A43-9776-F4AB083E0709}" type="pres">
      <dgm:prSet presAssocID="{1B7375B7-7773-48B4-9CB5-F8F1DC2BA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33F9881-0A5B-C84F-AE7C-9D5E372C91D4}" type="presOf" srcId="{1B7375B7-7773-48B4-9CB5-F8F1DC2BA984}" destId="{BF855684-370D-8A43-9776-F4AB083E070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7375B7-7773-48B4-9CB5-F8F1DC2BA9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855684-370D-8A43-9776-F4AB083E0709}" type="pres">
      <dgm:prSet presAssocID="{1B7375B7-7773-48B4-9CB5-F8F1DC2BA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33F9881-0A5B-C84F-AE7C-9D5E372C91D4}" type="presOf" srcId="{1B7375B7-7773-48B4-9CB5-F8F1DC2BA984}" destId="{BF855684-370D-8A43-9776-F4AB083E070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7375B7-7773-48B4-9CB5-F8F1DC2BA9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855684-370D-8A43-9776-F4AB083E0709}" type="pres">
      <dgm:prSet presAssocID="{1B7375B7-7773-48B4-9CB5-F8F1DC2BA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33F9881-0A5B-C84F-AE7C-9D5E372C91D4}" type="presOf" srcId="{1B7375B7-7773-48B4-9CB5-F8F1DC2BA984}" destId="{BF855684-370D-8A43-9776-F4AB083E070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7375B7-7773-48B4-9CB5-F8F1DC2BA9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F855684-370D-8A43-9776-F4AB083E0709}" type="pres">
      <dgm:prSet presAssocID="{1B7375B7-7773-48B4-9CB5-F8F1DC2BA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33F9881-0A5B-C84F-AE7C-9D5E372C91D4}" type="presOf" srcId="{1B7375B7-7773-48B4-9CB5-F8F1DC2BA984}" destId="{BF855684-370D-8A43-9776-F4AB083E0709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3F550-52BF-408D-BABD-A6584B4F2041}">
      <dsp:nvSpPr>
        <dsp:cNvPr id="0" name=""/>
        <dsp:cNvSpPr/>
      </dsp:nvSpPr>
      <dsp:spPr>
        <a:xfrm>
          <a:off x="739962" y="804388"/>
          <a:ext cx="919749" cy="919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5D7AB-6BB8-4DAF-8F84-E37A12025D5F}">
      <dsp:nvSpPr>
        <dsp:cNvPr id="0" name=""/>
        <dsp:cNvSpPr/>
      </dsp:nvSpPr>
      <dsp:spPr>
        <a:xfrm>
          <a:off x="177893" y="2041338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global scholarly publishing is forecast to continue to grow steadily to the value of $28 billion by 2023, with the growth of new scholarly journals set at 2% to 3% annually</a:t>
          </a:r>
          <a:endParaRPr lang="en-US" sz="1100" kern="1200" dirty="0"/>
        </a:p>
      </dsp:txBody>
      <dsp:txXfrm>
        <a:off x="177893" y="2041338"/>
        <a:ext cx="2043886" cy="877500"/>
      </dsp:txXfrm>
    </dsp:sp>
    <dsp:sp modelId="{5D6CFEEC-1494-46E0-9BEF-CC39E2FBE5ED}">
      <dsp:nvSpPr>
        <dsp:cNvPr id="0" name=""/>
        <dsp:cNvSpPr/>
      </dsp:nvSpPr>
      <dsp:spPr>
        <a:xfrm>
          <a:off x="3141529" y="804388"/>
          <a:ext cx="919749" cy="919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345CB-E075-4CE2-BAEB-7CE6C8195C10}">
      <dsp:nvSpPr>
        <dsp:cNvPr id="0" name=""/>
        <dsp:cNvSpPr/>
      </dsp:nvSpPr>
      <dsp:spPr>
        <a:xfrm>
          <a:off x="2579460" y="2041338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 are creating a disruptive research platform on chain that will be able to remove the middlemen of the journal and publisher so the researchers can own their data and research</a:t>
          </a:r>
        </a:p>
      </dsp:txBody>
      <dsp:txXfrm>
        <a:off x="2579460" y="2041338"/>
        <a:ext cx="2043886" cy="877500"/>
      </dsp:txXfrm>
    </dsp:sp>
    <dsp:sp modelId="{83597CE4-29BD-4E39-8341-96C3744CD5C4}">
      <dsp:nvSpPr>
        <dsp:cNvPr id="0" name=""/>
        <dsp:cNvSpPr/>
      </dsp:nvSpPr>
      <dsp:spPr>
        <a:xfrm>
          <a:off x="5543096" y="804388"/>
          <a:ext cx="919749" cy="919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59609-191E-47B4-A1ED-28EB45647F1E}">
      <dsp:nvSpPr>
        <dsp:cNvPr id="0" name=""/>
        <dsp:cNvSpPr/>
      </dsp:nvSpPr>
      <dsp:spPr>
        <a:xfrm>
          <a:off x="4981027" y="2041338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4981027" y="2041338"/>
        <a:ext cx="2043886" cy="877500"/>
      </dsp:txXfrm>
    </dsp:sp>
    <dsp:sp modelId="{75089197-7C80-4991-BCAD-57A4A060F2CA}">
      <dsp:nvSpPr>
        <dsp:cNvPr id="0" name=""/>
        <dsp:cNvSpPr/>
      </dsp:nvSpPr>
      <dsp:spPr>
        <a:xfrm>
          <a:off x="7944663" y="804388"/>
          <a:ext cx="919749" cy="919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7FC7-9194-4E38-AA5F-54112F4E3E70}">
      <dsp:nvSpPr>
        <dsp:cNvPr id="0" name=""/>
        <dsp:cNvSpPr/>
      </dsp:nvSpPr>
      <dsp:spPr>
        <a:xfrm>
          <a:off x="7382594" y="2041338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</a:t>
          </a:r>
          <a:r>
            <a:rPr lang="en-US" sz="1100" b="0" i="0" kern="1200" dirty="0" err="1"/>
            <a:t>Orcid</a:t>
          </a:r>
          <a:r>
            <a:rPr lang="en-US" sz="1100" b="0" i="0" kern="1200" dirty="0"/>
            <a:t> registry announced that it increased its number of members from 50 thousand in 2012 to 10 million in 2020 and it took just a little over two years to grow to 1,000,000 IDs. </a:t>
          </a:r>
          <a:endParaRPr lang="en-US" sz="1100" kern="1200" dirty="0"/>
        </a:p>
      </dsp:txBody>
      <dsp:txXfrm>
        <a:off x="7382594" y="2041338"/>
        <a:ext cx="2043886" cy="87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4D2E-BF92-3601-AD4E-828FE725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77" y="2172217"/>
            <a:ext cx="10881075" cy="2598795"/>
          </a:xfrm>
        </p:spPr>
        <p:txBody>
          <a:bodyPr anchor="ctr">
            <a:normAutofit fontScale="90000"/>
          </a:bodyPr>
          <a:lstStyle/>
          <a:p>
            <a:r>
              <a:rPr lang="en-US" sz="3600" dirty="0">
                <a:latin typeface="Amasis MT Pro" panose="020F0502020204030204" pitchFamily="34" charset="0"/>
                <a:cs typeface="AngsanaUPC" panose="02020603050405020304" pitchFamily="18" charset="-34"/>
              </a:rPr>
              <a:t>OWN YOUR research and data WITH the decentralized peer  review publishing platform</a:t>
            </a:r>
            <a:br>
              <a:rPr lang="en-US" sz="3600" dirty="0">
                <a:latin typeface="Amasis MT Pro" panose="020F0502020204030204" pitchFamily="34" charset="0"/>
                <a:cs typeface="AngsanaUPC" panose="02020603050405020304" pitchFamily="18" charset="-34"/>
              </a:rPr>
            </a:br>
            <a:br>
              <a:rPr lang="en-US" sz="3600" dirty="0">
                <a:latin typeface="Amasis MT Pro" panose="020F0502020204030204" pitchFamily="34" charset="0"/>
                <a:cs typeface="AngsanaUPC" panose="02020603050405020304" pitchFamily="18" charset="-34"/>
              </a:rPr>
            </a:br>
            <a:br>
              <a:rPr lang="en-US" sz="3600" dirty="0">
                <a:latin typeface="Amasis MT Pro" panose="020F0502020204030204" pitchFamily="34" charset="0"/>
                <a:cs typeface="AngsanaUPC" panose="02020603050405020304" pitchFamily="18" charset="-34"/>
              </a:rPr>
            </a:br>
            <a:endParaRPr lang="en-US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4D01C-CABC-6208-03CD-6C134E644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81" y="4950269"/>
            <a:ext cx="12198964" cy="1961976"/>
          </a:xfrm>
          <a:solidFill>
            <a:srgbClr val="92D050"/>
          </a:solidFill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Carlos  vera,  </a:t>
            </a:r>
            <a:r>
              <a:rPr lang="en-US" dirty="0" err="1"/>
              <a:t>carlos</a:t>
            </a:r>
            <a:r>
              <a:rPr lang="en-US" dirty="0"/>
              <a:t> vera, matt </a:t>
            </a:r>
            <a:r>
              <a:rPr lang="en-US" dirty="0" err="1"/>
              <a:t>cornell</a:t>
            </a:r>
            <a:r>
              <a:rPr lang="en-US" dirty="0"/>
              <a:t>, Raghu </a:t>
            </a:r>
            <a:r>
              <a:rPr lang="en-US" dirty="0" err="1"/>
              <a:t>reddy</a:t>
            </a:r>
            <a:r>
              <a:rPr lang="en-US" dirty="0"/>
              <a:t> and Jeff smith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74132-3368-DD3B-5AB4-4C3F3E06196D}"/>
              </a:ext>
            </a:extLst>
          </p:cNvPr>
          <p:cNvSpPr/>
          <p:nvPr/>
        </p:nvSpPr>
        <p:spPr>
          <a:xfrm>
            <a:off x="0" y="-54244"/>
            <a:ext cx="12191697" cy="19120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LenScholar.xyz</a:t>
            </a:r>
            <a:endParaRPr lang="en-US" sz="4000" dirty="0">
              <a:solidFill>
                <a:schemeClr val="tx1"/>
              </a:solidFill>
              <a:latin typeface="Amasis MT Pro" panose="020405040500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AF33E0-43C3-4D88-F348-F629F90C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7" y="3726631"/>
            <a:ext cx="920576" cy="9205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46C98E-A3E4-F4DD-0D2D-C5DF69A8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43" y="3721762"/>
            <a:ext cx="920576" cy="9205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97141E-17C3-AB59-23E7-DC8B5528F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809" y="3716667"/>
            <a:ext cx="920576" cy="9205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EEFD0A-E743-5B77-0446-A51AF9E7C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438" y="3710440"/>
            <a:ext cx="920576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F198-A17A-E0A3-ACCA-A3413331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E60AC-2293-B97A-2B01-126262EFC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153977"/>
              </p:ext>
            </p:extLst>
          </p:nvPr>
        </p:nvGraphicFramePr>
        <p:xfrm>
          <a:off x="1167334" y="2174864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E88948E-4E73-07BB-0DCB-7A7D9D582568}"/>
              </a:ext>
            </a:extLst>
          </p:cNvPr>
          <p:cNvSpPr/>
          <p:nvPr/>
        </p:nvSpPr>
        <p:spPr>
          <a:xfrm>
            <a:off x="5998624" y="4076699"/>
            <a:ext cx="2404533" cy="11303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With the use of </a:t>
            </a:r>
            <a:r>
              <a:rPr lang="en-US" sz="1100" dirty="0" err="1">
                <a:solidFill>
                  <a:schemeClr val="tx1"/>
                </a:solidFill>
                <a:latin typeface="+mj-lt"/>
              </a:rPr>
              <a:t>Chainlink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 Functions, the Lens Protocol,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+mj-lt"/>
              </a:rPr>
              <a:t>ORCID </a:t>
            </a:r>
            <a:r>
              <a:rPr lang="en-US" sz="1100" dirty="0" err="1">
                <a:solidFill>
                  <a:schemeClr val="tx1"/>
                </a:solidFill>
                <a:latin typeface="+mj-lt"/>
              </a:rPr>
              <a:t>Api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 on the Polygon network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+mj-lt"/>
              </a:rPr>
              <a:t>, we can uniquely identify the people that participate in the research platform and allow them to review submissions to the platform. 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89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C5FFD30-3258-D88C-46AF-F499EC7F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7731286" cy="68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7" name="Content Placeholder 2">
            <a:extLst>
              <a:ext uri="{FF2B5EF4-FFF2-40B4-BE49-F238E27FC236}">
                <a16:creationId xmlns:a16="http://schemas.microsoft.com/office/drawing/2014/main" id="{C6B8D2A4-DE21-C57E-1557-84CB389F6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434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8733D-B46D-BDEE-5138-44E1F7B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454007"/>
              </p:ext>
            </p:extLst>
          </p:nvPr>
        </p:nvGraphicFramePr>
        <p:xfrm>
          <a:off x="1603375" y="21685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762D6AE-3BD0-F678-710C-7751E3E86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369613"/>
              </p:ext>
            </p:extLst>
          </p:nvPr>
        </p:nvGraphicFramePr>
        <p:xfrm>
          <a:off x="401122" y="2320925"/>
          <a:ext cx="89926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7" name="Content Placeholder 2">
            <a:extLst>
              <a:ext uri="{FF2B5EF4-FFF2-40B4-BE49-F238E27FC236}">
                <a16:creationId xmlns:a16="http://schemas.microsoft.com/office/drawing/2014/main" id="{C6B8D2A4-DE21-C57E-1557-84CB389F65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8733D-B46D-BDEE-5138-44E1F7B9885A}"/>
              </a:ext>
            </a:extLst>
          </p:cNvPr>
          <p:cNvGraphicFramePr>
            <a:graphicFrameLocks/>
          </p:cNvGraphicFramePr>
          <p:nvPr/>
        </p:nvGraphicFramePr>
        <p:xfrm>
          <a:off x="1603375" y="21685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762D6AE-3BD0-F678-710C-7751E3E8645D}"/>
              </a:ext>
            </a:extLst>
          </p:cNvPr>
          <p:cNvGraphicFramePr>
            <a:graphicFrameLocks/>
          </p:cNvGraphicFramePr>
          <p:nvPr/>
        </p:nvGraphicFramePr>
        <p:xfrm>
          <a:off x="401122" y="2320925"/>
          <a:ext cx="89926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496776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421</TotalTime>
  <Words>178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Amasis MT Pro</vt:lpstr>
      <vt:lpstr>Arial</vt:lpstr>
      <vt:lpstr>Gill Sans MT</vt:lpstr>
      <vt:lpstr>Gallery</vt:lpstr>
      <vt:lpstr>OWN YOUR research and data WITH the decentralized peer  review publishing platform   </vt:lpstr>
      <vt:lpstr>Executive 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ETH_Denver_Presentation</dc:title>
  <dc:creator>JMS</dc:creator>
  <cp:lastModifiedBy>Jeffrey Smith</cp:lastModifiedBy>
  <cp:revision>4</cp:revision>
  <dcterms:created xsi:type="dcterms:W3CDTF">2022-10-06T18:21:20Z</dcterms:created>
  <dcterms:modified xsi:type="dcterms:W3CDTF">2023-03-05T06:37:03Z</dcterms:modified>
</cp:coreProperties>
</file>