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ph type="sldImg"/>
          </p:nvPr>
        </p:nvSpPr>
        <p:spPr>
          <a:xfrm>
            <a:off x="1143000" y="685800"/>
            <a:ext cx="4572000" cy="3429000"/>
          </a:xfrm>
          <a:prstGeom prst="rect">
            <a:avLst/>
          </a:prstGeom>
        </p:spPr>
        <p:txBody>
          <a:bodyPr/>
          <a:lstStyle/>
          <a:p>
            <a:pPr lvl="0"/>
          </a:p>
        </p:txBody>
      </p:sp>
      <p:sp>
        <p:nvSpPr>
          <p:cNvPr id="35" name="Shape 3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solidFill>
          <a:srgbClr val="000000"/>
        </a:solidFill>
      </p:bgPr>
    </p:bg>
    <p:spTree>
      <p:nvGrpSpPr>
        <p:cNvPr id="1" name=""/>
        <p:cNvGrpSpPr/>
        <p:nvPr/>
      </p:nvGrpSpPr>
      <p:grpSpPr>
        <a:xfrm>
          <a:off x="0" y="0"/>
          <a:ext cx="0" cy="0"/>
          <a:chOff x="0" y="0"/>
          <a:chExt cx="0" cy="0"/>
        </a:xfrm>
      </p:grpSpPr>
      <p:sp>
        <p:nvSpPr>
          <p:cNvPr id="6" name="Shape 6"/>
          <p:cNvSpPr/>
          <p:nvPr>
            <p:ph type="title"/>
          </p:nvPr>
        </p:nvSpPr>
        <p:spPr>
          <a:xfrm>
            <a:off x="1270000" y="1638300"/>
            <a:ext cx="10464800" cy="3302000"/>
          </a:xfrm>
          <a:prstGeom prst="rect">
            <a:avLst/>
          </a:prstGeom>
        </p:spPr>
        <p:txBody>
          <a:bodyPr lIns="0" tIns="0" rIns="0" bIns="0" anchor="b"/>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
        <p:nvSpPr>
          <p:cNvPr id="7" name="Shape 7"/>
          <p:cNvSpPr/>
          <p:nvPr>
            <p:ph type="body" idx="1"/>
          </p:nvPr>
        </p:nvSpPr>
        <p:spPr>
          <a:xfrm>
            <a:off x="1270000" y="5029200"/>
            <a:ext cx="10464800" cy="1130300"/>
          </a:xfrm>
          <a:prstGeom prst="rect">
            <a:avLst/>
          </a:prstGeom>
        </p:spPr>
        <p:txBody>
          <a:bodyPr lIns="0" tIns="0" rIns="0" bIns="0"/>
          <a:lstStyle>
            <a:lvl1pPr marL="0" indent="0" algn="ctr" defTabSz="584200">
              <a:spcBef>
                <a:spcPts val="0"/>
              </a:spcBef>
              <a:buSzTx/>
              <a:buFontTx/>
              <a:buNone/>
              <a:defRPr sz="3200">
                <a:solidFill>
                  <a:srgbClr val="FFFFFF"/>
                </a:solidFill>
                <a:latin typeface="+mn-lt"/>
                <a:ea typeface="+mn-ea"/>
                <a:cs typeface="+mn-cs"/>
                <a:sym typeface="Helvetica Light"/>
              </a:defRPr>
            </a:lvl1pPr>
            <a:lvl2pPr marL="0" indent="228600" algn="ctr" defTabSz="584200">
              <a:spcBef>
                <a:spcPts val="0"/>
              </a:spcBef>
              <a:buSzTx/>
              <a:buFontTx/>
              <a:buNone/>
              <a:defRPr sz="3200">
                <a:solidFill>
                  <a:srgbClr val="FFFFFF"/>
                </a:solidFill>
                <a:latin typeface="+mn-lt"/>
                <a:ea typeface="+mn-ea"/>
                <a:cs typeface="+mn-cs"/>
                <a:sym typeface="Helvetica Light"/>
              </a:defRPr>
            </a:lvl2pPr>
            <a:lvl3pPr marL="0" indent="457200" algn="ctr" defTabSz="584200">
              <a:spcBef>
                <a:spcPts val="0"/>
              </a:spcBef>
              <a:buSzTx/>
              <a:buFontTx/>
              <a:buNone/>
              <a:defRPr sz="3200">
                <a:solidFill>
                  <a:srgbClr val="FFFFFF"/>
                </a:solidFill>
                <a:latin typeface="+mn-lt"/>
                <a:ea typeface="+mn-ea"/>
                <a:cs typeface="+mn-cs"/>
                <a:sym typeface="Helvetica Light"/>
              </a:defRPr>
            </a:lvl3pPr>
            <a:lvl4pPr marL="0" indent="685800" algn="ctr" defTabSz="584200">
              <a:spcBef>
                <a:spcPts val="0"/>
              </a:spcBef>
              <a:buSzTx/>
              <a:buFontTx/>
              <a:buNone/>
              <a:defRPr sz="3200">
                <a:solidFill>
                  <a:srgbClr val="FFFFFF"/>
                </a:solidFill>
                <a:latin typeface="+mn-lt"/>
                <a:ea typeface="+mn-ea"/>
                <a:cs typeface="+mn-cs"/>
                <a:sym typeface="Helvetica Light"/>
              </a:defRPr>
            </a:lvl4pPr>
            <a:lvl5pPr marL="0" indent="914400" algn="ctr" defTabSz="584200">
              <a:spcBef>
                <a:spcPts val="0"/>
              </a:spcBef>
              <a:buSzTx/>
              <a:buFontTx/>
              <a:buNone/>
              <a:defRPr sz="3200">
                <a:solidFill>
                  <a:srgbClr val="FFFFFF"/>
                </a:solidFill>
                <a:latin typeface="+mn-lt"/>
                <a:ea typeface="+mn-ea"/>
                <a:cs typeface="+mn-cs"/>
                <a:sym typeface="Helvetica Light"/>
              </a:defRPr>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000000"/>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solidFill>
          <a:srgbClr val="000000"/>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000000"/>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lvl="0">
              <a:defRPr sz="1800"/>
            </a:pPr>
            <a:r>
              <a:rPr sz="6200"/>
              <a:t>Title Text</a:t>
            </a:r>
          </a:p>
        </p:txBody>
      </p:sp>
      <p:sp>
        <p:nvSpPr>
          <p:cNvPr id="32" name="Shape 32"/>
          <p:cNvSpPr/>
          <p:nvPr>
            <p:ph type="body" idx="1"/>
          </p:nvPr>
        </p:nvSpPr>
        <p:spPr>
          <a:prstGeom prst="rect">
            <a:avLst/>
          </a:prstGeom>
        </p:spPr>
        <p:txBody>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solidFill>
          <a:srgbClr val="000000"/>
        </a:solidFill>
      </p:bgPr>
    </p:bg>
    <p:spTree>
      <p:nvGrpSpPr>
        <p:cNvPr id="1" name=""/>
        <p:cNvGrpSpPr/>
        <p:nvPr/>
      </p:nvGrpSpPr>
      <p:grpSpPr>
        <a:xfrm>
          <a:off x="0" y="0"/>
          <a:ext cx="0" cy="0"/>
          <a:chOff x="0" y="0"/>
          <a:chExt cx="0" cy="0"/>
        </a:xfrm>
      </p:grpSpPr>
      <p:sp>
        <p:nvSpPr>
          <p:cNvPr id="9" name="Shape 9"/>
          <p:cNvSpPr/>
          <p:nvPr>
            <p:ph type="title"/>
          </p:nvPr>
        </p:nvSpPr>
        <p:spPr>
          <a:xfrm>
            <a:off x="1270000" y="6718300"/>
            <a:ext cx="10464800" cy="1422400"/>
          </a:xfrm>
          <a:prstGeom prst="rect">
            <a:avLst/>
          </a:prstGeom>
        </p:spPr>
        <p:txBody>
          <a:bodyPr lIns="0" tIns="0" rIns="0" bIns="0"/>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
        <p:nvSpPr>
          <p:cNvPr id="10" name="Shape 10"/>
          <p:cNvSpPr/>
          <p:nvPr>
            <p:ph type="body" idx="1"/>
          </p:nvPr>
        </p:nvSpPr>
        <p:spPr>
          <a:xfrm>
            <a:off x="1270000" y="8191500"/>
            <a:ext cx="10464800" cy="1130300"/>
          </a:xfrm>
          <a:prstGeom prst="rect">
            <a:avLst/>
          </a:prstGeom>
        </p:spPr>
        <p:txBody>
          <a:bodyPr lIns="0" tIns="0" rIns="0" bIns="0"/>
          <a:lstStyle>
            <a:lvl1pPr marL="0" indent="0" algn="ctr" defTabSz="584200">
              <a:spcBef>
                <a:spcPts val="0"/>
              </a:spcBef>
              <a:buSzTx/>
              <a:buFontTx/>
              <a:buNone/>
              <a:defRPr sz="3200">
                <a:solidFill>
                  <a:srgbClr val="FFFFFF"/>
                </a:solidFill>
                <a:latin typeface="+mn-lt"/>
                <a:ea typeface="+mn-ea"/>
                <a:cs typeface="+mn-cs"/>
                <a:sym typeface="Helvetica Light"/>
              </a:defRPr>
            </a:lvl1pPr>
            <a:lvl2pPr marL="0" indent="228600" algn="ctr" defTabSz="584200">
              <a:spcBef>
                <a:spcPts val="0"/>
              </a:spcBef>
              <a:buSzTx/>
              <a:buFontTx/>
              <a:buNone/>
              <a:defRPr sz="3200">
                <a:solidFill>
                  <a:srgbClr val="FFFFFF"/>
                </a:solidFill>
                <a:latin typeface="+mn-lt"/>
                <a:ea typeface="+mn-ea"/>
                <a:cs typeface="+mn-cs"/>
                <a:sym typeface="Helvetica Light"/>
              </a:defRPr>
            </a:lvl2pPr>
            <a:lvl3pPr marL="0" indent="457200" algn="ctr" defTabSz="584200">
              <a:spcBef>
                <a:spcPts val="0"/>
              </a:spcBef>
              <a:buSzTx/>
              <a:buFontTx/>
              <a:buNone/>
              <a:defRPr sz="3200">
                <a:solidFill>
                  <a:srgbClr val="FFFFFF"/>
                </a:solidFill>
                <a:latin typeface="+mn-lt"/>
                <a:ea typeface="+mn-ea"/>
                <a:cs typeface="+mn-cs"/>
                <a:sym typeface="Helvetica Light"/>
              </a:defRPr>
            </a:lvl3pPr>
            <a:lvl4pPr marL="0" indent="685800" algn="ctr" defTabSz="584200">
              <a:spcBef>
                <a:spcPts val="0"/>
              </a:spcBef>
              <a:buSzTx/>
              <a:buFontTx/>
              <a:buNone/>
              <a:defRPr sz="3200">
                <a:solidFill>
                  <a:srgbClr val="FFFFFF"/>
                </a:solidFill>
                <a:latin typeface="+mn-lt"/>
                <a:ea typeface="+mn-ea"/>
                <a:cs typeface="+mn-cs"/>
                <a:sym typeface="Helvetica Light"/>
              </a:defRPr>
            </a:lvl4pPr>
            <a:lvl5pPr marL="0" indent="914400" algn="ctr" defTabSz="584200">
              <a:spcBef>
                <a:spcPts val="0"/>
              </a:spcBef>
              <a:buSzTx/>
              <a:buFontTx/>
              <a:buNone/>
              <a:defRPr sz="3200">
                <a:solidFill>
                  <a:srgbClr val="FFFFFF"/>
                </a:solidFill>
                <a:latin typeface="+mn-lt"/>
                <a:ea typeface="+mn-ea"/>
                <a:cs typeface="+mn-cs"/>
                <a:sym typeface="Helvetica Light"/>
              </a:defRPr>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solidFill>
          <a:srgbClr val="000000"/>
        </a:solidFill>
      </p:bgPr>
    </p:bg>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lIns="0" tIns="0" rIns="0" bIns="0"/>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solidFill>
          <a:srgbClr val="000000"/>
        </a:solidFill>
      </p:bgPr>
    </p:bg>
    <p:spTree>
      <p:nvGrpSpPr>
        <p:cNvPr id="1" name=""/>
        <p:cNvGrpSpPr/>
        <p:nvPr/>
      </p:nvGrpSpPr>
      <p:grpSpPr>
        <a:xfrm>
          <a:off x="0" y="0"/>
          <a:ext cx="0" cy="0"/>
          <a:chOff x="0" y="0"/>
          <a:chExt cx="0" cy="0"/>
        </a:xfrm>
      </p:grpSpPr>
      <p:sp>
        <p:nvSpPr>
          <p:cNvPr id="14" name="Shape 14"/>
          <p:cNvSpPr/>
          <p:nvPr>
            <p:ph type="title"/>
          </p:nvPr>
        </p:nvSpPr>
        <p:spPr>
          <a:xfrm>
            <a:off x="952500" y="635000"/>
            <a:ext cx="5334000" cy="3987800"/>
          </a:xfrm>
          <a:prstGeom prst="rect">
            <a:avLst/>
          </a:prstGeom>
        </p:spPr>
        <p:txBody>
          <a:bodyPr lIns="0" tIns="0" rIns="0" bIns="0" anchor="b"/>
          <a:lstStyle>
            <a:lvl1pPr defTabSz="584200">
              <a:defRPr sz="6000">
                <a:solidFill>
                  <a:srgbClr val="FFFFFF"/>
                </a:solidFill>
                <a:latin typeface="+mn-lt"/>
                <a:ea typeface="+mn-ea"/>
                <a:cs typeface="+mn-cs"/>
                <a:sym typeface="Helvetica Light"/>
              </a:defRPr>
            </a:lvl1pPr>
          </a:lstStyle>
          <a:p>
            <a:pPr lvl="0">
              <a:defRPr sz="1800">
                <a:solidFill>
                  <a:srgbClr val="000000"/>
                </a:solidFill>
              </a:defRPr>
            </a:pPr>
            <a:r>
              <a:rPr sz="6000">
                <a:solidFill>
                  <a:srgbClr val="FFFFFF"/>
                </a:solidFill>
              </a:rPr>
              <a:t>Title Text</a:t>
            </a:r>
          </a:p>
        </p:txBody>
      </p:sp>
      <p:sp>
        <p:nvSpPr>
          <p:cNvPr id="15" name="Shape 15"/>
          <p:cNvSpPr/>
          <p:nvPr>
            <p:ph type="body" idx="1"/>
          </p:nvPr>
        </p:nvSpPr>
        <p:spPr>
          <a:xfrm>
            <a:off x="952500" y="4762500"/>
            <a:ext cx="5334000" cy="4114800"/>
          </a:xfrm>
          <a:prstGeom prst="rect">
            <a:avLst/>
          </a:prstGeom>
        </p:spPr>
        <p:txBody>
          <a:bodyPr lIns="0" tIns="0" rIns="0" bIns="0"/>
          <a:lstStyle>
            <a:lvl1pPr marL="0" indent="0" algn="ctr" defTabSz="584200">
              <a:spcBef>
                <a:spcPts val="0"/>
              </a:spcBef>
              <a:buSzTx/>
              <a:buFontTx/>
              <a:buNone/>
              <a:defRPr sz="3200">
                <a:solidFill>
                  <a:srgbClr val="FFFFFF"/>
                </a:solidFill>
                <a:latin typeface="+mn-lt"/>
                <a:ea typeface="+mn-ea"/>
                <a:cs typeface="+mn-cs"/>
                <a:sym typeface="Helvetica Light"/>
              </a:defRPr>
            </a:lvl1pPr>
            <a:lvl2pPr marL="0" indent="228600" algn="ctr" defTabSz="584200">
              <a:spcBef>
                <a:spcPts val="0"/>
              </a:spcBef>
              <a:buSzTx/>
              <a:buFontTx/>
              <a:buNone/>
              <a:defRPr sz="3200">
                <a:solidFill>
                  <a:srgbClr val="FFFFFF"/>
                </a:solidFill>
                <a:latin typeface="+mn-lt"/>
                <a:ea typeface="+mn-ea"/>
                <a:cs typeface="+mn-cs"/>
                <a:sym typeface="Helvetica Light"/>
              </a:defRPr>
            </a:lvl2pPr>
            <a:lvl3pPr marL="0" indent="457200" algn="ctr" defTabSz="584200">
              <a:spcBef>
                <a:spcPts val="0"/>
              </a:spcBef>
              <a:buSzTx/>
              <a:buFontTx/>
              <a:buNone/>
              <a:defRPr sz="3200">
                <a:solidFill>
                  <a:srgbClr val="FFFFFF"/>
                </a:solidFill>
                <a:latin typeface="+mn-lt"/>
                <a:ea typeface="+mn-ea"/>
                <a:cs typeface="+mn-cs"/>
                <a:sym typeface="Helvetica Light"/>
              </a:defRPr>
            </a:lvl3pPr>
            <a:lvl4pPr marL="0" indent="685800" algn="ctr" defTabSz="584200">
              <a:spcBef>
                <a:spcPts val="0"/>
              </a:spcBef>
              <a:buSzTx/>
              <a:buFontTx/>
              <a:buNone/>
              <a:defRPr sz="3200">
                <a:solidFill>
                  <a:srgbClr val="FFFFFF"/>
                </a:solidFill>
                <a:latin typeface="+mn-lt"/>
                <a:ea typeface="+mn-ea"/>
                <a:cs typeface="+mn-cs"/>
                <a:sym typeface="Helvetica Light"/>
              </a:defRPr>
            </a:lvl4pPr>
            <a:lvl5pPr marL="0" indent="914400" algn="ctr" defTabSz="584200">
              <a:spcBef>
                <a:spcPts val="0"/>
              </a:spcBef>
              <a:buSzTx/>
              <a:buFontTx/>
              <a:buNone/>
              <a:defRPr sz="3200">
                <a:solidFill>
                  <a:srgbClr val="FFFFFF"/>
                </a:solidFill>
                <a:latin typeface="+mn-lt"/>
                <a:ea typeface="+mn-ea"/>
                <a:cs typeface="+mn-cs"/>
                <a:sym typeface="Helvetica Light"/>
              </a:defRPr>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bg>
      <p:bgPr>
        <a:solidFill>
          <a:srgbClr val="000000"/>
        </a:solidFill>
      </p:bgPr>
    </p:bg>
    <p:spTree>
      <p:nvGrpSpPr>
        <p:cNvPr id="1" name=""/>
        <p:cNvGrpSpPr/>
        <p:nvPr/>
      </p:nvGrpSpPr>
      <p:grpSpPr>
        <a:xfrm>
          <a:off x="0" y="0"/>
          <a:ext cx="0" cy="0"/>
          <a:chOff x="0" y="0"/>
          <a:chExt cx="0" cy="0"/>
        </a:xfrm>
      </p:grpSpPr>
      <p:sp>
        <p:nvSpPr>
          <p:cNvPr id="17" name="Shape 17"/>
          <p:cNvSpPr/>
          <p:nvPr>
            <p:ph type="title"/>
          </p:nvPr>
        </p:nvSpPr>
        <p:spPr>
          <a:xfrm>
            <a:off x="952500" y="254000"/>
            <a:ext cx="11099800" cy="2159000"/>
          </a:xfrm>
          <a:prstGeom prst="rect">
            <a:avLst/>
          </a:prstGeom>
        </p:spPr>
        <p:txBody>
          <a:bodyPr lIns="0" tIns="0" rIns="0" bIns="0"/>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000000"/>
        </a:solidFill>
      </p:bgPr>
    </p:bg>
    <p:spTree>
      <p:nvGrpSpPr>
        <p:cNvPr id="1" name=""/>
        <p:cNvGrpSpPr/>
        <p:nvPr/>
      </p:nvGrpSpPr>
      <p:grpSpPr>
        <a:xfrm>
          <a:off x="0" y="0"/>
          <a:ext cx="0" cy="0"/>
          <a:chOff x="0" y="0"/>
          <a:chExt cx="0" cy="0"/>
        </a:xfrm>
      </p:grpSpPr>
      <p:sp>
        <p:nvSpPr>
          <p:cNvPr id="19" name="Shape 19"/>
          <p:cNvSpPr/>
          <p:nvPr>
            <p:ph type="title"/>
          </p:nvPr>
        </p:nvSpPr>
        <p:spPr>
          <a:xfrm>
            <a:off x="952500" y="254000"/>
            <a:ext cx="11099800" cy="2159000"/>
          </a:xfrm>
          <a:prstGeom prst="rect">
            <a:avLst/>
          </a:prstGeom>
        </p:spPr>
        <p:txBody>
          <a:bodyPr lIns="0" tIns="0" rIns="0" bIns="0"/>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
        <p:nvSpPr>
          <p:cNvPr id="20" name="Shape 20"/>
          <p:cNvSpPr/>
          <p:nvPr>
            <p:ph type="body" idx="1"/>
          </p:nvPr>
        </p:nvSpPr>
        <p:spPr>
          <a:xfrm>
            <a:off x="952500" y="2590800"/>
            <a:ext cx="11099800" cy="6286500"/>
          </a:xfrm>
          <a:prstGeom prst="rect">
            <a:avLst/>
          </a:prstGeom>
        </p:spPr>
        <p:txBody>
          <a:bodyPr lIns="0" tIns="0" rIns="0" bIns="0" anchor="ctr"/>
          <a:lstStyle>
            <a:lvl1pPr marL="444500" indent="-444500" defTabSz="584200">
              <a:spcBef>
                <a:spcPts val="4200"/>
              </a:spcBef>
              <a:buSzPct val="75000"/>
              <a:buFontTx/>
              <a:defRPr sz="3800">
                <a:solidFill>
                  <a:srgbClr val="FFFFFF"/>
                </a:solidFill>
                <a:latin typeface="+mn-lt"/>
                <a:ea typeface="+mn-ea"/>
                <a:cs typeface="+mn-cs"/>
                <a:sym typeface="Helvetica Light"/>
              </a:defRPr>
            </a:lvl1pPr>
            <a:lvl2pPr marL="889000" indent="-444500" defTabSz="584200">
              <a:spcBef>
                <a:spcPts val="4200"/>
              </a:spcBef>
              <a:buSzPct val="75000"/>
              <a:buFontTx/>
              <a:buChar char="•"/>
              <a:defRPr sz="3800">
                <a:solidFill>
                  <a:srgbClr val="FFFFFF"/>
                </a:solidFill>
                <a:latin typeface="+mn-lt"/>
                <a:ea typeface="+mn-ea"/>
                <a:cs typeface="+mn-cs"/>
                <a:sym typeface="Helvetica Light"/>
              </a:defRPr>
            </a:lvl2pPr>
            <a:lvl3pPr indent="-444500" defTabSz="584200">
              <a:spcBef>
                <a:spcPts val="4200"/>
              </a:spcBef>
              <a:buSzPct val="75000"/>
              <a:buFontTx/>
              <a:defRPr sz="3800">
                <a:solidFill>
                  <a:srgbClr val="FFFFFF"/>
                </a:solidFill>
                <a:latin typeface="+mn-lt"/>
                <a:ea typeface="+mn-ea"/>
                <a:cs typeface="+mn-cs"/>
                <a:sym typeface="Helvetica Light"/>
              </a:defRPr>
            </a:lvl3pPr>
            <a:lvl4pPr marL="1778000" indent="-444500" defTabSz="584200">
              <a:spcBef>
                <a:spcPts val="4200"/>
              </a:spcBef>
              <a:buSzPct val="75000"/>
              <a:buFontTx/>
              <a:buChar char="•"/>
              <a:defRPr sz="3800">
                <a:solidFill>
                  <a:srgbClr val="FFFFFF"/>
                </a:solidFill>
                <a:latin typeface="+mn-lt"/>
                <a:ea typeface="+mn-ea"/>
                <a:cs typeface="+mn-cs"/>
                <a:sym typeface="Helvetica Light"/>
              </a:defRPr>
            </a:lvl4pPr>
            <a:lvl5pPr marL="2222500" indent="-444500" defTabSz="584200">
              <a:spcBef>
                <a:spcPts val="4200"/>
              </a:spcBef>
              <a:buSzPct val="75000"/>
              <a:buFontTx/>
              <a:buChar char="•"/>
              <a:defRPr sz="3800">
                <a:solidFill>
                  <a:srgbClr val="FFFFFF"/>
                </a:solidFill>
                <a:latin typeface="+mn-lt"/>
                <a:ea typeface="+mn-ea"/>
                <a:cs typeface="+mn-cs"/>
                <a:sym typeface="Helvetica Light"/>
              </a:defRPr>
            </a:lvl5p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000000"/>
        </a:solidFill>
      </p:bgPr>
    </p:bg>
    <p:spTree>
      <p:nvGrpSpPr>
        <p:cNvPr id="1" name=""/>
        <p:cNvGrpSpPr/>
        <p:nvPr/>
      </p:nvGrpSpPr>
      <p:grpSpPr>
        <a:xfrm>
          <a:off x="0" y="0"/>
          <a:ext cx="0" cy="0"/>
          <a:chOff x="0" y="0"/>
          <a:chExt cx="0" cy="0"/>
        </a:xfrm>
      </p:grpSpPr>
      <p:sp>
        <p:nvSpPr>
          <p:cNvPr id="22" name="Shape 22"/>
          <p:cNvSpPr/>
          <p:nvPr>
            <p:ph type="title"/>
          </p:nvPr>
        </p:nvSpPr>
        <p:spPr>
          <a:xfrm>
            <a:off x="952500" y="254000"/>
            <a:ext cx="11099800" cy="2159000"/>
          </a:xfrm>
          <a:prstGeom prst="rect">
            <a:avLst/>
          </a:prstGeom>
        </p:spPr>
        <p:txBody>
          <a:bodyPr lIns="0" tIns="0" rIns="0" bIns="0"/>
          <a:lstStyle>
            <a:lvl1pPr defTabSz="584200">
              <a:defRPr sz="8000">
                <a:solidFill>
                  <a:srgbClr val="FFFFFF"/>
                </a:solidFill>
                <a:latin typeface="+mn-lt"/>
                <a:ea typeface="+mn-ea"/>
                <a:cs typeface="+mn-cs"/>
                <a:sym typeface="Helvetica Light"/>
              </a:defRPr>
            </a:lvl1pPr>
          </a:lstStyle>
          <a:p>
            <a:pPr lvl="0">
              <a:defRPr sz="1800">
                <a:solidFill>
                  <a:srgbClr val="000000"/>
                </a:solidFill>
              </a:defRPr>
            </a:pPr>
            <a:r>
              <a:rPr sz="8000">
                <a:solidFill>
                  <a:srgbClr val="FFFFFF"/>
                </a:solidFill>
              </a:rPr>
              <a:t>Title Text</a:t>
            </a:r>
          </a:p>
        </p:txBody>
      </p:sp>
      <p:sp>
        <p:nvSpPr>
          <p:cNvPr id="23" name="Shape 23"/>
          <p:cNvSpPr/>
          <p:nvPr>
            <p:ph type="body" idx="1"/>
          </p:nvPr>
        </p:nvSpPr>
        <p:spPr>
          <a:xfrm>
            <a:off x="952500" y="2590800"/>
            <a:ext cx="5334000" cy="6286500"/>
          </a:xfrm>
          <a:prstGeom prst="rect">
            <a:avLst/>
          </a:prstGeom>
        </p:spPr>
        <p:txBody>
          <a:bodyPr lIns="0" tIns="0" rIns="0" bIns="0" anchor="ctr"/>
          <a:lstStyle>
            <a:lvl1pPr marL="342900" indent="-342900" defTabSz="584200">
              <a:spcBef>
                <a:spcPts val="3200"/>
              </a:spcBef>
              <a:buSzPct val="75000"/>
              <a:buFontTx/>
              <a:defRPr sz="2800">
                <a:solidFill>
                  <a:srgbClr val="FFFFFF"/>
                </a:solidFill>
                <a:latin typeface="+mn-lt"/>
                <a:ea typeface="+mn-ea"/>
                <a:cs typeface="+mn-cs"/>
                <a:sym typeface="Helvetica Light"/>
              </a:defRPr>
            </a:lvl1pPr>
            <a:lvl2pPr marL="685800" indent="-342900" defTabSz="584200">
              <a:spcBef>
                <a:spcPts val="3200"/>
              </a:spcBef>
              <a:buSzPct val="75000"/>
              <a:buFontTx/>
              <a:buChar char="•"/>
              <a:defRPr sz="2800">
                <a:solidFill>
                  <a:srgbClr val="FFFFFF"/>
                </a:solidFill>
                <a:latin typeface="+mn-lt"/>
                <a:ea typeface="+mn-ea"/>
                <a:cs typeface="+mn-cs"/>
                <a:sym typeface="Helvetica Light"/>
              </a:defRPr>
            </a:lvl2pPr>
            <a:lvl3pPr marL="1231900" indent="-342900" defTabSz="584200">
              <a:spcBef>
                <a:spcPts val="3200"/>
              </a:spcBef>
              <a:buSzPct val="75000"/>
              <a:buFontTx/>
              <a:defRPr sz="2800">
                <a:solidFill>
                  <a:srgbClr val="FFFFFF"/>
                </a:solidFill>
                <a:latin typeface="+mn-lt"/>
                <a:ea typeface="+mn-ea"/>
                <a:cs typeface="+mn-cs"/>
                <a:sym typeface="Helvetica Light"/>
              </a:defRPr>
            </a:lvl3pPr>
            <a:lvl4pPr marL="1676400" indent="-342900" defTabSz="584200">
              <a:spcBef>
                <a:spcPts val="3200"/>
              </a:spcBef>
              <a:buSzPct val="75000"/>
              <a:buFontTx/>
              <a:buChar char="•"/>
              <a:defRPr sz="2800">
                <a:solidFill>
                  <a:srgbClr val="FFFFFF"/>
                </a:solidFill>
                <a:latin typeface="+mn-lt"/>
                <a:ea typeface="+mn-ea"/>
                <a:cs typeface="+mn-cs"/>
                <a:sym typeface="Helvetica Light"/>
              </a:defRPr>
            </a:lvl4pPr>
            <a:lvl5pPr marL="2120900" indent="-342900" defTabSz="584200">
              <a:spcBef>
                <a:spcPts val="3200"/>
              </a:spcBef>
              <a:buSzPct val="75000"/>
              <a:buFontTx/>
              <a:buChar char="•"/>
              <a:defRPr sz="2800">
                <a:solidFill>
                  <a:srgbClr val="FFFFFF"/>
                </a:solidFill>
                <a:latin typeface="+mn-lt"/>
                <a:ea typeface="+mn-ea"/>
                <a:cs typeface="+mn-cs"/>
                <a:sym typeface="Helvetica Light"/>
              </a:defRPr>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000000"/>
        </a:solidFill>
      </p:bgPr>
    </p:bg>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lIns="0" tIns="0" rIns="0" bIns="0" anchor="ctr"/>
          <a:lstStyle>
            <a:lvl1pPr marL="444500" indent="-444500" defTabSz="584200">
              <a:spcBef>
                <a:spcPts val="4200"/>
              </a:spcBef>
              <a:buSzPct val="75000"/>
              <a:buFontTx/>
              <a:defRPr sz="3800">
                <a:solidFill>
                  <a:srgbClr val="FFFFFF"/>
                </a:solidFill>
                <a:latin typeface="+mn-lt"/>
                <a:ea typeface="+mn-ea"/>
                <a:cs typeface="+mn-cs"/>
                <a:sym typeface="Helvetica Light"/>
              </a:defRPr>
            </a:lvl1pPr>
            <a:lvl2pPr marL="889000" indent="-444500" defTabSz="584200">
              <a:spcBef>
                <a:spcPts val="4200"/>
              </a:spcBef>
              <a:buSzPct val="75000"/>
              <a:buFontTx/>
              <a:buChar char="•"/>
              <a:defRPr sz="3800">
                <a:solidFill>
                  <a:srgbClr val="FFFFFF"/>
                </a:solidFill>
                <a:latin typeface="+mn-lt"/>
                <a:ea typeface="+mn-ea"/>
                <a:cs typeface="+mn-cs"/>
                <a:sym typeface="Helvetica Light"/>
              </a:defRPr>
            </a:lvl2pPr>
            <a:lvl3pPr indent="-444500" defTabSz="584200">
              <a:spcBef>
                <a:spcPts val="4200"/>
              </a:spcBef>
              <a:buSzPct val="75000"/>
              <a:buFontTx/>
              <a:defRPr sz="3800">
                <a:solidFill>
                  <a:srgbClr val="FFFFFF"/>
                </a:solidFill>
                <a:latin typeface="+mn-lt"/>
                <a:ea typeface="+mn-ea"/>
                <a:cs typeface="+mn-cs"/>
                <a:sym typeface="Helvetica Light"/>
              </a:defRPr>
            </a:lvl3pPr>
            <a:lvl4pPr marL="1778000" indent="-444500" defTabSz="584200">
              <a:spcBef>
                <a:spcPts val="4200"/>
              </a:spcBef>
              <a:buSzPct val="75000"/>
              <a:buFontTx/>
              <a:buChar char="•"/>
              <a:defRPr sz="3800">
                <a:solidFill>
                  <a:srgbClr val="FFFFFF"/>
                </a:solidFill>
                <a:latin typeface="+mn-lt"/>
                <a:ea typeface="+mn-ea"/>
                <a:cs typeface="+mn-cs"/>
                <a:sym typeface="Helvetica Light"/>
              </a:defRPr>
            </a:lvl4pPr>
            <a:lvl5pPr marL="2222500" indent="-444500" defTabSz="584200">
              <a:spcBef>
                <a:spcPts val="4200"/>
              </a:spcBef>
              <a:buSzPct val="75000"/>
              <a:buFontTx/>
              <a:buChar char="•"/>
              <a:defRPr sz="3800">
                <a:solidFill>
                  <a:srgbClr val="FFFFFF"/>
                </a:solidFill>
                <a:latin typeface="+mn-lt"/>
                <a:ea typeface="+mn-ea"/>
                <a:cs typeface="+mn-cs"/>
                <a:sym typeface="Helvetica Light"/>
              </a:defRPr>
            </a:lvl5p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solidFill>
          <a:srgbClr val="000000"/>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650238" y="130951"/>
            <a:ext cx="11704324" cy="2144890"/>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chor="ctr">
            <a:normAutofit fontScale="100000" lnSpcReduction="0"/>
          </a:bodyPr>
          <a:lstStyle/>
          <a:p>
            <a:pPr lvl="0">
              <a:defRPr sz="1800"/>
            </a:pPr>
            <a:r>
              <a:rPr sz="6200"/>
              <a:t>Title Text</a:t>
            </a:r>
          </a:p>
        </p:txBody>
      </p:sp>
      <p:sp>
        <p:nvSpPr>
          <p:cNvPr id="3" name="Shape 3"/>
          <p:cNvSpPr/>
          <p:nvPr>
            <p:ph type="body" idx="1"/>
          </p:nvPr>
        </p:nvSpPr>
        <p:spPr>
          <a:xfrm>
            <a:off x="650238" y="2275838"/>
            <a:ext cx="11704324" cy="7477764"/>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normAutofit fontScale="100000" lnSpcReduction="0"/>
          </a:body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
        <p:nvSpPr>
          <p:cNvPr id="4" name="Shape 4"/>
          <p:cNvSpPr/>
          <p:nvPr>
            <p:ph type="sldNum" sz="quarter" idx="2"/>
          </p:nvPr>
        </p:nvSpPr>
        <p:spPr>
          <a:xfrm>
            <a:off x="9320106" y="9114112"/>
            <a:ext cx="3034456" cy="371347"/>
          </a:xfrm>
          <a:prstGeom prst="rect">
            <a:avLst/>
          </a:prstGeom>
          <a:ln w="12700">
            <a:miter lim="400000"/>
          </a:ln>
        </p:spPr>
        <p:txBody>
          <a:bodyPr lIns="65022" tIns="65022" rIns="65022" bIns="65022" anchor="ctr">
            <a:spAutoFit/>
          </a:bodyPr>
          <a:lstStyle>
            <a:lvl1pPr algn="r" defTabSz="914400">
              <a:defRPr sz="1600">
                <a:solidFill>
                  <a:srgbClr val="888888"/>
                </a:solidFill>
                <a:latin typeface="Calibri"/>
                <a:ea typeface="Calibri"/>
                <a:cs typeface="Calibri"/>
                <a:sym typeface="Calibri"/>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advClick="1"/>
  <p:txStyles>
    <p:titleStyle>
      <a:lvl1pPr algn="ctr">
        <a:defRPr sz="6200">
          <a:latin typeface="Calibri"/>
          <a:ea typeface="Calibri"/>
          <a:cs typeface="Calibri"/>
          <a:sym typeface="Calibri"/>
        </a:defRPr>
      </a:lvl1pPr>
      <a:lvl2pPr algn="ctr">
        <a:defRPr sz="6200">
          <a:latin typeface="Calibri"/>
          <a:ea typeface="Calibri"/>
          <a:cs typeface="Calibri"/>
          <a:sym typeface="Calibri"/>
        </a:defRPr>
      </a:lvl2pPr>
      <a:lvl3pPr algn="ctr">
        <a:defRPr sz="6200">
          <a:latin typeface="Calibri"/>
          <a:ea typeface="Calibri"/>
          <a:cs typeface="Calibri"/>
          <a:sym typeface="Calibri"/>
        </a:defRPr>
      </a:lvl3pPr>
      <a:lvl4pPr algn="ctr">
        <a:defRPr sz="6200">
          <a:latin typeface="Calibri"/>
          <a:ea typeface="Calibri"/>
          <a:cs typeface="Calibri"/>
          <a:sym typeface="Calibri"/>
        </a:defRPr>
      </a:lvl4pPr>
      <a:lvl5pPr algn="ctr">
        <a:defRPr sz="6200">
          <a:latin typeface="Calibri"/>
          <a:ea typeface="Calibri"/>
          <a:cs typeface="Calibri"/>
          <a:sym typeface="Calibri"/>
        </a:defRPr>
      </a:lvl5pPr>
      <a:lvl6pPr algn="ctr">
        <a:defRPr sz="6200">
          <a:latin typeface="Calibri"/>
          <a:ea typeface="Calibri"/>
          <a:cs typeface="Calibri"/>
          <a:sym typeface="Calibri"/>
        </a:defRPr>
      </a:lvl6pPr>
      <a:lvl7pPr algn="ctr">
        <a:defRPr sz="6200">
          <a:latin typeface="Calibri"/>
          <a:ea typeface="Calibri"/>
          <a:cs typeface="Calibri"/>
          <a:sym typeface="Calibri"/>
        </a:defRPr>
      </a:lvl7pPr>
      <a:lvl8pPr algn="ctr">
        <a:defRPr sz="6200">
          <a:latin typeface="Calibri"/>
          <a:ea typeface="Calibri"/>
          <a:cs typeface="Calibri"/>
          <a:sym typeface="Calibri"/>
        </a:defRPr>
      </a:lvl8pPr>
      <a:lvl9pPr algn="ctr">
        <a:defRPr sz="6200">
          <a:latin typeface="Calibri"/>
          <a:ea typeface="Calibri"/>
          <a:cs typeface="Calibri"/>
          <a:sym typeface="Calibri"/>
        </a:defRPr>
      </a:lvl9pPr>
    </p:titleStyle>
    <p:bodyStyle>
      <a:lvl1pPr marL="471487" indent="-471487">
        <a:spcBef>
          <a:spcPts val="700"/>
        </a:spcBef>
        <a:buSzPct val="100000"/>
        <a:buFont typeface="Arial"/>
        <a:buChar char="•"/>
        <a:defRPr sz="4400">
          <a:latin typeface="Calibri"/>
          <a:ea typeface="Calibri"/>
          <a:cs typeface="Calibri"/>
          <a:sym typeface="Calibri"/>
        </a:defRPr>
      </a:lvl1pPr>
      <a:lvl2pPr marL="906234" indent="-449034">
        <a:spcBef>
          <a:spcPts val="700"/>
        </a:spcBef>
        <a:buSzPct val="100000"/>
        <a:buFont typeface="Arial"/>
        <a:buChar char="–"/>
        <a:defRPr sz="4400">
          <a:latin typeface="Calibri"/>
          <a:ea typeface="Calibri"/>
          <a:cs typeface="Calibri"/>
          <a:sym typeface="Calibri"/>
        </a:defRPr>
      </a:lvl2pPr>
      <a:lvl3pPr marL="1333500" indent="-419100">
        <a:spcBef>
          <a:spcPts val="700"/>
        </a:spcBef>
        <a:buSzPct val="100000"/>
        <a:buFont typeface="Arial"/>
        <a:buChar char="•"/>
        <a:defRPr sz="4400">
          <a:latin typeface="Calibri"/>
          <a:ea typeface="Calibri"/>
          <a:cs typeface="Calibri"/>
          <a:sym typeface="Calibri"/>
        </a:defRPr>
      </a:lvl3pPr>
      <a:lvl4pPr marL="1874520" indent="-502919">
        <a:spcBef>
          <a:spcPts val="700"/>
        </a:spcBef>
        <a:buSzPct val="100000"/>
        <a:buFont typeface="Arial"/>
        <a:buChar char="–"/>
        <a:defRPr sz="4400">
          <a:latin typeface="Calibri"/>
          <a:ea typeface="Calibri"/>
          <a:cs typeface="Calibri"/>
          <a:sym typeface="Calibri"/>
        </a:defRPr>
      </a:lvl4pPr>
      <a:lvl5pPr marL="2331720" indent="-502920">
        <a:spcBef>
          <a:spcPts val="700"/>
        </a:spcBef>
        <a:buSzPct val="100000"/>
        <a:buFont typeface="Arial"/>
        <a:buChar char="»"/>
        <a:defRPr sz="4400">
          <a:latin typeface="Calibri"/>
          <a:ea typeface="Calibri"/>
          <a:cs typeface="Calibri"/>
          <a:sym typeface="Calibri"/>
        </a:defRPr>
      </a:lvl5pPr>
      <a:lvl6pPr marL="2788920" indent="-502920">
        <a:spcBef>
          <a:spcPts val="700"/>
        </a:spcBef>
        <a:buSzPct val="100000"/>
        <a:buFont typeface="Arial"/>
        <a:buChar char="•"/>
        <a:defRPr sz="4400">
          <a:latin typeface="Calibri"/>
          <a:ea typeface="Calibri"/>
          <a:cs typeface="Calibri"/>
          <a:sym typeface="Calibri"/>
        </a:defRPr>
      </a:lvl6pPr>
      <a:lvl7pPr marL="3246120" indent="-502920">
        <a:spcBef>
          <a:spcPts val="700"/>
        </a:spcBef>
        <a:buSzPct val="100000"/>
        <a:buFont typeface="Arial"/>
        <a:buChar char="•"/>
        <a:defRPr sz="4400">
          <a:latin typeface="Calibri"/>
          <a:ea typeface="Calibri"/>
          <a:cs typeface="Calibri"/>
          <a:sym typeface="Calibri"/>
        </a:defRPr>
      </a:lvl7pPr>
      <a:lvl8pPr marL="3703320" indent="-502920">
        <a:spcBef>
          <a:spcPts val="700"/>
        </a:spcBef>
        <a:buSzPct val="100000"/>
        <a:buFont typeface="Arial"/>
        <a:buChar char="•"/>
        <a:defRPr sz="4400">
          <a:latin typeface="Calibri"/>
          <a:ea typeface="Calibri"/>
          <a:cs typeface="Calibri"/>
          <a:sym typeface="Calibri"/>
        </a:defRPr>
      </a:lvl8pPr>
      <a:lvl9pPr marL="4160520" indent="-502920">
        <a:spcBef>
          <a:spcPts val="700"/>
        </a:spcBef>
        <a:buSzPct val="100000"/>
        <a:buFont typeface="Arial"/>
        <a:buChar char="•"/>
        <a:defRPr sz="4400">
          <a:latin typeface="Calibri"/>
          <a:ea typeface="Calibri"/>
          <a:cs typeface="Calibri"/>
          <a:sym typeface="Calibri"/>
        </a:defRPr>
      </a:lvl9pPr>
    </p:bodyStyle>
    <p:otherStyle>
      <a:lvl1pPr algn="r">
        <a:defRPr sz="1600">
          <a:solidFill>
            <a:schemeClr val="tx1"/>
          </a:solidFill>
          <a:latin typeface="+mn-lt"/>
          <a:ea typeface="+mn-ea"/>
          <a:cs typeface="+mn-cs"/>
          <a:sym typeface="Calibri"/>
        </a:defRPr>
      </a:lvl1pPr>
      <a:lvl2pPr algn="r">
        <a:defRPr sz="1600">
          <a:solidFill>
            <a:schemeClr val="tx1"/>
          </a:solidFill>
          <a:latin typeface="+mn-lt"/>
          <a:ea typeface="+mn-ea"/>
          <a:cs typeface="+mn-cs"/>
          <a:sym typeface="Calibri"/>
        </a:defRPr>
      </a:lvl2pPr>
      <a:lvl3pPr algn="r">
        <a:defRPr sz="1600">
          <a:solidFill>
            <a:schemeClr val="tx1"/>
          </a:solidFill>
          <a:latin typeface="+mn-lt"/>
          <a:ea typeface="+mn-ea"/>
          <a:cs typeface="+mn-cs"/>
          <a:sym typeface="Calibri"/>
        </a:defRPr>
      </a:lvl3pPr>
      <a:lvl4pPr algn="r">
        <a:defRPr sz="1600">
          <a:solidFill>
            <a:schemeClr val="tx1"/>
          </a:solidFill>
          <a:latin typeface="+mn-lt"/>
          <a:ea typeface="+mn-ea"/>
          <a:cs typeface="+mn-cs"/>
          <a:sym typeface="Calibri"/>
        </a:defRPr>
      </a:lvl4pPr>
      <a:lvl5pPr algn="r">
        <a:defRPr sz="1600">
          <a:solidFill>
            <a:schemeClr val="tx1"/>
          </a:solidFill>
          <a:latin typeface="+mn-lt"/>
          <a:ea typeface="+mn-ea"/>
          <a:cs typeface="+mn-cs"/>
          <a:sym typeface="Calibri"/>
        </a:defRPr>
      </a:lvl5pPr>
      <a:lvl6pPr algn="r">
        <a:defRPr sz="1600">
          <a:solidFill>
            <a:schemeClr val="tx1"/>
          </a:solidFill>
          <a:latin typeface="+mn-lt"/>
          <a:ea typeface="+mn-ea"/>
          <a:cs typeface="+mn-cs"/>
          <a:sym typeface="Calibri"/>
        </a:defRPr>
      </a:lvl6pPr>
      <a:lvl7pPr algn="r">
        <a:defRPr sz="1600">
          <a:solidFill>
            <a:schemeClr val="tx1"/>
          </a:solidFill>
          <a:latin typeface="+mn-lt"/>
          <a:ea typeface="+mn-ea"/>
          <a:cs typeface="+mn-cs"/>
          <a:sym typeface="Calibri"/>
        </a:defRPr>
      </a:lvl7pPr>
      <a:lvl8pPr algn="r">
        <a:defRPr sz="1600">
          <a:solidFill>
            <a:schemeClr val="tx1"/>
          </a:solidFill>
          <a:latin typeface="+mn-lt"/>
          <a:ea typeface="+mn-ea"/>
          <a:cs typeface="+mn-cs"/>
          <a:sym typeface="Calibri"/>
        </a:defRPr>
      </a:lvl8pPr>
      <a:lvl9pPr algn="r">
        <a:defRPr sz="16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1.gif"/><Relationship Id="rId4" Type="http://schemas.openxmlformats.org/officeDocument/2006/relationships/image" Target="../media/image2.gif"/><Relationship Id="rId5" Type="http://schemas.openxmlformats.org/officeDocument/2006/relationships/image" Target="../media/image2.jpeg"/><Relationship Id="rId6" Type="http://schemas.openxmlformats.org/officeDocument/2006/relationships/image" Target="../media/image1.png"/><Relationship Id="rId7"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1.gif"/><Relationship Id="rId4"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defRPr sz="1800">
                <a:solidFill>
                  <a:srgbClr val="000000"/>
                </a:solidFill>
              </a:defRPr>
            </a:pPr>
            <a:r>
              <a:rPr sz="8000">
                <a:solidFill>
                  <a:srgbClr val="FFFFFF"/>
                </a:solidFill>
              </a:rPr>
              <a:t>Hunt the Trojans</a:t>
            </a:r>
          </a:p>
        </p:txBody>
      </p:sp>
      <p:sp>
        <p:nvSpPr>
          <p:cNvPr id="38" name="Shape 38"/>
          <p:cNvSpPr/>
          <p:nvPr>
            <p:ph type="body" idx="1"/>
          </p:nvPr>
        </p:nvSpPr>
        <p:spPr>
          <a:prstGeom prst="rect">
            <a:avLst/>
          </a:prstGeom>
        </p:spPr>
        <p:txBody>
          <a:bodyPr/>
          <a:lstStyle/>
          <a:p>
            <a:pPr lvl="0">
              <a:defRPr sz="1800">
                <a:solidFill>
                  <a:srgbClr val="000000"/>
                </a:solidFill>
              </a:defRPr>
            </a:pPr>
            <a:r>
              <a:rPr sz="3200">
                <a:solidFill>
                  <a:srgbClr val="FFFFFF"/>
                </a:solidFill>
              </a:rPr>
              <a:t>by Jonathan Ong, Ran Gross, and Quanjie Geng</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solidFill>
                  <a:srgbClr val="000000"/>
                </a:solidFill>
              </a:defRPr>
            </a:pPr>
            <a:r>
              <a:rPr sz="8000">
                <a:solidFill>
                  <a:srgbClr val="FFFFFF"/>
                </a:solidFill>
              </a:rPr>
              <a:t>AsyncTask(cont.)</a:t>
            </a:r>
          </a:p>
        </p:txBody>
      </p:sp>
      <p:sp>
        <p:nvSpPr>
          <p:cNvPr id="91" name="Shape 91"/>
          <p:cNvSpPr/>
          <p:nvPr/>
        </p:nvSpPr>
        <p:spPr>
          <a:xfrm>
            <a:off x="143731" y="2184451"/>
            <a:ext cx="757717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Bluetooth running in the background</a:t>
            </a:r>
          </a:p>
        </p:txBody>
      </p:sp>
      <p:pic>
        <p:nvPicPr>
          <p:cNvPr id="92" name="pasted-image.tif"/>
          <p:cNvPicPr/>
          <p:nvPr/>
        </p:nvPicPr>
        <p:blipFill>
          <a:blip r:embed="rId2">
            <a:extLst/>
          </a:blip>
          <a:stretch>
            <a:fillRect/>
          </a:stretch>
        </p:blipFill>
        <p:spPr>
          <a:xfrm>
            <a:off x="955047" y="3370093"/>
            <a:ext cx="5448301" cy="4025901"/>
          </a:xfrm>
          <a:prstGeom prst="rect">
            <a:avLst/>
          </a:prstGeom>
          <a:ln w="12700">
            <a:miter lim="400000"/>
          </a:ln>
        </p:spPr>
      </p:pic>
      <p:sp>
        <p:nvSpPr>
          <p:cNvPr id="93" name="Shape 93"/>
          <p:cNvSpPr/>
          <p:nvPr/>
        </p:nvSpPr>
        <p:spPr>
          <a:xfrm>
            <a:off x="9367436" y="2184451"/>
            <a:ext cx="254523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Main thread</a:t>
            </a:r>
          </a:p>
        </p:txBody>
      </p:sp>
      <p:pic>
        <p:nvPicPr>
          <p:cNvPr id="94" name="pasted-image.tif"/>
          <p:cNvPicPr/>
          <p:nvPr/>
        </p:nvPicPr>
        <p:blipFill>
          <a:blip r:embed="rId3">
            <a:extLst/>
          </a:blip>
          <a:stretch>
            <a:fillRect/>
          </a:stretch>
        </p:blipFill>
        <p:spPr>
          <a:xfrm>
            <a:off x="9230352" y="3433593"/>
            <a:ext cx="2819401" cy="3898901"/>
          </a:xfrm>
          <a:prstGeom prst="rect">
            <a:avLst/>
          </a:prstGeom>
          <a:ln w="12700">
            <a:miter lim="400000"/>
          </a:ln>
        </p:spPr>
      </p:pic>
      <p:pic>
        <p:nvPicPr>
          <p:cNvPr id="95" name=""/>
          <p:cNvPicPr/>
          <p:nvPr/>
        </p:nvPicPr>
        <p:blipFill>
          <a:blip r:embed="rId4">
            <a:extLst/>
          </a:blip>
          <a:stretch>
            <a:fillRect/>
          </a:stretch>
        </p:blipFill>
        <p:spPr>
          <a:xfrm rot="628816">
            <a:off x="6317435" y="3865837"/>
            <a:ext cx="3329040" cy="76201"/>
          </a:xfrm>
          <a:prstGeom prst="rect">
            <a:avLst/>
          </a:prstGeom>
        </p:spPr>
      </p:pic>
      <p:pic>
        <p:nvPicPr>
          <p:cNvPr id="97" name=""/>
          <p:cNvPicPr/>
          <p:nvPr/>
        </p:nvPicPr>
        <p:blipFill>
          <a:blip r:embed="rId5">
            <a:extLst/>
          </a:blip>
          <a:stretch>
            <a:fillRect/>
          </a:stretch>
        </p:blipFill>
        <p:spPr>
          <a:xfrm rot="19515824">
            <a:off x="5997737" y="6138860"/>
            <a:ext cx="3968435" cy="76201"/>
          </a:xfrm>
          <a:prstGeom prst="rect">
            <a:avLst/>
          </a:prstGeom>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00" name="Shape 100"/>
          <p:cNvSpPr/>
          <p:nvPr>
            <p:ph type="title"/>
          </p:nvPr>
        </p:nvSpPr>
        <p:spPr>
          <a:xfrm>
            <a:off x="650238" y="118251"/>
            <a:ext cx="11704324" cy="2144890"/>
          </a:xfrm>
          <a:prstGeom prst="rect">
            <a:avLst/>
          </a:prstGeom>
        </p:spPr>
        <p:txBody>
          <a:bodyPr/>
          <a:lstStyle/>
          <a:p>
            <a:pPr lvl="2">
              <a:defRPr sz="1800"/>
            </a:pPr>
            <a:r>
              <a:rPr sz="6200">
                <a:solidFill>
                  <a:srgbClr val="FFFFFF"/>
                </a:solidFill>
              </a:rPr>
              <a:t>Ran’s Contribution</a:t>
            </a:r>
          </a:p>
        </p:txBody>
      </p:sp>
      <p:sp>
        <p:nvSpPr>
          <p:cNvPr id="101" name="Shape 101"/>
          <p:cNvSpPr/>
          <p:nvPr>
            <p:ph type="body" idx="1"/>
          </p:nvPr>
        </p:nvSpPr>
        <p:spPr>
          <a:prstGeom prst="rect">
            <a:avLst/>
          </a:prstGeom>
        </p:spPr>
        <p:txBody>
          <a:bodyPr/>
          <a:lstStyle/>
          <a:p>
            <a:pPr lvl="0" marL="330040" indent="-330040" defTabSz="640079">
              <a:spcBef>
                <a:spcPts val="400"/>
              </a:spcBef>
              <a:defRPr sz="1800"/>
            </a:pPr>
            <a:r>
              <a:rPr sz="3080">
                <a:solidFill>
                  <a:srgbClr val="FFFFFF"/>
                </a:solidFill>
                <a:latin typeface="+mn-lt"/>
                <a:ea typeface="+mn-ea"/>
                <a:cs typeface="+mn-cs"/>
                <a:sym typeface="Helvetica Light"/>
              </a:rPr>
              <a:t>wrote the code that lets the app access the parse server.</a:t>
            </a:r>
            <a:endParaRPr sz="3080">
              <a:solidFill>
                <a:srgbClr val="FFFFFF"/>
              </a:solidFill>
              <a:latin typeface="+mn-lt"/>
              <a:ea typeface="+mn-ea"/>
              <a:cs typeface="+mn-cs"/>
              <a:sym typeface="Helvetica Light"/>
            </a:endParaRPr>
          </a:p>
          <a:p>
            <a:pPr lvl="0" marL="330040" indent="-330040" defTabSz="640079">
              <a:spcBef>
                <a:spcPts val="400"/>
              </a:spcBef>
              <a:defRPr sz="1800"/>
            </a:pPr>
            <a:r>
              <a:rPr sz="3080">
                <a:solidFill>
                  <a:srgbClr val="FFFFFF"/>
                </a:solidFill>
                <a:latin typeface="+mn-lt"/>
                <a:ea typeface="+mn-ea"/>
                <a:cs typeface="+mn-cs"/>
                <a:sym typeface="Helvetica Light"/>
              </a:rPr>
              <a:t>organized the server inputs and defined the entries for the table</a:t>
            </a:r>
            <a:endParaRPr sz="3080">
              <a:solidFill>
                <a:srgbClr val="FFFFFF"/>
              </a:solidFill>
              <a:latin typeface="+mn-lt"/>
              <a:ea typeface="+mn-ea"/>
              <a:cs typeface="+mn-cs"/>
              <a:sym typeface="Helvetica Light"/>
            </a:endParaRPr>
          </a:p>
          <a:p>
            <a:pPr lvl="0" marL="330040" indent="-330040" defTabSz="640079">
              <a:spcBef>
                <a:spcPts val="400"/>
              </a:spcBef>
              <a:defRPr sz="1800"/>
            </a:pPr>
            <a:r>
              <a:rPr sz="3080">
                <a:solidFill>
                  <a:srgbClr val="FFFFFF"/>
                </a:solidFill>
                <a:latin typeface="+mn-lt"/>
                <a:ea typeface="+mn-ea"/>
                <a:cs typeface="+mn-cs"/>
                <a:sym typeface="Helvetica Light"/>
              </a:rPr>
              <a:t>worked on the code for part of the game logic, different activity displays, layout of the app, and integrating the server code into the rest of the app.</a:t>
            </a:r>
            <a:endParaRPr sz="3080">
              <a:solidFill>
                <a:srgbClr val="FFFFFF"/>
              </a:solidFill>
              <a:latin typeface="+mn-lt"/>
              <a:ea typeface="+mn-ea"/>
              <a:cs typeface="+mn-cs"/>
              <a:sym typeface="Helvetica Light"/>
            </a:endParaRPr>
          </a:p>
          <a:p>
            <a:pPr lvl="0" marL="330040" indent="-330040" defTabSz="640079">
              <a:spcBef>
                <a:spcPts val="400"/>
              </a:spcBef>
              <a:defRPr sz="1800"/>
            </a:pPr>
            <a:r>
              <a:rPr sz="3080">
                <a:solidFill>
                  <a:srgbClr val="FFFFFF"/>
                </a:solidFill>
                <a:latin typeface="+mn-lt"/>
                <a:ea typeface="+mn-ea"/>
                <a:cs typeface="+mn-cs"/>
                <a:sym typeface="Helvetica Light"/>
              </a:rPr>
              <a:t>For the map:</a:t>
            </a:r>
            <a:endParaRPr sz="3080">
              <a:solidFill>
                <a:srgbClr val="FFFFFF"/>
              </a:solidFill>
              <a:latin typeface="+mn-lt"/>
              <a:ea typeface="+mn-ea"/>
              <a:cs typeface="+mn-cs"/>
              <a:sym typeface="Helvetica Light"/>
            </a:endParaRPr>
          </a:p>
          <a:p>
            <a:pPr lvl="2" marL="970120" indent="-330040" defTabSz="640079">
              <a:spcBef>
                <a:spcPts val="400"/>
              </a:spcBef>
              <a:defRPr sz="1800"/>
            </a:pPr>
            <a:r>
              <a:rPr sz="3080">
                <a:solidFill>
                  <a:srgbClr val="FFFFFF"/>
                </a:solidFill>
                <a:latin typeface="+mn-lt"/>
                <a:ea typeface="+mn-ea"/>
                <a:cs typeface="+mn-cs"/>
                <a:sym typeface="Helvetica Light"/>
              </a:rPr>
              <a:t>upload and download of location data that is currently allowed to be viewed</a:t>
            </a:r>
            <a:endParaRPr sz="3080">
              <a:solidFill>
                <a:srgbClr val="FFFFFF"/>
              </a:solidFill>
              <a:latin typeface="+mn-lt"/>
              <a:ea typeface="+mn-ea"/>
              <a:cs typeface="+mn-cs"/>
              <a:sym typeface="Helvetica Light"/>
            </a:endParaRPr>
          </a:p>
          <a:p>
            <a:pPr lvl="0" marL="330040" indent="-330040" defTabSz="640079">
              <a:spcBef>
                <a:spcPts val="400"/>
              </a:spcBef>
              <a:defRPr sz="1800"/>
            </a:pPr>
            <a:r>
              <a:rPr sz="3080">
                <a:solidFill>
                  <a:srgbClr val="FFFFFF"/>
                </a:solidFill>
                <a:latin typeface="+mn-lt"/>
                <a:ea typeface="+mn-ea"/>
                <a:cs typeface="+mn-cs"/>
                <a:sym typeface="Helvetica Light"/>
              </a:rPr>
              <a:t>For the game logic:</a:t>
            </a:r>
            <a:endParaRPr sz="3080">
              <a:solidFill>
                <a:srgbClr val="FFFFFF"/>
              </a:solidFill>
              <a:latin typeface="+mn-lt"/>
              <a:ea typeface="+mn-ea"/>
              <a:cs typeface="+mn-cs"/>
              <a:sym typeface="Helvetica Light"/>
            </a:endParaRPr>
          </a:p>
          <a:p>
            <a:pPr lvl="2" marL="970120" indent="-330040" defTabSz="640079">
              <a:spcBef>
                <a:spcPts val="400"/>
              </a:spcBef>
              <a:defRPr sz="1800"/>
            </a:pPr>
            <a:r>
              <a:rPr sz="3080">
                <a:solidFill>
                  <a:srgbClr val="FFFFFF"/>
                </a:solidFill>
                <a:latin typeface="+mn-lt"/>
                <a:ea typeface="+mn-ea"/>
                <a:cs typeface="+mn-cs"/>
                <a:sym typeface="Helvetica Light"/>
              </a:rPr>
              <a:t>upload and check conditions on the server to see if we can:</a:t>
            </a:r>
            <a:endParaRPr sz="3080">
              <a:solidFill>
                <a:srgbClr val="FFFFFF"/>
              </a:solidFill>
              <a:latin typeface="+mn-lt"/>
              <a:ea typeface="+mn-ea"/>
              <a:cs typeface="+mn-cs"/>
              <a:sym typeface="Helvetica Light"/>
            </a:endParaRPr>
          </a:p>
          <a:p>
            <a:pPr lvl="4" marL="1610200" indent="-330040" defTabSz="640079">
              <a:spcBef>
                <a:spcPts val="400"/>
              </a:spcBef>
              <a:buChar char="•"/>
              <a:defRPr sz="1800"/>
            </a:pPr>
            <a:r>
              <a:rPr sz="3080">
                <a:solidFill>
                  <a:srgbClr val="FFFFFF"/>
                </a:solidFill>
                <a:latin typeface="+mn-lt"/>
                <a:ea typeface="+mn-ea"/>
                <a:cs typeface="+mn-cs"/>
                <a:sym typeface="Helvetica Light"/>
              </a:rPr>
              <a:t>make a game</a:t>
            </a:r>
            <a:endParaRPr sz="3080">
              <a:solidFill>
                <a:srgbClr val="FFFFFF"/>
              </a:solidFill>
              <a:latin typeface="+mn-lt"/>
              <a:ea typeface="+mn-ea"/>
              <a:cs typeface="+mn-cs"/>
              <a:sym typeface="Helvetica Light"/>
            </a:endParaRPr>
          </a:p>
          <a:p>
            <a:pPr lvl="4" marL="1610200" indent="-330040" defTabSz="640079">
              <a:spcBef>
                <a:spcPts val="400"/>
              </a:spcBef>
              <a:buChar char="•"/>
              <a:defRPr sz="1800"/>
            </a:pPr>
            <a:r>
              <a:rPr sz="3080">
                <a:solidFill>
                  <a:srgbClr val="FFFFFF"/>
                </a:solidFill>
                <a:latin typeface="+mn-lt"/>
                <a:ea typeface="+mn-ea"/>
                <a:cs typeface="+mn-cs"/>
                <a:sym typeface="Helvetica Light"/>
              </a:rPr>
              <a:t>join a game</a:t>
            </a:r>
            <a:endParaRPr sz="3080">
              <a:solidFill>
                <a:srgbClr val="FFFFFF"/>
              </a:solidFill>
              <a:latin typeface="+mn-lt"/>
              <a:ea typeface="+mn-ea"/>
              <a:cs typeface="+mn-cs"/>
              <a:sym typeface="Helvetica Light"/>
            </a:endParaRPr>
          </a:p>
          <a:p>
            <a:pPr lvl="4" marL="1610200" indent="-330040" defTabSz="640079">
              <a:spcBef>
                <a:spcPts val="400"/>
              </a:spcBef>
              <a:buChar char="•"/>
              <a:defRPr sz="1800"/>
            </a:pPr>
            <a:r>
              <a:rPr sz="3080">
                <a:solidFill>
                  <a:srgbClr val="FFFFFF"/>
                </a:solidFill>
                <a:latin typeface="+mn-lt"/>
                <a:ea typeface="+mn-ea"/>
                <a:cs typeface="+mn-cs"/>
                <a:sym typeface="Helvetica Light"/>
              </a:rPr>
              <a:t>won/lost a game</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600">
                <a:solidFill>
                  <a:srgbClr val="888888"/>
                </a:solid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defRPr sz="1800">
                <a:solidFill>
                  <a:srgbClr val="000000"/>
                </a:solidFill>
              </a:defRPr>
            </a:pPr>
            <a:r>
              <a:rPr sz="8000">
                <a:solidFill>
                  <a:srgbClr val="FFFFFF"/>
                </a:solidFill>
              </a:rPr>
              <a:t>Nero’s Contribution</a:t>
            </a:r>
          </a:p>
        </p:txBody>
      </p:sp>
      <p:sp>
        <p:nvSpPr>
          <p:cNvPr id="105" name="Shape 105"/>
          <p:cNvSpPr/>
          <p:nvPr>
            <p:ph type="body" idx="1"/>
          </p:nvPr>
        </p:nvSpPr>
        <p:spPr>
          <a:prstGeom prst="rect">
            <a:avLst/>
          </a:prstGeom>
        </p:spPr>
        <p:txBody>
          <a:bodyPr/>
          <a:lstStyle/>
          <a:p>
            <a:pPr lvl="0" marL="302260" indent="-302260" defTabSz="397256">
              <a:spcBef>
                <a:spcPts val="2800"/>
              </a:spcBef>
              <a:defRPr sz="1800">
                <a:solidFill>
                  <a:srgbClr val="000000"/>
                </a:solidFill>
              </a:defRPr>
            </a:pPr>
            <a:r>
              <a:rPr sz="2584">
                <a:solidFill>
                  <a:srgbClr val="FFFFFF"/>
                </a:solidFill>
              </a:rPr>
              <a:t>Used the Google Map API to create a map in the app and support the following functionalities</a:t>
            </a:r>
            <a:endParaRPr sz="2584">
              <a:solidFill>
                <a:srgbClr val="FFFFFF"/>
              </a:solidFill>
            </a:endParaRPr>
          </a:p>
          <a:p>
            <a:pPr lvl="1" marL="604520" indent="-302260" defTabSz="397256">
              <a:spcBef>
                <a:spcPts val="2800"/>
              </a:spcBef>
              <a:defRPr sz="1800">
                <a:solidFill>
                  <a:srgbClr val="000000"/>
                </a:solidFill>
              </a:defRPr>
            </a:pPr>
            <a:r>
              <a:rPr sz="2584">
                <a:solidFill>
                  <a:srgbClr val="FFFFFF"/>
                </a:solidFill>
              </a:rPr>
              <a:t>Acquire the device’s current location through Wi-Fi or GPS</a:t>
            </a:r>
            <a:endParaRPr sz="2584">
              <a:solidFill>
                <a:srgbClr val="FFFFFF"/>
              </a:solidFill>
            </a:endParaRPr>
          </a:p>
          <a:p>
            <a:pPr lvl="1" marL="604520" indent="-302260" defTabSz="397256">
              <a:spcBef>
                <a:spcPts val="2800"/>
              </a:spcBef>
              <a:defRPr sz="1800">
                <a:solidFill>
                  <a:srgbClr val="000000"/>
                </a:solidFill>
              </a:defRPr>
            </a:pPr>
            <a:r>
              <a:rPr sz="2584">
                <a:solidFill>
                  <a:srgbClr val="FFFFFF"/>
                </a:solidFill>
              </a:rPr>
              <a:t>Update current location through a location listener</a:t>
            </a:r>
            <a:endParaRPr sz="2584">
              <a:solidFill>
                <a:srgbClr val="FFFFFF"/>
              </a:solidFill>
            </a:endParaRPr>
          </a:p>
          <a:p>
            <a:pPr lvl="1" marL="604520" indent="-302260" defTabSz="397256">
              <a:spcBef>
                <a:spcPts val="2800"/>
              </a:spcBef>
              <a:defRPr sz="1800">
                <a:solidFill>
                  <a:srgbClr val="000000"/>
                </a:solidFill>
              </a:defRPr>
            </a:pPr>
            <a:r>
              <a:rPr sz="2584">
                <a:solidFill>
                  <a:srgbClr val="FFFFFF"/>
                </a:solidFill>
              </a:rPr>
              <a:t>Draw a marker on the map with a location as input</a:t>
            </a:r>
            <a:endParaRPr sz="2584">
              <a:solidFill>
                <a:srgbClr val="FFFFFF"/>
              </a:solidFill>
            </a:endParaRPr>
          </a:p>
          <a:p>
            <a:pPr lvl="0" marL="302260" indent="-302260" defTabSz="397256">
              <a:spcBef>
                <a:spcPts val="2800"/>
              </a:spcBef>
              <a:defRPr sz="1800">
                <a:solidFill>
                  <a:srgbClr val="000000"/>
                </a:solidFill>
              </a:defRPr>
            </a:pPr>
            <a:r>
              <a:rPr sz="2584">
                <a:solidFill>
                  <a:srgbClr val="FFFFFF"/>
                </a:solidFill>
              </a:rPr>
              <a:t>Integrated Parse API for upload and download (from Ran) to support the following functionalities</a:t>
            </a:r>
            <a:endParaRPr sz="2584">
              <a:solidFill>
                <a:srgbClr val="FFFFFF"/>
              </a:solidFill>
            </a:endParaRPr>
          </a:p>
          <a:p>
            <a:pPr lvl="1" marL="604520" indent="-302260" defTabSz="397256">
              <a:spcBef>
                <a:spcPts val="2800"/>
              </a:spcBef>
              <a:defRPr sz="1800">
                <a:solidFill>
                  <a:srgbClr val="000000"/>
                </a:solidFill>
              </a:defRPr>
            </a:pPr>
            <a:r>
              <a:rPr sz="2584">
                <a:solidFill>
                  <a:srgbClr val="FFFFFF"/>
                </a:solidFill>
              </a:rPr>
              <a:t>Put the device’s current location on Parse as current location updates</a:t>
            </a:r>
            <a:endParaRPr sz="2584">
              <a:solidFill>
                <a:srgbClr val="FFFFFF"/>
              </a:solidFill>
            </a:endParaRPr>
          </a:p>
          <a:p>
            <a:pPr lvl="1" marL="604520" indent="-302260" defTabSz="397256">
              <a:spcBef>
                <a:spcPts val="2800"/>
              </a:spcBef>
              <a:defRPr sz="1800">
                <a:solidFill>
                  <a:srgbClr val="000000"/>
                </a:solidFill>
              </a:defRPr>
            </a:pPr>
            <a:r>
              <a:rPr sz="2584">
                <a:solidFill>
                  <a:srgbClr val="FFFFFF"/>
                </a:solidFill>
              </a:rPr>
              <a:t>Download the locations of other devices from Parse and draw markers for those locations upon player’s request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Jonathan’s Contributions</a:t>
            </a:r>
          </a:p>
        </p:txBody>
      </p:sp>
      <p:sp>
        <p:nvSpPr>
          <p:cNvPr id="108" name="Shape 108"/>
          <p:cNvSpPr/>
          <p:nvPr>
            <p:ph type="body" idx="1"/>
          </p:nvPr>
        </p:nvSpPr>
        <p:spPr>
          <a:xfrm>
            <a:off x="952500" y="2597150"/>
            <a:ext cx="11099801" cy="6286501"/>
          </a:xfrm>
          <a:prstGeom prst="rect">
            <a:avLst/>
          </a:prstGeom>
        </p:spPr>
        <p:txBody>
          <a:bodyPr/>
          <a:lstStyle/>
          <a:p>
            <a:pPr lvl="0" marL="262254" indent="-262254" defTabSz="344677">
              <a:spcBef>
                <a:spcPts val="2400"/>
              </a:spcBef>
              <a:defRPr sz="1800">
                <a:solidFill>
                  <a:srgbClr val="000000"/>
                </a:solidFill>
              </a:defRPr>
            </a:pPr>
            <a:r>
              <a:rPr sz="2241">
                <a:solidFill>
                  <a:srgbClr val="FFFFFF"/>
                </a:solidFill>
              </a:rPr>
              <a:t>Bluetooth</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Hours of research through online documentation and experimentation</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a:t>
            </a:r>
            <a:r>
              <a:rPr b="1" sz="2241">
                <a:solidFill>
                  <a:srgbClr val="FFFFFF"/>
                </a:solidFill>
                <a:latin typeface="Helvetica"/>
                <a:ea typeface="Helvetica"/>
                <a:cs typeface="Helvetica"/>
                <a:sym typeface="Helvetica"/>
              </a:rPr>
              <a:t>BluethoothRunner</a:t>
            </a:r>
            <a:r>
              <a:rPr sz="2241">
                <a:solidFill>
                  <a:srgbClr val="FFFFFF"/>
                </a:solidFill>
              </a:rPr>
              <a:t> and </a:t>
            </a:r>
            <a:r>
              <a:rPr b="1" sz="2241">
                <a:solidFill>
                  <a:srgbClr val="FFFFFF"/>
                </a:solidFill>
                <a:latin typeface="Helvetica"/>
                <a:ea typeface="Helvetica"/>
                <a:cs typeface="Helvetica"/>
                <a:sym typeface="Helvetica"/>
              </a:rPr>
              <a:t>AccetThread</a:t>
            </a:r>
            <a:r>
              <a:rPr sz="2241">
                <a:solidFill>
                  <a:srgbClr val="FFFFFF"/>
                </a:solidFill>
              </a:rPr>
              <a:t> classes wich allowed the Cat to run its Bluetooth without blocking the main thread.</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a:t>
            </a:r>
            <a:r>
              <a:rPr b="1" sz="2241">
                <a:solidFill>
                  <a:srgbClr val="FFFFFF"/>
                </a:solidFill>
                <a:latin typeface="Helvetica"/>
                <a:ea typeface="Helvetica"/>
                <a:cs typeface="Helvetica"/>
                <a:sym typeface="Helvetica"/>
              </a:rPr>
              <a:t>ClientRunner</a:t>
            </a:r>
            <a:r>
              <a:rPr sz="2241">
                <a:solidFill>
                  <a:srgbClr val="FFFFFF"/>
                </a:solidFill>
              </a:rPr>
              <a:t> and </a:t>
            </a:r>
            <a:r>
              <a:rPr b="1" sz="2241">
                <a:solidFill>
                  <a:srgbClr val="FFFFFF"/>
                </a:solidFill>
                <a:latin typeface="Helvetica"/>
                <a:ea typeface="Helvetica"/>
                <a:cs typeface="Helvetica"/>
                <a:sym typeface="Helvetica"/>
              </a:rPr>
              <a:t>ConnectThread</a:t>
            </a:r>
            <a:r>
              <a:rPr sz="2241">
                <a:solidFill>
                  <a:srgbClr val="FFFFFF"/>
                </a:solidFill>
              </a:rPr>
              <a:t> classes, which allowed the Mouse to run its Bluetooth tasks without blocking the main thread. </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a:t>
            </a:r>
            <a:r>
              <a:rPr b="1" sz="2241">
                <a:solidFill>
                  <a:srgbClr val="FFFFFF"/>
                </a:solidFill>
                <a:latin typeface="Helvetica"/>
                <a:ea typeface="Helvetica"/>
                <a:cs typeface="Helvetica"/>
                <a:sym typeface="Helvetica"/>
              </a:rPr>
              <a:t>BackRunner</a:t>
            </a:r>
            <a:r>
              <a:rPr sz="2241">
                <a:solidFill>
                  <a:srgbClr val="FFFFFF"/>
                </a:solidFill>
              </a:rPr>
              <a:t> and </a:t>
            </a:r>
            <a:r>
              <a:rPr b="1" sz="2241">
                <a:solidFill>
                  <a:srgbClr val="FFFFFF"/>
                </a:solidFill>
                <a:latin typeface="Helvetica"/>
                <a:ea typeface="Helvetica"/>
                <a:cs typeface="Helvetica"/>
                <a:sym typeface="Helvetica"/>
              </a:rPr>
              <a:t>BackThread</a:t>
            </a:r>
            <a:r>
              <a:rPr sz="2241">
                <a:solidFill>
                  <a:srgbClr val="FFFFFF"/>
                </a:solidFill>
              </a:rPr>
              <a:t>, which allowed any device to check its “already paired devices” for a reconnection.</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Using the classes, programmed the socket communication between AcceptThread and ConnectThread to exchange a mouse’s ID number to the cat for further processing.</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Debugging our Bluetooth implementation</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Jonathan’s Contributions</a:t>
            </a:r>
          </a:p>
        </p:txBody>
      </p:sp>
      <p:sp>
        <p:nvSpPr>
          <p:cNvPr id="111" name="Shape 111"/>
          <p:cNvSpPr/>
          <p:nvPr>
            <p:ph type="body" idx="1"/>
          </p:nvPr>
        </p:nvSpPr>
        <p:spPr>
          <a:xfrm>
            <a:off x="952500" y="2597150"/>
            <a:ext cx="11099800" cy="6286500"/>
          </a:xfrm>
          <a:prstGeom prst="rect">
            <a:avLst/>
          </a:prstGeom>
        </p:spPr>
        <p:txBody>
          <a:bodyPr/>
          <a:lstStyle/>
          <a:p>
            <a:pPr lvl="0" marL="257809" indent="-257809" defTabSz="338835">
              <a:spcBef>
                <a:spcPts val="2400"/>
              </a:spcBef>
              <a:defRPr sz="1800">
                <a:solidFill>
                  <a:srgbClr val="000000"/>
                </a:solidFill>
              </a:defRPr>
            </a:pPr>
            <a:r>
              <a:rPr sz="2204">
                <a:solidFill>
                  <a:srgbClr val="FFFFFF"/>
                </a:solidFill>
              </a:rPr>
              <a:t>Parse</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Deciding on using Parse after considering and researching many other choices</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Supporting Ran on learning how to use Parse to update server</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Using Parse queries and Parse puts for game logic and Bluetooth functionality, and game logic</a:t>
            </a:r>
            <a:endParaRPr sz="2204">
              <a:solidFill>
                <a:srgbClr val="FFFFFF"/>
              </a:solidFill>
            </a:endParaRPr>
          </a:p>
          <a:p>
            <a:pPr lvl="0" marL="257809" indent="-257809" defTabSz="338835">
              <a:spcBef>
                <a:spcPts val="2400"/>
              </a:spcBef>
              <a:defRPr sz="1800">
                <a:solidFill>
                  <a:srgbClr val="000000"/>
                </a:solidFill>
              </a:defRPr>
            </a:pPr>
            <a:r>
              <a:rPr sz="2204">
                <a:solidFill>
                  <a:srgbClr val="FFFFFF"/>
                </a:solidFill>
              </a:rPr>
              <a:t>Google Map</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Supporting Nero on Google Map API functions and with debugging</a:t>
            </a:r>
            <a:endParaRPr sz="2204">
              <a:solidFill>
                <a:srgbClr val="FFFFFF"/>
              </a:solidFill>
            </a:endParaRPr>
          </a:p>
          <a:p>
            <a:pPr lvl="0" marL="257809" indent="-257809" defTabSz="338835">
              <a:spcBef>
                <a:spcPts val="2400"/>
              </a:spcBef>
              <a:defRPr sz="1800">
                <a:solidFill>
                  <a:srgbClr val="000000"/>
                </a:solidFill>
              </a:defRPr>
            </a:pPr>
            <a:r>
              <a:rPr sz="2204">
                <a:solidFill>
                  <a:srgbClr val="FFFFFF"/>
                </a:solidFill>
              </a:rPr>
              <a:t>Layout</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Create the GameStart activity. Created and mapped each button to functions.</a:t>
            </a:r>
            <a:endParaRPr sz="2204">
              <a:solidFill>
                <a:srgbClr val="FFFFFF"/>
              </a:solidFill>
            </a:endParaRPr>
          </a:p>
          <a:p>
            <a:pPr lvl="1" marL="515619" indent="-257809" defTabSz="338835">
              <a:spcBef>
                <a:spcPts val="2400"/>
              </a:spcBef>
              <a:defRPr sz="1800">
                <a:solidFill>
                  <a:srgbClr val="000000"/>
                </a:solidFill>
              </a:defRPr>
            </a:pPr>
            <a:r>
              <a:rPr sz="2204">
                <a:solidFill>
                  <a:srgbClr val="FFFFFF"/>
                </a:solidFill>
              </a:rPr>
              <a:t>Creating the HunttheTrojan activity. Configured each object so any events won't alter or distort the UI. Created and mapped each TextView and Button to the logic.</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Jonathan’s Contributions</a:t>
            </a:r>
          </a:p>
        </p:txBody>
      </p:sp>
      <p:sp>
        <p:nvSpPr>
          <p:cNvPr id="114" name="Shape 114"/>
          <p:cNvSpPr/>
          <p:nvPr>
            <p:ph type="body" idx="1"/>
          </p:nvPr>
        </p:nvSpPr>
        <p:spPr>
          <a:xfrm>
            <a:off x="952500" y="2597150"/>
            <a:ext cx="11099800" cy="6286500"/>
          </a:xfrm>
          <a:prstGeom prst="rect">
            <a:avLst/>
          </a:prstGeom>
        </p:spPr>
        <p:txBody>
          <a:bodyPr/>
          <a:lstStyle/>
          <a:p>
            <a:pPr lvl="0" marL="293370" indent="-293370" defTabSz="385572">
              <a:spcBef>
                <a:spcPts val="2700"/>
              </a:spcBef>
              <a:defRPr sz="1800">
                <a:solidFill>
                  <a:srgbClr val="000000"/>
                </a:solidFill>
              </a:defRPr>
            </a:pPr>
            <a:r>
              <a:rPr sz="2508">
                <a:solidFill>
                  <a:srgbClr val="FFFFFF"/>
                </a:solidFill>
              </a:rPr>
              <a:t>Game Logic</a:t>
            </a:r>
            <a:endParaRPr sz="2508">
              <a:solidFill>
                <a:srgbClr val="FFFFFF"/>
              </a:solidFill>
            </a:endParaRPr>
          </a:p>
          <a:p>
            <a:pPr lvl="1" marL="586740" indent="-293370" defTabSz="385572">
              <a:spcBef>
                <a:spcPts val="2700"/>
              </a:spcBef>
              <a:defRPr sz="1800">
                <a:solidFill>
                  <a:srgbClr val="000000"/>
                </a:solidFill>
              </a:defRPr>
            </a:pPr>
            <a:r>
              <a:rPr sz="2508">
                <a:solidFill>
                  <a:srgbClr val="FFFFFF"/>
                </a:solidFill>
              </a:rPr>
              <a:t>Creating “Join Game” function in the “GameStart” activity. The function makes a ParseQuery and checks the cat’s “isTaken” and “isAlive” fields. Programmed Toasts to prompt the user on the state of the game. </a:t>
            </a:r>
            <a:endParaRPr sz="2508">
              <a:solidFill>
                <a:srgbClr val="FFFFFF"/>
              </a:solidFill>
            </a:endParaRPr>
          </a:p>
          <a:p>
            <a:pPr lvl="1" marL="586740" indent="-293370" defTabSz="385572">
              <a:spcBef>
                <a:spcPts val="2700"/>
              </a:spcBef>
              <a:defRPr sz="1800">
                <a:solidFill>
                  <a:srgbClr val="000000"/>
                </a:solidFill>
              </a:defRPr>
            </a:pPr>
            <a:r>
              <a:rPr sz="2508">
                <a:solidFill>
                  <a:srgbClr val="FFFFFF"/>
                </a:solidFill>
              </a:rPr>
              <a:t>Creating “Make a game” function in the “GameStart” activity. The function makes a ParseQuery to check the cat’s “isTaken” field. Programmed Toasts to prompt the user depending on the response from Parse. Programmed on success to display new buttons “Drop the Cat” and “Start the Game.”</a:t>
            </a:r>
            <a:endParaRPr sz="2508">
              <a:solidFill>
                <a:srgbClr val="FFFFFF"/>
              </a:solidFill>
            </a:endParaRPr>
          </a:p>
          <a:p>
            <a:pPr lvl="1" marL="586740" indent="-293370" defTabSz="385572">
              <a:spcBef>
                <a:spcPts val="2700"/>
              </a:spcBef>
              <a:defRPr sz="1800">
                <a:solidFill>
                  <a:srgbClr val="000000"/>
                </a:solidFill>
              </a:defRPr>
            </a:pPr>
            <a:r>
              <a:rPr sz="2508">
                <a:solidFill>
                  <a:srgbClr val="FFFFFF"/>
                </a:solidFill>
              </a:rPr>
              <a:t>Creating “Drop the cat” function in the “GameStart” activity. The function makes a Parse submission to free the cat and resets the activity to default state. This button and the “Start the game” button are hidden.</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Jonathan’s Contributions</a:t>
            </a:r>
          </a:p>
        </p:txBody>
      </p:sp>
      <p:sp>
        <p:nvSpPr>
          <p:cNvPr id="117" name="Shape 117"/>
          <p:cNvSpPr/>
          <p:nvPr>
            <p:ph type="body" idx="1"/>
          </p:nvPr>
        </p:nvSpPr>
        <p:spPr>
          <a:xfrm>
            <a:off x="952500" y="2597150"/>
            <a:ext cx="11099800" cy="6286500"/>
          </a:xfrm>
          <a:prstGeom prst="rect">
            <a:avLst/>
          </a:prstGeom>
        </p:spPr>
        <p:txBody>
          <a:bodyPr/>
          <a:lstStyle/>
          <a:p>
            <a:pPr lvl="0" marL="262254" indent="-262254" defTabSz="344677">
              <a:spcBef>
                <a:spcPts val="2400"/>
              </a:spcBef>
              <a:defRPr sz="1800">
                <a:solidFill>
                  <a:srgbClr val="000000"/>
                </a:solidFill>
              </a:defRPr>
            </a:pPr>
            <a:r>
              <a:rPr sz="2241">
                <a:solidFill>
                  <a:srgbClr val="FFFFFF"/>
                </a:solidFill>
              </a:rPr>
              <a:t>Game Logic</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“Start the Game” function in the “GameStart” activity. The function makes a Parse submission and sets the cat’s “isAlive” to true so that mice cannot join the game once the game has started. Success will start the “HunttheTrojan” activity. </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functionality for MouseConnect in the “HunttheTrojan” activity. After a connection to the cat is made, a text displays that the Mouse has lost and prompts for any action on the screen. Any action will leaves the “HunttheTrojan” activity and returns to the “GameStart” activity. </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function CatConnect in the “HunttheTrojan” activity. Programmed so that after a mouse connects to the cat, the cat sets the ”isAlive” for the corresponding mouse to “false.”</a:t>
            </a:r>
            <a:endParaRPr sz="2241">
              <a:solidFill>
                <a:srgbClr val="FFFFFF"/>
              </a:solidFill>
            </a:endParaRPr>
          </a:p>
          <a:p>
            <a:pPr lvl="1" marL="524509" indent="-262254" defTabSz="344677">
              <a:spcBef>
                <a:spcPts val="2400"/>
              </a:spcBef>
              <a:defRPr sz="1800">
                <a:solidFill>
                  <a:srgbClr val="000000"/>
                </a:solidFill>
              </a:defRPr>
            </a:pPr>
            <a:r>
              <a:rPr sz="2241">
                <a:solidFill>
                  <a:srgbClr val="FFFFFF"/>
                </a:solidFill>
              </a:rPr>
              <a:t>Creating the Timer clock in the “HunttheTrojan” activity. Programmed this clock to update a TextView and triggers a gameEnd when the Timer has timed out.</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lvl1pPr defTabSz="572516">
              <a:defRPr sz="7840"/>
            </a:lvl1pPr>
          </a:lstStyle>
          <a:p>
            <a:pPr lvl="0">
              <a:defRPr sz="1800">
                <a:solidFill>
                  <a:srgbClr val="000000"/>
                </a:solidFill>
              </a:defRPr>
            </a:pPr>
            <a:r>
              <a:rPr sz="7840">
                <a:solidFill>
                  <a:srgbClr val="FFFFFF"/>
                </a:solidFill>
              </a:rPr>
              <a:t>Jonathan’s Contributions</a:t>
            </a:r>
          </a:p>
        </p:txBody>
      </p:sp>
      <p:sp>
        <p:nvSpPr>
          <p:cNvPr id="120" name="Shape 120"/>
          <p:cNvSpPr/>
          <p:nvPr>
            <p:ph type="body" idx="1"/>
          </p:nvPr>
        </p:nvSpPr>
        <p:spPr>
          <a:xfrm>
            <a:off x="952500" y="2597150"/>
            <a:ext cx="11099800" cy="6286500"/>
          </a:xfrm>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Game Logic</a:t>
            </a:r>
            <a:endParaRPr sz="3686">
              <a:solidFill>
                <a:srgbClr val="FFFFFF"/>
              </a:solidFill>
            </a:endParaRPr>
          </a:p>
          <a:p>
            <a:pPr lvl="1" marL="862330" indent="-431165" defTabSz="566674">
              <a:spcBef>
                <a:spcPts val="4000"/>
              </a:spcBef>
              <a:defRPr sz="1800">
                <a:solidFill>
                  <a:srgbClr val="000000"/>
                </a:solidFill>
              </a:defRPr>
            </a:pPr>
            <a:r>
              <a:rPr sz="3686">
                <a:solidFill>
                  <a:srgbClr val="FFFFFF"/>
                </a:solidFill>
              </a:rPr>
              <a:t>Creating the MinutePing function in the “HunttheTrojan” activity. Programmed a Timer to act as a cool down. The button cannot be clicked until the timer has finished. </a:t>
            </a:r>
            <a:endParaRPr sz="3686">
              <a:solidFill>
                <a:srgbClr val="FFFFFF"/>
              </a:solidFill>
            </a:endParaRPr>
          </a:p>
          <a:p>
            <a:pPr lvl="1" marL="862330" indent="-431165" defTabSz="566674">
              <a:spcBef>
                <a:spcPts val="4000"/>
              </a:spcBef>
              <a:defRPr sz="1800">
                <a:solidFill>
                  <a:srgbClr val="000000"/>
                </a:solidFill>
              </a:defRPr>
            </a:pPr>
            <a:r>
              <a:rPr sz="3686">
                <a:solidFill>
                  <a:srgbClr val="FFFFFF"/>
                </a:solidFill>
              </a:rPr>
              <a:t>Creating SuperPing function in the “HunttheTrojan” activity. Disabled for mice; has same “cooldown” functionality as MinutePing, but runs at a much shorter duration. </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22" name="Shape 122"/>
          <p:cNvSpPr/>
          <p:nvPr>
            <p:ph type="title"/>
          </p:nvPr>
        </p:nvSpPr>
        <p:spPr>
          <a:xfrm>
            <a:off x="1468881" y="607211"/>
            <a:ext cx="10464801" cy="1422401"/>
          </a:xfrm>
          <a:prstGeom prst="rect">
            <a:avLst/>
          </a:prstGeom>
        </p:spPr>
        <p:txBody>
          <a:bodyPr/>
          <a:lstStyle/>
          <a:p>
            <a:pPr lvl="0">
              <a:defRPr sz="1800">
                <a:solidFill>
                  <a:srgbClr val="000000"/>
                </a:solidFill>
              </a:defRPr>
            </a:pPr>
            <a:r>
              <a:rPr sz="8000">
                <a:solidFill>
                  <a:srgbClr val="FFFFFF"/>
                </a:solidFill>
              </a:rPr>
              <a:t>Screenshots - Start</a:t>
            </a:r>
          </a:p>
        </p:txBody>
      </p:sp>
      <p:pic>
        <p:nvPicPr>
          <p:cNvPr id="123" name="HuntTheTrojans1.jpg"/>
          <p:cNvPicPr/>
          <p:nvPr/>
        </p:nvPicPr>
        <p:blipFill>
          <a:blip r:embed="rId2">
            <a:extLst/>
          </a:blip>
          <a:stretch>
            <a:fillRect/>
          </a:stretch>
        </p:blipFill>
        <p:spPr>
          <a:xfrm>
            <a:off x="2115283" y="2559781"/>
            <a:ext cx="3731251" cy="6633335"/>
          </a:xfrm>
          <a:prstGeom prst="rect">
            <a:avLst/>
          </a:prstGeom>
          <a:ln w="12700">
            <a:miter lim="400000"/>
          </a:ln>
        </p:spPr>
      </p:pic>
      <p:pic>
        <p:nvPicPr>
          <p:cNvPr id="124" name="HuntTheTrojans2.jpg"/>
          <p:cNvPicPr/>
          <p:nvPr/>
        </p:nvPicPr>
        <p:blipFill>
          <a:blip r:embed="rId3">
            <a:extLst/>
          </a:blip>
          <a:stretch>
            <a:fillRect/>
          </a:stretch>
        </p:blipFill>
        <p:spPr>
          <a:xfrm>
            <a:off x="7594005" y="2559782"/>
            <a:ext cx="3731251" cy="6633334"/>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26" name="Shape 126"/>
          <p:cNvSpPr/>
          <p:nvPr>
            <p:ph type="title"/>
          </p:nvPr>
        </p:nvSpPr>
        <p:spPr>
          <a:xfrm>
            <a:off x="1468881" y="607211"/>
            <a:ext cx="10464801" cy="1422401"/>
          </a:xfrm>
          <a:prstGeom prst="rect">
            <a:avLst/>
          </a:prstGeom>
        </p:spPr>
        <p:txBody>
          <a:bodyPr/>
          <a:lstStyle/>
          <a:p>
            <a:pPr lvl="0">
              <a:defRPr sz="1800">
                <a:solidFill>
                  <a:srgbClr val="000000"/>
                </a:solidFill>
              </a:defRPr>
            </a:pPr>
            <a:r>
              <a:rPr sz="8000">
                <a:solidFill>
                  <a:srgbClr val="FFFFFF"/>
                </a:solidFill>
              </a:rPr>
              <a:t>Screenshots - Map</a:t>
            </a:r>
          </a:p>
        </p:txBody>
      </p:sp>
      <p:pic>
        <p:nvPicPr>
          <p:cNvPr id="127" name="HuntTheTrojans3.jpg"/>
          <p:cNvPicPr/>
          <p:nvPr/>
        </p:nvPicPr>
        <p:blipFill>
          <a:blip r:embed="rId2">
            <a:extLst/>
          </a:blip>
          <a:stretch>
            <a:fillRect/>
          </a:stretch>
        </p:blipFill>
        <p:spPr>
          <a:xfrm>
            <a:off x="2186227" y="2653535"/>
            <a:ext cx="3729365" cy="6629982"/>
          </a:xfrm>
          <a:prstGeom prst="rect">
            <a:avLst/>
          </a:prstGeom>
          <a:ln w="12700">
            <a:miter lim="400000"/>
          </a:ln>
        </p:spPr>
      </p:pic>
      <p:pic>
        <p:nvPicPr>
          <p:cNvPr id="128" name="HuntTheTrojans4.jpg"/>
          <p:cNvPicPr/>
          <p:nvPr/>
        </p:nvPicPr>
        <p:blipFill>
          <a:blip r:embed="rId3">
            <a:extLst/>
          </a:blip>
          <a:stretch>
            <a:fillRect/>
          </a:stretch>
        </p:blipFill>
        <p:spPr>
          <a:xfrm>
            <a:off x="7583630" y="2653535"/>
            <a:ext cx="3729365" cy="6629982"/>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p>
            <a:pPr lvl="0">
              <a:defRPr sz="1800">
                <a:solidFill>
                  <a:srgbClr val="000000"/>
                </a:solidFill>
              </a:defRPr>
            </a:pPr>
            <a:r>
              <a:rPr sz="8000">
                <a:solidFill>
                  <a:srgbClr val="FFFFFF"/>
                </a:solidFill>
              </a:rPr>
              <a:t>Summary</a:t>
            </a:r>
          </a:p>
        </p:txBody>
      </p:sp>
      <p:sp>
        <p:nvSpPr>
          <p:cNvPr id="41" name="Shape 41"/>
          <p:cNvSpPr/>
          <p:nvPr>
            <p:ph type="body" idx="1"/>
          </p:nvPr>
        </p:nvSpPr>
        <p:spPr>
          <a:prstGeom prst="rect">
            <a:avLst/>
          </a:prstGeom>
        </p:spPr>
        <p:txBody>
          <a:bodyPr/>
          <a:lstStyle/>
          <a:p>
            <a:pPr lvl="0" marL="471487" indent="-471487" defTabSz="914400">
              <a:spcBef>
                <a:spcPts val="700"/>
              </a:spcBef>
              <a:buSzPct val="100000"/>
              <a:buFont typeface="Arial"/>
              <a:defRPr sz="1800">
                <a:solidFill>
                  <a:srgbClr val="000000"/>
                </a:solidFill>
              </a:defRPr>
            </a:pPr>
            <a:r>
              <a:rPr sz="4400">
                <a:solidFill>
                  <a:srgbClr val="FFFFFF"/>
                </a:solidFill>
              </a:rPr>
              <a:t>An interactive cat and mouse Android app</a:t>
            </a:r>
            <a:endParaRPr sz="4400">
              <a:solidFill>
                <a:srgbClr val="FFFFFF"/>
              </a:solidFill>
            </a:endParaRPr>
          </a:p>
          <a:p>
            <a:pPr lvl="0" marL="471487" indent="-471487" defTabSz="914400">
              <a:spcBef>
                <a:spcPts val="700"/>
              </a:spcBef>
              <a:buSzPct val="100000"/>
              <a:buFont typeface="Arial"/>
              <a:defRPr sz="1800">
                <a:solidFill>
                  <a:srgbClr val="000000"/>
                </a:solidFill>
              </a:defRPr>
            </a:pPr>
            <a:r>
              <a:rPr sz="4400">
                <a:solidFill>
                  <a:srgbClr val="FFFFFF"/>
                </a:solidFill>
              </a:rPr>
              <a:t>Equipments</a:t>
            </a:r>
            <a:endParaRPr sz="4400">
              <a:solidFill>
                <a:srgbClr val="FFFFFF"/>
              </a:solidFill>
            </a:endParaRPr>
          </a:p>
          <a:p>
            <a:pPr lvl="1" marL="906234" indent="-449034" defTabSz="914400">
              <a:spcBef>
                <a:spcPts val="700"/>
              </a:spcBef>
              <a:buSzPct val="100000"/>
              <a:buFont typeface="Arial"/>
              <a:buChar char="–"/>
              <a:defRPr sz="1800">
                <a:solidFill>
                  <a:srgbClr val="000000"/>
                </a:solidFill>
              </a:defRPr>
            </a:pPr>
            <a:r>
              <a:rPr sz="4400">
                <a:solidFill>
                  <a:srgbClr val="FFFFFF"/>
                </a:solidFill>
              </a:rPr>
              <a:t>Server (Parse)</a:t>
            </a:r>
            <a:endParaRPr sz="4400">
              <a:solidFill>
                <a:srgbClr val="FFFFFF"/>
              </a:solidFill>
            </a:endParaRPr>
          </a:p>
          <a:p>
            <a:pPr lvl="1" marL="906234" indent="-449034" defTabSz="914400">
              <a:spcBef>
                <a:spcPts val="700"/>
              </a:spcBef>
              <a:buSzPct val="100000"/>
              <a:buFont typeface="Arial"/>
              <a:buChar char="–"/>
              <a:defRPr sz="1800">
                <a:solidFill>
                  <a:srgbClr val="000000"/>
                </a:solidFill>
              </a:defRPr>
            </a:pPr>
            <a:r>
              <a:rPr sz="4400">
                <a:solidFill>
                  <a:srgbClr val="FFFFFF"/>
                </a:solidFill>
              </a:rPr>
              <a:t>Android devices</a:t>
            </a:r>
            <a:endParaRPr sz="4400">
              <a:solidFill>
                <a:srgbClr val="FFFFFF"/>
              </a:solidFill>
            </a:endParaRPr>
          </a:p>
          <a:p>
            <a:pPr lvl="0" marL="471487" indent="-471487" defTabSz="914400">
              <a:spcBef>
                <a:spcPts val="700"/>
              </a:spcBef>
              <a:buSzPct val="100000"/>
              <a:buFont typeface="Arial"/>
              <a:defRPr sz="1800">
                <a:solidFill>
                  <a:srgbClr val="000000"/>
                </a:solidFill>
              </a:defRPr>
            </a:pPr>
            <a:r>
              <a:rPr sz="4400">
                <a:solidFill>
                  <a:srgbClr val="FFFFFF"/>
                </a:solidFill>
              </a:rPr>
              <a:t>Communication Methods</a:t>
            </a:r>
            <a:endParaRPr sz="4400">
              <a:solidFill>
                <a:srgbClr val="FFFFFF"/>
              </a:solidFill>
            </a:endParaRPr>
          </a:p>
          <a:p>
            <a:pPr lvl="1" marL="906234" indent="-449034" defTabSz="914400">
              <a:spcBef>
                <a:spcPts val="700"/>
              </a:spcBef>
              <a:buSzPct val="100000"/>
              <a:buFont typeface="Arial"/>
              <a:buChar char="–"/>
              <a:defRPr sz="1800">
                <a:solidFill>
                  <a:srgbClr val="000000"/>
                </a:solidFill>
              </a:defRPr>
            </a:pPr>
            <a:r>
              <a:rPr sz="4400">
                <a:solidFill>
                  <a:srgbClr val="FFFFFF"/>
                </a:solidFill>
              </a:rPr>
              <a:t>Wi-Fi, Cellular Data, Bluetooth</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solidFill>
                  <a:srgbClr val="000000"/>
                </a:solidFill>
              </a:defRPr>
            </a:pPr>
            <a:r>
              <a:rPr sz="8000">
                <a:solidFill>
                  <a:srgbClr val="FFFFFF"/>
                </a:solidFill>
              </a:rPr>
              <a:t>Q&amp;A</a:t>
            </a:r>
          </a:p>
        </p:txBody>
      </p:sp>
      <p:sp>
        <p:nvSpPr>
          <p:cNvPr id="131" name="Shape 131"/>
          <p:cNvSpPr/>
          <p:nvPr>
            <p:ph type="body" idx="1"/>
          </p:nvPr>
        </p:nvSpPr>
        <p:spPr>
          <a:prstGeom prst="rect">
            <a:avLst/>
          </a:prstGeom>
        </p:spPr>
        <p:txBody>
          <a:bodyPr/>
          <a:lstStyle/>
          <a:p>
            <a:pPr lvl="0">
              <a:defRPr sz="1800">
                <a:solidFill>
                  <a:srgbClr val="000000"/>
                </a:solidFill>
              </a:defRPr>
            </a:pPr>
            <a:r>
              <a:rPr sz="3200">
                <a:solidFill>
                  <a:srgbClr val="FFFFFF"/>
                </a:solidFill>
              </a:rPr>
              <a:t>Thank you!</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lvl1pPr>
              <a:defRPr>
                <a:solidFill>
                  <a:srgbClr val="FFFFFF"/>
                </a:solidFill>
              </a:defRPr>
            </a:lvl1pPr>
          </a:lstStyle>
          <a:p>
            <a:pPr lvl="0">
              <a:defRPr sz="1800">
                <a:solidFill>
                  <a:srgbClr val="000000"/>
                </a:solidFill>
              </a:defRPr>
            </a:pPr>
            <a:r>
              <a:rPr sz="6200">
                <a:solidFill>
                  <a:srgbClr val="FFFFFF"/>
                </a:solidFill>
              </a:rPr>
              <a:t>Game Logic</a:t>
            </a:r>
          </a:p>
        </p:txBody>
      </p:sp>
      <p:sp>
        <p:nvSpPr>
          <p:cNvPr id="44" name="Shape 44"/>
          <p:cNvSpPr/>
          <p:nvPr>
            <p:ph type="body" idx="1"/>
          </p:nvPr>
        </p:nvSpPr>
        <p:spPr>
          <a:xfrm>
            <a:off x="650238" y="2161538"/>
            <a:ext cx="11704324" cy="7477764"/>
          </a:xfrm>
          <a:prstGeom prst="rect">
            <a:avLst/>
          </a:prstGeom>
        </p:spPr>
        <p:txBody>
          <a:bodyPr/>
          <a:lstStyle/>
          <a:p>
            <a:pPr lvl="0" marL="348900" indent="-348900" defTabSz="676655">
              <a:spcBef>
                <a:spcPts val="500"/>
              </a:spcBef>
              <a:defRPr sz="1800"/>
            </a:pPr>
            <a:r>
              <a:rPr sz="3256">
                <a:solidFill>
                  <a:srgbClr val="FFFFFF"/>
                </a:solidFill>
                <a:latin typeface="+mn-lt"/>
                <a:ea typeface="+mn-ea"/>
                <a:cs typeface="+mn-cs"/>
                <a:sym typeface="Helvetica Light"/>
              </a:rPr>
              <a:t>A player can either create a new game or join an existing game.</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The player created the game is the cat and the players who joined the game are the mice</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Cat and mice can request for the locations of everyone that is near them within a certain range</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Locations are served once per 60 seconds for minute ping which both cat and mice have.</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cat has a super ping that allows a request for locations once every 30 seconds.</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A mouse is captured by the cat if Bluetooth connection between their devices is established.</a:t>
            </a:r>
            <a:endParaRPr sz="3256">
              <a:solidFill>
                <a:srgbClr val="FFFFFF"/>
              </a:solidFill>
              <a:latin typeface="+mn-lt"/>
              <a:ea typeface="+mn-ea"/>
              <a:cs typeface="+mn-cs"/>
              <a:sym typeface="Helvetica Light"/>
            </a:endParaRPr>
          </a:p>
          <a:p>
            <a:pPr lvl="0" marL="348900" indent="-348900" defTabSz="676655">
              <a:spcBef>
                <a:spcPts val="500"/>
              </a:spcBef>
              <a:defRPr sz="1800"/>
            </a:pPr>
            <a:r>
              <a:rPr sz="3256">
                <a:solidFill>
                  <a:srgbClr val="FFFFFF"/>
                </a:solidFill>
                <a:latin typeface="+mn-lt"/>
                <a:ea typeface="+mn-ea"/>
                <a:cs typeface="+mn-cs"/>
                <a:sym typeface="Helvetica Light"/>
              </a:rPr>
              <a:t>If the cat captures all the mice within the time limit, the cat wins. Otherwise the mice win. </a:t>
            </a:r>
          </a:p>
        </p:txBody>
      </p:sp>
      <p:sp>
        <p:nvSpPr>
          <p:cNvPr id="45" name="Shape 4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6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 name="UCLA-HOCKEy.jpg"/>
          <p:cNvPicPr/>
          <p:nvPr/>
        </p:nvPicPr>
        <p:blipFill>
          <a:blip r:embed="rId2">
            <a:extLst/>
          </a:blip>
          <a:stretch>
            <a:fillRect/>
          </a:stretch>
        </p:blipFill>
        <p:spPr>
          <a:xfrm>
            <a:off x="520049" y="3187290"/>
            <a:ext cx="3689404" cy="3720200"/>
          </a:xfrm>
          <a:prstGeom prst="rect">
            <a:avLst/>
          </a:prstGeom>
          <a:ln w="12700">
            <a:miter lim="400000"/>
          </a:ln>
        </p:spPr>
      </p:pic>
      <p:pic>
        <p:nvPicPr>
          <p:cNvPr id="48" name="Usc_football_logo.gif"/>
          <p:cNvPicPr/>
          <p:nvPr/>
        </p:nvPicPr>
        <p:blipFill>
          <a:blip r:embed="rId3">
            <a:extLst/>
          </a:blip>
          <a:stretch>
            <a:fillRect/>
          </a:stretch>
        </p:blipFill>
        <p:spPr>
          <a:xfrm>
            <a:off x="10570564" y="4489374"/>
            <a:ext cx="1045841" cy="1116032"/>
          </a:xfrm>
          <a:prstGeom prst="rect">
            <a:avLst/>
          </a:prstGeom>
          <a:ln w="12700">
            <a:miter lim="400000"/>
          </a:ln>
        </p:spPr>
      </p:pic>
      <p:pic>
        <p:nvPicPr>
          <p:cNvPr id="49" name="contact_map_all.gif"/>
          <p:cNvPicPr/>
          <p:nvPr/>
        </p:nvPicPr>
        <p:blipFill>
          <a:blip r:embed="rId4">
            <a:extLst/>
          </a:blip>
          <a:stretch>
            <a:fillRect/>
          </a:stretch>
        </p:blipFill>
        <p:spPr>
          <a:xfrm>
            <a:off x="4297283" y="1871165"/>
            <a:ext cx="4715035" cy="5610892"/>
          </a:xfrm>
          <a:prstGeom prst="rect">
            <a:avLst/>
          </a:prstGeom>
          <a:ln w="12700">
            <a:miter lim="400000"/>
          </a:ln>
        </p:spPr>
      </p:pic>
      <p:pic>
        <p:nvPicPr>
          <p:cNvPr id="50" name="parse.jpg"/>
          <p:cNvPicPr/>
          <p:nvPr/>
        </p:nvPicPr>
        <p:blipFill>
          <a:blip r:embed="rId5">
            <a:extLst/>
          </a:blip>
          <a:stretch>
            <a:fillRect/>
          </a:stretch>
        </p:blipFill>
        <p:spPr>
          <a:xfrm>
            <a:off x="4906883" y="6405301"/>
            <a:ext cx="3556001" cy="3175001"/>
          </a:xfrm>
          <a:prstGeom prst="rect">
            <a:avLst/>
          </a:prstGeom>
          <a:ln w="12700">
            <a:miter lim="400000"/>
          </a:ln>
        </p:spPr>
      </p:pic>
      <p:pic>
        <p:nvPicPr>
          <p:cNvPr id="51" name="Usc_football_logo.gif"/>
          <p:cNvPicPr/>
          <p:nvPr/>
        </p:nvPicPr>
        <p:blipFill>
          <a:blip r:embed="rId3">
            <a:extLst/>
          </a:blip>
          <a:stretch>
            <a:fillRect/>
          </a:stretch>
        </p:blipFill>
        <p:spPr>
          <a:xfrm>
            <a:off x="9449156" y="5273528"/>
            <a:ext cx="1045842" cy="1116032"/>
          </a:xfrm>
          <a:prstGeom prst="rect">
            <a:avLst/>
          </a:prstGeom>
          <a:ln w="12700">
            <a:miter lim="400000"/>
          </a:ln>
        </p:spPr>
      </p:pic>
      <p:pic>
        <p:nvPicPr>
          <p:cNvPr id="52" name="Usc_football_logo.gif"/>
          <p:cNvPicPr/>
          <p:nvPr/>
        </p:nvPicPr>
        <p:blipFill>
          <a:blip r:embed="rId3">
            <a:extLst/>
          </a:blip>
          <a:stretch>
            <a:fillRect/>
          </a:stretch>
        </p:blipFill>
        <p:spPr>
          <a:xfrm>
            <a:off x="9449156" y="3983130"/>
            <a:ext cx="1045842" cy="1116032"/>
          </a:xfrm>
          <a:prstGeom prst="rect">
            <a:avLst/>
          </a:prstGeom>
          <a:ln w="12700">
            <a:miter lim="400000"/>
          </a:ln>
        </p:spPr>
      </p:pic>
      <p:pic>
        <p:nvPicPr>
          <p:cNvPr id="53" name="Usc_football_logo.gif"/>
          <p:cNvPicPr/>
          <p:nvPr/>
        </p:nvPicPr>
        <p:blipFill>
          <a:blip r:embed="rId3">
            <a:extLst/>
          </a:blip>
          <a:stretch>
            <a:fillRect/>
          </a:stretch>
        </p:blipFill>
        <p:spPr>
          <a:xfrm>
            <a:off x="11691972" y="4940663"/>
            <a:ext cx="1045842" cy="1116033"/>
          </a:xfrm>
          <a:prstGeom prst="rect">
            <a:avLst/>
          </a:prstGeom>
          <a:ln w="12700">
            <a:miter lim="400000"/>
          </a:ln>
        </p:spPr>
      </p:pic>
      <p:pic>
        <p:nvPicPr>
          <p:cNvPr id="54" name="Usc_football_logo.gif"/>
          <p:cNvPicPr/>
          <p:nvPr/>
        </p:nvPicPr>
        <p:blipFill>
          <a:blip r:embed="rId3">
            <a:extLst/>
          </a:blip>
          <a:stretch>
            <a:fillRect/>
          </a:stretch>
        </p:blipFill>
        <p:spPr>
          <a:xfrm>
            <a:off x="10570564" y="5803852"/>
            <a:ext cx="1045841" cy="1116033"/>
          </a:xfrm>
          <a:prstGeom prst="rect">
            <a:avLst/>
          </a:prstGeom>
          <a:ln w="12700">
            <a:miter lim="400000"/>
          </a:ln>
        </p:spPr>
      </p:pic>
      <p:pic>
        <p:nvPicPr>
          <p:cNvPr id="55" name="Usc_football_logo.gif"/>
          <p:cNvPicPr/>
          <p:nvPr/>
        </p:nvPicPr>
        <p:blipFill>
          <a:blip r:embed="rId3">
            <a:extLst/>
          </a:blip>
          <a:stretch>
            <a:fillRect/>
          </a:stretch>
        </p:blipFill>
        <p:spPr>
          <a:xfrm>
            <a:off x="11691972" y="3632896"/>
            <a:ext cx="1045842" cy="1116032"/>
          </a:xfrm>
          <a:prstGeom prst="rect">
            <a:avLst/>
          </a:prstGeom>
          <a:ln w="12700">
            <a:miter lim="400000"/>
          </a:ln>
        </p:spPr>
      </p:pic>
      <p:sp>
        <p:nvSpPr>
          <p:cNvPr id="56" name="Shape 56"/>
          <p:cNvSpPr/>
          <p:nvPr/>
        </p:nvSpPr>
        <p:spPr>
          <a:xfrm>
            <a:off x="3208693" y="6393336"/>
            <a:ext cx="2539369" cy="1270001"/>
          </a:xfrm>
          <a:prstGeom prst="leftRightArrow">
            <a:avLst>
              <a:gd name="adj1" fmla="val 42399"/>
              <a:gd name="adj2" fmla="val 58286"/>
            </a:avLst>
          </a:prstGeom>
          <a:blipFill>
            <a:blip r:embed="rId6"/>
          </a:blipFill>
          <a:ln w="12700">
            <a:miter lim="400000"/>
          </a:ln>
        </p:spPr>
        <p:txBody>
          <a:bodyPr lIns="50800" tIns="50800" rIns="50800" bIns="50800" anchor="ctr"/>
          <a:lstStyle/>
          <a:p>
            <a:pPr lvl="0">
              <a:defRPr sz="2600"/>
            </a:pPr>
          </a:p>
        </p:txBody>
      </p:sp>
      <p:sp>
        <p:nvSpPr>
          <p:cNvPr id="57" name="Shape 57"/>
          <p:cNvSpPr/>
          <p:nvPr/>
        </p:nvSpPr>
        <p:spPr>
          <a:xfrm>
            <a:off x="3430017" y="6704486"/>
            <a:ext cx="209672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Locations</a:t>
            </a:r>
          </a:p>
        </p:txBody>
      </p:sp>
      <p:sp>
        <p:nvSpPr>
          <p:cNvPr id="58" name="Shape 58"/>
          <p:cNvSpPr/>
          <p:nvPr/>
        </p:nvSpPr>
        <p:spPr>
          <a:xfrm>
            <a:off x="7630186" y="6393336"/>
            <a:ext cx="2539369" cy="1270001"/>
          </a:xfrm>
          <a:prstGeom prst="leftRightArrow">
            <a:avLst>
              <a:gd name="adj1" fmla="val 42399"/>
              <a:gd name="adj2" fmla="val 58286"/>
            </a:avLst>
          </a:prstGeom>
          <a:blipFill>
            <a:blip r:embed="rId6"/>
          </a:blipFill>
          <a:ln w="12700">
            <a:miter lim="400000"/>
          </a:ln>
        </p:spPr>
        <p:txBody>
          <a:bodyPr lIns="50800" tIns="50800" rIns="50800" bIns="50800" anchor="ctr"/>
          <a:lstStyle/>
          <a:p>
            <a:pPr lvl="0">
              <a:defRPr sz="2600"/>
            </a:pPr>
          </a:p>
        </p:txBody>
      </p:sp>
      <p:sp>
        <p:nvSpPr>
          <p:cNvPr id="59" name="Shape 59"/>
          <p:cNvSpPr/>
          <p:nvPr/>
        </p:nvSpPr>
        <p:spPr>
          <a:xfrm>
            <a:off x="7851510" y="6704486"/>
            <a:ext cx="2096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Locations</a:t>
            </a:r>
          </a:p>
        </p:txBody>
      </p:sp>
      <p:pic>
        <p:nvPicPr>
          <p:cNvPr id="60" name="Usc_football_logo.gif"/>
          <p:cNvPicPr/>
          <p:nvPr/>
        </p:nvPicPr>
        <p:blipFill>
          <a:blip r:embed="rId3">
            <a:extLst/>
          </a:blip>
          <a:stretch>
            <a:fillRect/>
          </a:stretch>
        </p:blipFill>
        <p:spPr>
          <a:xfrm>
            <a:off x="10570564" y="3174895"/>
            <a:ext cx="1045841" cy="1116032"/>
          </a:xfrm>
          <a:prstGeom prst="rect">
            <a:avLst/>
          </a:prstGeom>
          <a:ln w="12700">
            <a:miter lim="400000"/>
          </a:ln>
        </p:spPr>
      </p:pic>
      <p:sp>
        <p:nvSpPr>
          <p:cNvPr id="61" name="Shape 61"/>
          <p:cNvSpPr/>
          <p:nvPr/>
        </p:nvSpPr>
        <p:spPr>
          <a:xfrm flipH="1" flipV="1">
            <a:off x="6835696" y="3198620"/>
            <a:ext cx="2534441" cy="1108502"/>
          </a:xfrm>
          <a:prstGeom prst="line">
            <a:avLst/>
          </a:prstGeom>
          <a:ln w="25400">
            <a:solidFill>
              <a:srgbClr val="971817"/>
            </a:solidFill>
            <a:miter lim="400000"/>
            <a:tailEnd type="triangle"/>
          </a:ln>
          <a:effectLst>
            <a:outerShdw sx="100000" sy="100000" kx="0" ky="0" algn="b" rotWithShape="0" blurRad="190500" dist="12700" dir="5400000">
              <a:srgbClr val="000000">
                <a:alpha val="75000"/>
              </a:srgbClr>
            </a:outerShdw>
          </a:effectLst>
        </p:spPr>
        <p:txBody>
          <a:bodyPr lIns="0" tIns="0" rIns="0" bIns="0" anchor="ctr"/>
          <a:lstStyle/>
          <a:p>
            <a:pPr lvl="0">
              <a:defRPr sz="2600"/>
            </a:pPr>
          </a:p>
        </p:txBody>
      </p:sp>
      <p:sp>
        <p:nvSpPr>
          <p:cNvPr id="62" name="Shape 62"/>
          <p:cNvSpPr/>
          <p:nvPr/>
        </p:nvSpPr>
        <p:spPr>
          <a:xfrm flipH="1" flipV="1">
            <a:off x="8198872" y="2660547"/>
            <a:ext cx="2292673" cy="851487"/>
          </a:xfrm>
          <a:prstGeom prst="line">
            <a:avLst/>
          </a:prstGeom>
          <a:ln w="25400">
            <a:solidFill>
              <a:srgbClr val="971817"/>
            </a:solidFill>
            <a:miter lim="400000"/>
            <a:tailEnd type="triangle"/>
          </a:ln>
          <a:effectLst>
            <a:outerShdw sx="100000" sy="100000" kx="0" ky="0" algn="b" rotWithShape="0" blurRad="190500" dist="12700" dir="5400000">
              <a:srgbClr val="000000">
                <a:alpha val="75000"/>
              </a:srgbClr>
            </a:outerShdw>
          </a:effectLst>
        </p:spPr>
        <p:txBody>
          <a:bodyPr lIns="0" tIns="0" rIns="0" bIns="0" anchor="ctr"/>
          <a:lstStyle/>
          <a:p>
            <a:pPr lvl="0">
              <a:defRPr sz="2600"/>
            </a:pPr>
          </a:p>
        </p:txBody>
      </p:sp>
      <p:sp>
        <p:nvSpPr>
          <p:cNvPr id="63" name="Shape 63"/>
          <p:cNvSpPr/>
          <p:nvPr/>
        </p:nvSpPr>
        <p:spPr>
          <a:xfrm flipH="1">
            <a:off x="6837472" y="5725122"/>
            <a:ext cx="2535681" cy="1"/>
          </a:xfrm>
          <a:prstGeom prst="line">
            <a:avLst/>
          </a:prstGeom>
          <a:ln w="25400">
            <a:solidFill>
              <a:srgbClr val="971817"/>
            </a:solidFill>
            <a:miter lim="400000"/>
            <a:tailEnd type="triangle"/>
          </a:ln>
          <a:effectLst>
            <a:outerShdw sx="100000" sy="100000" kx="0" ky="0" algn="b" rotWithShape="0" blurRad="190500" dist="12700" dir="5400000">
              <a:srgbClr val="000000">
                <a:alpha val="75000"/>
              </a:srgbClr>
            </a:outerShdw>
          </a:effectLst>
        </p:spPr>
        <p:txBody>
          <a:bodyPr lIns="0" tIns="0" rIns="0" bIns="0" anchor="ctr"/>
          <a:lstStyle/>
          <a:p>
            <a:pPr lvl="0">
              <a:defRPr sz="2600"/>
            </a:pPr>
          </a:p>
        </p:txBody>
      </p:sp>
      <p:sp>
        <p:nvSpPr>
          <p:cNvPr id="64" name="Shape 64"/>
          <p:cNvSpPr/>
          <p:nvPr/>
        </p:nvSpPr>
        <p:spPr>
          <a:xfrm flipH="1" flipV="1">
            <a:off x="7598447" y="4808589"/>
            <a:ext cx="2894826" cy="396927"/>
          </a:xfrm>
          <a:prstGeom prst="line">
            <a:avLst/>
          </a:prstGeom>
          <a:ln w="25400">
            <a:solidFill>
              <a:srgbClr val="971817"/>
            </a:solidFill>
            <a:miter lim="400000"/>
            <a:tailEnd type="triangle"/>
          </a:ln>
          <a:effectLst>
            <a:outerShdw sx="100000" sy="100000" kx="0" ky="0" algn="b" rotWithShape="0" blurRad="190500" dist="12700" dir="5400000">
              <a:srgbClr val="000000">
                <a:alpha val="75000"/>
              </a:srgbClr>
            </a:outerShdw>
          </a:effectLst>
        </p:spPr>
        <p:txBody>
          <a:bodyPr lIns="0" tIns="0" rIns="0" bIns="0" anchor="ctr"/>
          <a:lstStyle/>
          <a:p>
            <a:pPr lvl="0">
              <a:defRPr sz="2600"/>
            </a:pPr>
          </a:p>
        </p:txBody>
      </p:sp>
      <p:pic>
        <p:nvPicPr>
          <p:cNvPr id="65" name=""/>
          <p:cNvPicPr/>
          <p:nvPr/>
        </p:nvPicPr>
        <p:blipFill>
          <a:blip r:embed="rId7">
            <a:extLst/>
          </a:blip>
          <a:stretch>
            <a:fillRect/>
          </a:stretch>
        </p:blipFill>
        <p:spPr>
          <a:xfrm rot="20130646">
            <a:off x="3655919" y="4645879"/>
            <a:ext cx="2874061" cy="352234"/>
          </a:xfrm>
          <a:prstGeom prst="rect">
            <a:avLst/>
          </a:prstGeom>
          <a:effectLst>
            <a:outerShdw sx="100000" sy="100000" kx="0" ky="0" algn="b" rotWithShape="0" blurRad="190500" dist="12700" dir="5400000">
              <a:srgbClr val="000000">
                <a:alpha val="75000"/>
              </a:srgbClr>
            </a:outerShdw>
          </a:effectLst>
        </p:spPr>
      </p:pic>
      <p:sp>
        <p:nvSpPr>
          <p:cNvPr id="66" name="Shape 66"/>
          <p:cNvSpPr/>
          <p:nvPr>
            <p:ph type="title"/>
          </p:nvPr>
        </p:nvSpPr>
        <p:spPr>
          <a:xfrm>
            <a:off x="650239" y="216639"/>
            <a:ext cx="11704322" cy="1625601"/>
          </a:xfrm>
          <a:prstGeom prst="rect">
            <a:avLst/>
          </a:prstGeom>
        </p:spPr>
        <p:txBody>
          <a:bodyPr/>
          <a:lstStyle>
            <a:lvl1pPr>
              <a:defRPr>
                <a:solidFill>
                  <a:srgbClr val="0065C1"/>
                </a:solidFill>
              </a:defRPr>
            </a:lvl1pPr>
          </a:lstStyle>
          <a:p>
            <a:pPr lvl="0">
              <a:defRPr sz="1800">
                <a:solidFill>
                  <a:srgbClr val="000000"/>
                </a:solidFill>
              </a:defRPr>
            </a:pPr>
            <a:r>
              <a:rPr sz="6200">
                <a:solidFill>
                  <a:srgbClr val="0065C1"/>
                </a:solidFill>
              </a:rPr>
              <a:t>Tracking Locations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lvl1pPr>
              <a:defRPr>
                <a:solidFill>
                  <a:srgbClr val="0065C1"/>
                </a:solidFill>
              </a:defRPr>
            </a:lvl1pPr>
          </a:lstStyle>
          <a:p>
            <a:pPr lvl="0">
              <a:defRPr sz="1800">
                <a:solidFill>
                  <a:srgbClr val="000000"/>
                </a:solidFill>
              </a:defRPr>
            </a:pPr>
            <a:r>
              <a:rPr sz="6200">
                <a:solidFill>
                  <a:srgbClr val="0065C1"/>
                </a:solidFill>
              </a:rPr>
              <a:t>Bluetooth Capture</a:t>
            </a:r>
          </a:p>
        </p:txBody>
      </p:sp>
      <p:sp>
        <p:nvSpPr>
          <p:cNvPr id="69" name="Shape 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600">
                <a:solidFill>
                  <a:srgbClr val="888888"/>
                </a:solidFill>
              </a:rPr>
            </a:fld>
          </a:p>
        </p:txBody>
      </p:sp>
      <p:pic>
        <p:nvPicPr>
          <p:cNvPr id="70" name="UCLA-HOCKEy.jpg"/>
          <p:cNvPicPr/>
          <p:nvPr/>
        </p:nvPicPr>
        <p:blipFill>
          <a:blip r:embed="rId2">
            <a:extLst/>
          </a:blip>
          <a:stretch>
            <a:fillRect/>
          </a:stretch>
        </p:blipFill>
        <p:spPr>
          <a:xfrm>
            <a:off x="1080534" y="2572565"/>
            <a:ext cx="5399943" cy="5445018"/>
          </a:xfrm>
          <a:prstGeom prst="rect">
            <a:avLst/>
          </a:prstGeom>
          <a:ln w="12700">
            <a:miter lim="400000"/>
          </a:ln>
        </p:spPr>
      </p:pic>
      <p:pic>
        <p:nvPicPr>
          <p:cNvPr id="71" name="Usc_football_logo.gif"/>
          <p:cNvPicPr/>
          <p:nvPr/>
        </p:nvPicPr>
        <p:blipFill>
          <a:blip r:embed="rId3">
            <a:extLst/>
          </a:blip>
          <a:stretch>
            <a:fillRect/>
          </a:stretch>
        </p:blipFill>
        <p:spPr>
          <a:xfrm>
            <a:off x="10314413" y="4318784"/>
            <a:ext cx="1045841" cy="1116032"/>
          </a:xfrm>
          <a:prstGeom prst="rect">
            <a:avLst/>
          </a:prstGeom>
          <a:ln w="12700">
            <a:miter lim="400000"/>
          </a:ln>
        </p:spPr>
      </p:pic>
      <p:sp>
        <p:nvSpPr>
          <p:cNvPr id="72" name="Shape 72"/>
          <p:cNvSpPr/>
          <p:nvPr/>
        </p:nvSpPr>
        <p:spPr>
          <a:xfrm>
            <a:off x="6934128" y="4241800"/>
            <a:ext cx="2926634" cy="1270000"/>
          </a:xfrm>
          <a:prstGeom prst="rightArrow">
            <a:avLst>
              <a:gd name="adj1" fmla="val 59572"/>
              <a:gd name="adj2" fmla="val 73826"/>
            </a:avLst>
          </a:prstGeom>
          <a:blipFill>
            <a:blip r:embed="rId4"/>
          </a:blipFill>
          <a:ln w="12700">
            <a:miter lim="400000"/>
          </a:ln>
        </p:spPr>
        <p:txBody>
          <a:bodyPr lIns="50800" tIns="50800" rIns="50800" bIns="50800" anchor="ctr"/>
          <a:lstStyle/>
          <a:p>
            <a:pPr lvl="0">
              <a:defRPr sz="2600"/>
            </a:pPr>
          </a:p>
        </p:txBody>
      </p:sp>
      <p:sp>
        <p:nvSpPr>
          <p:cNvPr id="73" name="Shape 73"/>
          <p:cNvSpPr/>
          <p:nvPr/>
        </p:nvSpPr>
        <p:spPr>
          <a:xfrm>
            <a:off x="7374459" y="4552950"/>
            <a:ext cx="20459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Bluetooth</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p>
            <a:pPr lvl="0">
              <a:defRPr sz="1800">
                <a:solidFill>
                  <a:srgbClr val="000000"/>
                </a:solidFill>
              </a:defRPr>
            </a:pPr>
            <a:r>
              <a:rPr sz="8000">
                <a:solidFill>
                  <a:srgbClr val="FFFFFF"/>
                </a:solidFill>
              </a:rPr>
              <a:t>Parse</a:t>
            </a:r>
          </a:p>
        </p:txBody>
      </p:sp>
      <p:sp>
        <p:nvSpPr>
          <p:cNvPr id="76" name="Shape 76"/>
          <p:cNvSpPr/>
          <p:nvPr>
            <p:ph type="body" idx="1"/>
          </p:nvPr>
        </p:nvSpPr>
        <p:spPr>
          <a:xfrm>
            <a:off x="952500" y="5611101"/>
            <a:ext cx="11099800" cy="3266199"/>
          </a:xfrm>
          <a:prstGeom prst="rect">
            <a:avLst/>
          </a:prstGeom>
        </p:spPr>
        <p:txBody>
          <a:bodyPr/>
          <a:lstStyle/>
          <a:p>
            <a:pPr lvl="0" marL="191135" indent="-191135" defTabSz="251206">
              <a:spcBef>
                <a:spcPts val="1800"/>
              </a:spcBef>
              <a:defRPr sz="1800">
                <a:solidFill>
                  <a:srgbClr val="000000"/>
                </a:solidFill>
              </a:defRPr>
            </a:pPr>
            <a:r>
              <a:rPr sz="1634">
                <a:solidFill>
                  <a:srgbClr val="FFFFFF"/>
                </a:solidFill>
              </a:rPr>
              <a:t>The server chosen to store data for the game.</a:t>
            </a:r>
            <a:endParaRPr sz="1634">
              <a:solidFill>
                <a:srgbClr val="FFFFFF"/>
              </a:solidFill>
            </a:endParaRPr>
          </a:p>
          <a:p>
            <a:pPr lvl="0" marL="191135" indent="-191135" defTabSz="251206">
              <a:spcBef>
                <a:spcPts val="1800"/>
              </a:spcBef>
              <a:defRPr sz="1800">
                <a:solidFill>
                  <a:srgbClr val="000000"/>
                </a:solidFill>
              </a:defRPr>
            </a:pPr>
            <a:r>
              <a:rPr sz="1634">
                <a:solidFill>
                  <a:srgbClr val="FFFFFF"/>
                </a:solidFill>
              </a:rPr>
              <a:t>Data stored includes:</a:t>
            </a:r>
            <a:endParaRPr sz="1634">
              <a:solidFill>
                <a:srgbClr val="FFFFFF"/>
              </a:solidFill>
            </a:endParaRPr>
          </a:p>
          <a:p>
            <a:pPr lvl="2" marL="573405" indent="-191135" defTabSz="251206">
              <a:spcBef>
                <a:spcPts val="1800"/>
              </a:spcBef>
              <a:defRPr sz="1800">
                <a:solidFill>
                  <a:srgbClr val="000000"/>
                </a:solidFill>
              </a:defRPr>
            </a:pPr>
            <a:r>
              <a:rPr sz="1634">
                <a:solidFill>
                  <a:srgbClr val="FFFFFF"/>
                </a:solidFill>
              </a:rPr>
              <a:t>ID of each device</a:t>
            </a:r>
            <a:endParaRPr sz="1634">
              <a:solidFill>
                <a:srgbClr val="FFFFFF"/>
              </a:solidFill>
            </a:endParaRPr>
          </a:p>
          <a:p>
            <a:pPr lvl="2" marL="573405" indent="-191135" defTabSz="251206">
              <a:spcBef>
                <a:spcPts val="1800"/>
              </a:spcBef>
              <a:defRPr sz="1800">
                <a:solidFill>
                  <a:srgbClr val="000000"/>
                </a:solidFill>
              </a:defRPr>
            </a:pPr>
            <a:r>
              <a:rPr sz="1634">
                <a:solidFill>
                  <a:srgbClr val="FFFFFF"/>
                </a:solidFill>
              </a:rPr>
              <a:t>whether a device ID is taken or not</a:t>
            </a:r>
            <a:endParaRPr sz="1634">
              <a:solidFill>
                <a:srgbClr val="FFFFFF"/>
              </a:solidFill>
            </a:endParaRPr>
          </a:p>
          <a:p>
            <a:pPr lvl="2" marL="573405" indent="-191135" defTabSz="251206">
              <a:spcBef>
                <a:spcPts val="1800"/>
              </a:spcBef>
              <a:defRPr sz="1800">
                <a:solidFill>
                  <a:srgbClr val="000000"/>
                </a:solidFill>
              </a:defRPr>
            </a:pPr>
            <a:r>
              <a:rPr sz="1634">
                <a:solidFill>
                  <a:srgbClr val="FFFFFF"/>
                </a:solidFill>
              </a:rPr>
              <a:t>whether the player is dead or alive</a:t>
            </a:r>
            <a:endParaRPr sz="1634">
              <a:solidFill>
                <a:srgbClr val="FFFFFF"/>
              </a:solidFill>
            </a:endParaRPr>
          </a:p>
          <a:p>
            <a:pPr lvl="2" marL="573405" indent="-191135" defTabSz="251206">
              <a:spcBef>
                <a:spcPts val="1800"/>
              </a:spcBef>
              <a:defRPr sz="1800">
                <a:solidFill>
                  <a:srgbClr val="000000"/>
                </a:solidFill>
              </a:defRPr>
            </a:pPr>
            <a:r>
              <a:rPr sz="1634">
                <a:solidFill>
                  <a:srgbClr val="FFFFFF"/>
                </a:solidFill>
              </a:rPr>
              <a:t>The locations of each device</a:t>
            </a:r>
            <a:endParaRPr sz="1634">
              <a:solidFill>
                <a:srgbClr val="FFFFFF"/>
              </a:solidFill>
            </a:endParaRPr>
          </a:p>
          <a:p>
            <a:pPr lvl="0" marL="191135" indent="-191135" defTabSz="251206">
              <a:spcBef>
                <a:spcPts val="1800"/>
              </a:spcBef>
              <a:defRPr sz="1800">
                <a:solidFill>
                  <a:srgbClr val="000000"/>
                </a:solidFill>
              </a:defRPr>
            </a:pPr>
            <a:r>
              <a:rPr sz="1634">
                <a:solidFill>
                  <a:srgbClr val="FFFFFF"/>
                </a:solidFill>
              </a:rPr>
              <a:t>Uses a set of queries to get data that was previously stored on the server to use for the map.</a:t>
            </a:r>
          </a:p>
        </p:txBody>
      </p:sp>
      <p:pic>
        <p:nvPicPr>
          <p:cNvPr id="77" name="21dENiw.png"/>
          <p:cNvPicPr/>
          <p:nvPr/>
        </p:nvPicPr>
        <p:blipFill>
          <a:blip r:embed="rId2">
            <a:extLst/>
          </a:blip>
          <a:stretch>
            <a:fillRect/>
          </a:stretch>
        </p:blipFill>
        <p:spPr>
          <a:xfrm>
            <a:off x="829824" y="2284540"/>
            <a:ext cx="11345152" cy="2798133"/>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lvl1pPr>
              <a:defRPr>
                <a:solidFill>
                  <a:srgbClr val="FFFFFF"/>
                </a:solidFill>
              </a:defRPr>
            </a:lvl1pPr>
          </a:lstStyle>
          <a:p>
            <a:pPr lvl="0">
              <a:defRPr sz="1800">
                <a:solidFill>
                  <a:srgbClr val="000000"/>
                </a:solidFill>
              </a:defRPr>
            </a:pPr>
            <a:r>
              <a:rPr sz="6200">
                <a:solidFill>
                  <a:srgbClr val="FFFFFF"/>
                </a:solidFill>
              </a:rPr>
              <a:t>Google Map</a:t>
            </a:r>
          </a:p>
        </p:txBody>
      </p:sp>
      <p:sp>
        <p:nvSpPr>
          <p:cNvPr id="80" name="Shape 80"/>
          <p:cNvSpPr/>
          <p:nvPr>
            <p:ph type="body" idx="1"/>
          </p:nvPr>
        </p:nvSpPr>
        <p:spPr>
          <a:xfrm>
            <a:off x="650238" y="2313938"/>
            <a:ext cx="11704324" cy="7477764"/>
          </a:xfrm>
          <a:prstGeom prst="rect">
            <a:avLst/>
          </a:prstGeom>
        </p:spPr>
        <p:txBody>
          <a:bodyPr/>
          <a:lstStyle/>
          <a:p>
            <a:pPr lvl="0">
              <a:defRPr sz="1800"/>
            </a:pPr>
            <a:r>
              <a:rPr sz="4400">
                <a:solidFill>
                  <a:srgbClr val="FFFFFF"/>
                </a:solidFill>
              </a:rPr>
              <a:t>A high level API that let us create a map</a:t>
            </a:r>
            <a:endParaRPr sz="4400">
              <a:solidFill>
                <a:srgbClr val="FFFFFF"/>
              </a:solidFill>
            </a:endParaRPr>
          </a:p>
          <a:p>
            <a:pPr lvl="1" marL="928687" indent="-471487">
              <a:buChar char="•"/>
              <a:defRPr sz="1800"/>
            </a:pPr>
            <a:r>
              <a:rPr sz="4400">
                <a:solidFill>
                  <a:srgbClr val="FFFFFF"/>
                </a:solidFill>
              </a:rPr>
              <a:t>Move camera across the map</a:t>
            </a:r>
            <a:endParaRPr sz="4400">
              <a:solidFill>
                <a:srgbClr val="FFFFFF"/>
              </a:solidFill>
            </a:endParaRPr>
          </a:p>
          <a:p>
            <a:pPr lvl="1" marL="928687" indent="-471487">
              <a:buChar char="•"/>
              <a:defRPr sz="1800"/>
            </a:pPr>
            <a:r>
              <a:rPr sz="4400">
                <a:solidFill>
                  <a:srgbClr val="FFFFFF"/>
                </a:solidFill>
              </a:rPr>
              <a:t>Zoom in or out</a:t>
            </a:r>
            <a:endParaRPr sz="4400">
              <a:solidFill>
                <a:srgbClr val="FFFFFF"/>
              </a:solidFill>
            </a:endParaRPr>
          </a:p>
          <a:p>
            <a:pPr lvl="1" marL="928687" indent="-471487">
              <a:buChar char="•"/>
              <a:defRPr sz="1800"/>
            </a:pPr>
            <a:r>
              <a:rPr sz="4400">
                <a:solidFill>
                  <a:srgbClr val="FFFFFF"/>
                </a:solidFill>
              </a:rPr>
              <a:t>Draw markers</a:t>
            </a:r>
            <a:endParaRPr sz="4400">
              <a:solidFill>
                <a:srgbClr val="FFFFFF"/>
              </a:solidFill>
            </a:endParaRPr>
          </a:p>
          <a:p>
            <a:pPr lvl="1" marL="928687" indent="-471487">
              <a:buChar char="•"/>
              <a:defRPr sz="1800"/>
            </a:pPr>
            <a:r>
              <a:rPr sz="4400">
                <a:solidFill>
                  <a:srgbClr val="FFFFFF"/>
                </a:solidFill>
              </a:rPr>
              <a:t>Display the device location</a:t>
            </a:r>
          </a:p>
        </p:txBody>
      </p:sp>
      <p:sp>
        <p:nvSpPr>
          <p:cNvPr id="81" name="Shape 8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600">
                <a:solidFill>
                  <a:srgbClr val="888888"/>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sz="1800">
                <a:solidFill>
                  <a:srgbClr val="000000"/>
                </a:solidFill>
              </a:defRPr>
            </a:pPr>
            <a:r>
              <a:rPr sz="8000">
                <a:solidFill>
                  <a:srgbClr val="FFFFFF"/>
                </a:solidFill>
              </a:rPr>
              <a:t>Bluetooth</a:t>
            </a:r>
          </a:p>
        </p:txBody>
      </p:sp>
      <p:sp>
        <p:nvSpPr>
          <p:cNvPr id="84" name="Shape 84"/>
          <p:cNvSpPr/>
          <p:nvPr>
            <p:ph type="body" idx="1"/>
          </p:nvPr>
        </p:nvSpPr>
        <p:spPr>
          <a:prstGeom prst="rect">
            <a:avLst/>
          </a:prstGeom>
        </p:spPr>
        <p:txBody>
          <a:bodyPr/>
          <a:lstStyle/>
          <a:p>
            <a:pPr lvl="0">
              <a:defRPr sz="1800">
                <a:solidFill>
                  <a:srgbClr val="000000"/>
                </a:solidFill>
              </a:defRPr>
            </a:pPr>
            <a:r>
              <a:rPr sz="3800">
                <a:solidFill>
                  <a:srgbClr val="FFFFFF"/>
                </a:solidFill>
              </a:rPr>
              <a:t>Bluetooth is used for a cat to capture a mouse. The cat is the master of the piconet, and all mice are slaves of the piconet. </a:t>
            </a:r>
            <a:endParaRPr sz="3800">
              <a:solidFill>
                <a:srgbClr val="FFFFFF"/>
              </a:solidFill>
            </a:endParaRPr>
          </a:p>
          <a:p>
            <a:pPr lvl="0">
              <a:defRPr sz="1800">
                <a:solidFill>
                  <a:srgbClr val="000000"/>
                </a:solidFill>
              </a:defRPr>
            </a:pPr>
            <a:r>
              <a:rPr sz="3800">
                <a:solidFill>
                  <a:srgbClr val="FFFFFF"/>
                </a:solidFill>
              </a:rPr>
              <a:t>This Bluetooth capture is achieved through </a:t>
            </a:r>
            <a:r>
              <a:rPr b="1" sz="3800">
                <a:solidFill>
                  <a:srgbClr val="FFFFFF"/>
                </a:solidFill>
                <a:latin typeface="Helvetica"/>
                <a:ea typeface="Helvetica"/>
                <a:cs typeface="Helvetica"/>
                <a:sym typeface="Helvetica"/>
              </a:rPr>
              <a:t>AsyncTask</a:t>
            </a:r>
            <a:r>
              <a:rPr sz="3800">
                <a:solidFill>
                  <a:srgbClr val="FFFFFF"/>
                </a:solidFill>
              </a:rPr>
              <a:t>.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065C1"/>
            </a:gs>
            <a:gs pos="100000">
              <a:srgbClr val="00397A"/>
            </a:gs>
          </a:gsLst>
          <a:lin ang="5400000" scaled="0"/>
        </a:gradFill>
      </p:bgPr>
    </p:bg>
    <p:spTree>
      <p:nvGrpSpPr>
        <p:cNvPr id="1" name=""/>
        <p:cNvGrpSpPr/>
        <p:nvPr/>
      </p:nvGrpSpPr>
      <p:grpSpPr>
        <a:xfrm>
          <a:off x="0" y="0"/>
          <a:ext cx="0" cy="0"/>
          <a:chOff x="0" y="0"/>
          <a:chExt cx="0" cy="0"/>
        </a:xfrm>
      </p:grpSpPr>
      <p:sp>
        <p:nvSpPr>
          <p:cNvPr id="86" name="Shape 86"/>
          <p:cNvSpPr/>
          <p:nvPr>
            <p:ph type="title"/>
          </p:nvPr>
        </p:nvSpPr>
        <p:spPr>
          <a:xfrm>
            <a:off x="952500" y="266700"/>
            <a:ext cx="11099800" cy="2159000"/>
          </a:xfrm>
          <a:prstGeom prst="rect">
            <a:avLst/>
          </a:prstGeom>
        </p:spPr>
        <p:txBody>
          <a:bodyPr/>
          <a:lstStyle/>
          <a:p>
            <a:pPr lvl="0">
              <a:defRPr sz="1800">
                <a:solidFill>
                  <a:srgbClr val="000000"/>
                </a:solidFill>
              </a:defRPr>
            </a:pPr>
            <a:r>
              <a:rPr sz="8000">
                <a:solidFill>
                  <a:srgbClr val="FFFFFF"/>
                </a:solidFill>
              </a:rPr>
              <a:t>AsyncTask</a:t>
            </a:r>
          </a:p>
        </p:txBody>
      </p:sp>
      <p:sp>
        <p:nvSpPr>
          <p:cNvPr id="87" name="Shape 87"/>
          <p:cNvSpPr/>
          <p:nvPr>
            <p:ph type="body" idx="1"/>
          </p:nvPr>
        </p:nvSpPr>
        <p:spPr>
          <a:prstGeom prst="rect">
            <a:avLst/>
          </a:prstGeom>
        </p:spPr>
        <p:txBody>
          <a:bodyPr/>
          <a:lstStyle/>
          <a:p>
            <a:pPr lvl="0" marL="308609" indent="-308609" defTabSz="525779">
              <a:spcBef>
                <a:spcPts val="2800"/>
              </a:spcBef>
              <a:defRPr sz="1800">
                <a:solidFill>
                  <a:srgbClr val="000000"/>
                </a:solidFill>
              </a:defRPr>
            </a:pPr>
            <a:r>
              <a:rPr sz="2520">
                <a:solidFill>
                  <a:srgbClr val="FFFFFF"/>
                </a:solidFill>
              </a:rPr>
              <a:t>AsyncTask will run in the background. It will constantly execute the thread’s run() function.</a:t>
            </a:r>
            <a:endParaRPr sz="2520">
              <a:solidFill>
                <a:srgbClr val="FFFFFF"/>
              </a:solidFill>
            </a:endParaRPr>
          </a:p>
          <a:p>
            <a:pPr lvl="1" marL="617219" indent="-308609" defTabSz="525779">
              <a:spcBef>
                <a:spcPts val="2800"/>
              </a:spcBef>
              <a:defRPr sz="1800">
                <a:solidFill>
                  <a:srgbClr val="000000"/>
                </a:solidFill>
              </a:defRPr>
            </a:pPr>
            <a:r>
              <a:rPr sz="2520">
                <a:solidFill>
                  <a:srgbClr val="FFFFFF"/>
                </a:solidFill>
              </a:rPr>
              <a:t>There are 3 asynchronous tasks in our code.</a:t>
            </a:r>
            <a:endParaRPr sz="2520">
              <a:solidFill>
                <a:srgbClr val="FFFFFF"/>
              </a:solidFill>
            </a:endParaRPr>
          </a:p>
          <a:p>
            <a:pPr lvl="1" marL="617219" indent="-308609" defTabSz="525779">
              <a:spcBef>
                <a:spcPts val="2800"/>
              </a:spcBef>
              <a:defRPr sz="1800">
                <a:solidFill>
                  <a:srgbClr val="000000"/>
                </a:solidFill>
              </a:defRPr>
            </a:pPr>
            <a:r>
              <a:rPr sz="2520">
                <a:solidFill>
                  <a:srgbClr val="FFFFFF"/>
                </a:solidFill>
              </a:rPr>
              <a:t>One for the Cat to make a connection for any connecting mouse.</a:t>
            </a:r>
            <a:endParaRPr sz="2520">
              <a:solidFill>
                <a:srgbClr val="FFFFFF"/>
              </a:solidFill>
            </a:endParaRPr>
          </a:p>
          <a:p>
            <a:pPr lvl="1" marL="617219" indent="-308609" defTabSz="525779">
              <a:spcBef>
                <a:spcPts val="2800"/>
              </a:spcBef>
              <a:defRPr sz="1800">
                <a:solidFill>
                  <a:srgbClr val="000000"/>
                </a:solidFill>
              </a:defRPr>
            </a:pPr>
            <a:r>
              <a:rPr sz="2520">
                <a:solidFill>
                  <a:srgbClr val="FFFFFF"/>
                </a:solidFill>
              </a:rPr>
              <a:t>Two for the mice: one to search for new devices and one to search through already paired devices</a:t>
            </a:r>
          </a:p>
        </p:txBody>
      </p:sp>
      <p:pic>
        <p:nvPicPr>
          <p:cNvPr id="88" name="pasted-image.tif"/>
          <p:cNvPicPr/>
          <p:nvPr/>
        </p:nvPicPr>
        <p:blipFill>
          <a:blip r:embed="rId2">
            <a:extLst/>
          </a:blip>
          <a:stretch>
            <a:fillRect/>
          </a:stretch>
        </p:blipFill>
        <p:spPr>
          <a:xfrm>
            <a:off x="6661149" y="3721100"/>
            <a:ext cx="5448301" cy="4025901"/>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