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3" r:id="rId15"/>
    <p:sldId id="274" r:id="rId16"/>
    <p:sldId id="275" r:id="rId17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>
      <p:cViewPr>
        <p:scale>
          <a:sx n="54" d="100"/>
          <a:sy n="54" d="100"/>
        </p:scale>
        <p:origin x="-1122" y="18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58888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spcBef>
                <a:spcPts val="3200"/>
              </a:spcBef>
              <a:buSzPct val="75000"/>
              <a:buFontTx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231900" indent="-342900" defTabSz="584200">
              <a:spcBef>
                <a:spcPts val="3200"/>
              </a:spcBef>
              <a:buSzPct val="75000"/>
              <a:buFontTx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6764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1209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130951"/>
            <a:ext cx="11704324" cy="214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747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320106" y="9114112"/>
            <a:ext cx="3034456" cy="371347"/>
          </a:xfrm>
          <a:prstGeom prst="rect">
            <a:avLst/>
          </a:prstGeom>
          <a:ln w="12700">
            <a:miter lim="400000"/>
          </a:ln>
        </p:spPr>
        <p:txBody>
          <a:bodyPr lIns="65022" tIns="65022" rIns="65022" bIns="65022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algn="ctr">
        <a:defRPr sz="6200">
          <a:latin typeface="Calibri"/>
          <a:ea typeface="Calibri"/>
          <a:cs typeface="Calibri"/>
          <a:sym typeface="Calibri"/>
        </a:defRPr>
      </a:lvl6pPr>
      <a:lvl7pPr algn="ctr">
        <a:defRPr sz="6200">
          <a:latin typeface="Calibri"/>
          <a:ea typeface="Calibri"/>
          <a:cs typeface="Calibri"/>
          <a:sym typeface="Calibri"/>
        </a:defRPr>
      </a:lvl7pPr>
      <a:lvl8pPr algn="ctr">
        <a:defRPr sz="6200">
          <a:latin typeface="Calibri"/>
          <a:ea typeface="Calibri"/>
          <a:cs typeface="Calibri"/>
          <a:sym typeface="Calibri"/>
        </a:defRPr>
      </a:lvl8pPr>
      <a:lvl9pPr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1pPr>
      <a:lvl2pPr marL="906234" indent="-449034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19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31720" indent="-50292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7889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2461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033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1605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Hunt the Trojans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by Jonathan Ong, Ran Gross, and Quanjie Geng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AsyncTask(cont.)</a:t>
            </a:r>
          </a:p>
        </p:txBody>
      </p:sp>
      <p:sp>
        <p:nvSpPr>
          <p:cNvPr id="91" name="Shape 91"/>
          <p:cNvSpPr/>
          <p:nvPr/>
        </p:nvSpPr>
        <p:spPr>
          <a:xfrm>
            <a:off x="143731" y="2184451"/>
            <a:ext cx="75771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Bluetooth running in the background</a:t>
            </a:r>
          </a:p>
        </p:txBody>
      </p:sp>
      <p:pic>
        <p:nvPicPr>
          <p:cNvPr id="9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47" y="3370093"/>
            <a:ext cx="5448301" cy="402590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9367436" y="2184451"/>
            <a:ext cx="25452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Main thread</a:t>
            </a:r>
          </a:p>
        </p:txBody>
      </p:sp>
      <p:pic>
        <p:nvPicPr>
          <p:cNvPr id="94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30352" y="3433593"/>
            <a:ext cx="2819401" cy="389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94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628816">
            <a:off x="6317435" y="3865837"/>
            <a:ext cx="3329040" cy="76201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19515824">
            <a:off x="5997737" y="6138860"/>
            <a:ext cx="3968435" cy="762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650238" y="118251"/>
            <a:ext cx="11704324" cy="2144890"/>
          </a:xfrm>
          <a:prstGeom prst="rect">
            <a:avLst/>
          </a:prstGeom>
        </p:spPr>
        <p:txBody>
          <a:bodyPr/>
          <a:lstStyle/>
          <a:p>
            <a:pPr lvl="2">
              <a:defRPr sz="1800"/>
            </a:pPr>
            <a:r>
              <a:rPr sz="6200">
                <a:solidFill>
                  <a:srgbClr val="FFFFFF"/>
                </a:solidFill>
              </a:rPr>
              <a:t>Ran’s Contribution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0040" lvl="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wrote the code that lets the app access the parse server.</a:t>
            </a:r>
          </a:p>
          <a:p>
            <a:pPr marL="330040" lvl="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organized the server inputs and defined the entries for the table</a:t>
            </a:r>
          </a:p>
          <a:p>
            <a:pPr marL="330040" lvl="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worked on the code for part of the game logic, different activity displays, layout of the app, and integrating the server code into the rest of the app.</a:t>
            </a:r>
          </a:p>
          <a:p>
            <a:pPr marL="330040" lvl="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For the map:</a:t>
            </a:r>
          </a:p>
          <a:p>
            <a:pPr marL="970120" lvl="2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upload and download of location data that is currently allowed to be viewed</a:t>
            </a:r>
          </a:p>
          <a:p>
            <a:pPr marL="330040" lvl="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For the game logic:</a:t>
            </a:r>
          </a:p>
          <a:p>
            <a:pPr marL="970120" lvl="2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upload and check conditions on the server to see if we can:</a:t>
            </a:r>
          </a:p>
          <a:p>
            <a:pPr marL="1610200" lvl="4" indent="-330040" defTabSz="640079">
              <a:spcBef>
                <a:spcPts val="400"/>
              </a:spcBef>
              <a:buChar char="•"/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make a game</a:t>
            </a:r>
          </a:p>
          <a:p>
            <a:pPr marL="1610200" lvl="4" indent="-330040" defTabSz="640079">
              <a:spcBef>
                <a:spcPts val="400"/>
              </a:spcBef>
              <a:buChar char="•"/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join a game</a:t>
            </a:r>
          </a:p>
          <a:p>
            <a:pPr marL="1610200" lvl="4" indent="-330040" defTabSz="640079">
              <a:spcBef>
                <a:spcPts val="400"/>
              </a:spcBef>
              <a:buChar char="•"/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won/lost a game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  <a:t>11</a:t>
            </a:fld>
            <a:endParaRPr sz="16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Nero’s Contribution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2260" lvl="0" indent="-302260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Used the Google Map API to create a map in the app and support the following functionalities</a:t>
            </a:r>
          </a:p>
          <a:p>
            <a:pPr marL="604520" lvl="1" indent="-302260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Acquire the device’s current location through Wi-Fi or GPS</a:t>
            </a:r>
          </a:p>
          <a:p>
            <a:pPr marL="604520" lvl="1" indent="-302260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Update current location through a location listener</a:t>
            </a:r>
          </a:p>
          <a:p>
            <a:pPr marL="604520" lvl="1" indent="-302260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Draw a marker on the map with a location as input</a:t>
            </a:r>
          </a:p>
          <a:p>
            <a:pPr marL="302260" lvl="0" indent="-302260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Integrated Parse API for upload and download (from Ran) to support the following functionalities</a:t>
            </a:r>
          </a:p>
          <a:p>
            <a:pPr marL="604520" lvl="1" indent="-302260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Put the device’s current location on Parse as current location updates</a:t>
            </a:r>
          </a:p>
          <a:p>
            <a:pPr marL="604520" lvl="1" indent="-302260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Download the locations of other devices from Parse and draw markers for those locations upon player’s request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840">
                <a:solidFill>
                  <a:srgbClr val="FFFFFF"/>
                </a:solidFill>
              </a:rPr>
              <a:t>Jonathan’s Contributions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93370" lvl="0" indent="-293370" defTabSz="385572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endParaRPr lang="en-US" sz="2508" dirty="0" smtClean="0">
              <a:solidFill>
                <a:srgbClr val="FFFFFF"/>
              </a:solidFill>
            </a:endParaRPr>
          </a:p>
          <a:p>
            <a:pPr marL="262254" lvl="0" indent="-262254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lang="en-US" sz="2510" dirty="0">
                <a:solidFill>
                  <a:schemeClr val="tx1"/>
                </a:solidFill>
              </a:rPr>
              <a:t>Bluetooth</a:t>
            </a:r>
          </a:p>
          <a:p>
            <a:pPr marL="524509" lvl="1" indent="-262254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lang="en-US" sz="2510" dirty="0">
                <a:solidFill>
                  <a:schemeClr val="tx1"/>
                </a:solidFill>
              </a:rPr>
              <a:t>Created classes and designed treads to run in background for both cat and mice to search for devices</a:t>
            </a:r>
            <a:r>
              <a:rPr lang="en-US" sz="2510" dirty="0" smtClean="0">
                <a:solidFill>
                  <a:schemeClr val="tx1"/>
                </a:solidFill>
              </a:rPr>
              <a:t>.</a:t>
            </a:r>
          </a:p>
          <a:p>
            <a:pPr marL="524509" lvl="1" indent="-262254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lang="en-US" sz="2510" dirty="0" smtClean="0">
                <a:solidFill>
                  <a:schemeClr val="tx1"/>
                </a:solidFill>
              </a:rPr>
              <a:t>Configured the mouse to send data and the cat’s to receive.</a:t>
            </a:r>
            <a:endParaRPr lang="en-US" sz="2510" dirty="0">
              <a:solidFill>
                <a:schemeClr val="tx1"/>
              </a:solidFill>
            </a:endParaRPr>
          </a:p>
          <a:p>
            <a:pPr marL="293370" lvl="0" indent="-293370" defTabSz="385572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508" dirty="0" smtClean="0">
                <a:solidFill>
                  <a:schemeClr val="tx1"/>
                </a:solidFill>
              </a:rPr>
              <a:t>Game </a:t>
            </a:r>
            <a:r>
              <a:rPr sz="2508" dirty="0">
                <a:solidFill>
                  <a:schemeClr val="tx1"/>
                </a:solidFill>
              </a:rPr>
              <a:t>Logic</a:t>
            </a:r>
          </a:p>
          <a:p>
            <a:pPr marL="586740" lvl="1" indent="-293370" defTabSz="385572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lang="en-US" sz="2508" dirty="0" smtClean="0">
                <a:solidFill>
                  <a:schemeClr val="tx1"/>
                </a:solidFill>
              </a:rPr>
              <a:t>Created each Activity and each View</a:t>
            </a:r>
          </a:p>
          <a:p>
            <a:pPr marL="586740" lvl="1" indent="-293370" defTabSz="385572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lang="en-US" sz="2508" dirty="0" smtClean="0">
                <a:solidFill>
                  <a:schemeClr val="tx1"/>
                </a:solidFill>
              </a:rPr>
              <a:t>Formatted each View function and layout </a:t>
            </a:r>
          </a:p>
          <a:p>
            <a:pPr marL="586740" lvl="1" indent="-293370" defTabSz="385572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lang="en-US" sz="2508" dirty="0" smtClean="0">
                <a:solidFill>
                  <a:schemeClr val="tx1"/>
                </a:solidFill>
              </a:rPr>
              <a:t>Created most of the “ping” functions.</a:t>
            </a:r>
          </a:p>
          <a:p>
            <a:pPr marL="586740" lvl="1" indent="-293370" defTabSz="385572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lang="en-US" sz="2508" dirty="0" smtClean="0">
                <a:solidFill>
                  <a:schemeClr val="tx1"/>
                </a:solidFill>
              </a:rPr>
              <a:t>Organized the activities, toasts, and Parse requests to update game state</a:t>
            </a:r>
          </a:p>
          <a:p>
            <a:pPr marL="586740" lvl="1" indent="-293370" defTabSz="385572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lang="en-US" sz="2508" dirty="0" smtClean="0">
                <a:solidFill>
                  <a:schemeClr val="tx1"/>
                </a:solidFill>
              </a:rPr>
              <a:t>Debugged many different states</a:t>
            </a:r>
          </a:p>
          <a:p>
            <a:pPr marL="586740" lvl="1" indent="-293370" defTabSz="385572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endParaRPr sz="2508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468881" y="607211"/>
            <a:ext cx="10464801" cy="1422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Screenshots - Start</a:t>
            </a:r>
          </a:p>
        </p:txBody>
      </p:sp>
      <p:pic>
        <p:nvPicPr>
          <p:cNvPr id="123" name="HuntTheTrojans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283" y="2559781"/>
            <a:ext cx="3731251" cy="6633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HuntTheTrojans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4005" y="2559782"/>
            <a:ext cx="3731251" cy="6633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468881" y="607211"/>
            <a:ext cx="10464801" cy="1422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Screenshots - Map</a:t>
            </a:r>
          </a:p>
        </p:txBody>
      </p:sp>
      <p:pic>
        <p:nvPicPr>
          <p:cNvPr id="127" name="HuntTheTrojans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6227" y="2653535"/>
            <a:ext cx="3729365" cy="6629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HuntTheTrojans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3630" y="2653535"/>
            <a:ext cx="3729365" cy="6629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1487" lvl="0" indent="-471487" defTabSz="914400">
              <a:spcBef>
                <a:spcPts val="700"/>
              </a:spcBef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An interactive cat and mouse Android app</a:t>
            </a:r>
          </a:p>
          <a:p>
            <a:pPr marL="471487" lvl="0" indent="-471487" defTabSz="914400">
              <a:spcBef>
                <a:spcPts val="700"/>
              </a:spcBef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Equipments</a:t>
            </a:r>
          </a:p>
          <a:p>
            <a:pPr marL="906234" lvl="1" indent="-449034" defTabSz="914400">
              <a:spcBef>
                <a:spcPts val="7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Server (Parse)</a:t>
            </a:r>
          </a:p>
          <a:p>
            <a:pPr marL="906234" lvl="1" indent="-449034" defTabSz="914400">
              <a:spcBef>
                <a:spcPts val="7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Android devices</a:t>
            </a:r>
          </a:p>
          <a:p>
            <a:pPr marL="471487" lvl="0" indent="-471487" defTabSz="914400">
              <a:spcBef>
                <a:spcPts val="700"/>
              </a:spcBef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Communication Methods</a:t>
            </a:r>
          </a:p>
          <a:p>
            <a:pPr marL="906234" lvl="1" indent="-449034" defTabSz="914400">
              <a:spcBef>
                <a:spcPts val="7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Wi-Fi, Cellular Data, Bluetooth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FFFFF"/>
                </a:solidFill>
              </a:rPr>
              <a:t>Game Logic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50238" y="2161538"/>
            <a:ext cx="11704324" cy="7477764"/>
          </a:xfrm>
          <a:prstGeom prst="rect">
            <a:avLst/>
          </a:prstGeom>
        </p:spPr>
        <p:txBody>
          <a:bodyPr/>
          <a:lstStyle/>
          <a:p>
            <a:pPr marL="348900" lvl="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A player can either create a new game or join an existing game.</a:t>
            </a:r>
          </a:p>
          <a:p>
            <a:pPr marL="348900" lvl="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The player created the game is the cat and the players who joined the game are the mice</a:t>
            </a:r>
          </a:p>
          <a:p>
            <a:pPr marL="348900" lvl="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Cat and mice can request for the locations of everyone that is near them within a certain range</a:t>
            </a:r>
          </a:p>
          <a:p>
            <a:pPr marL="348900" lvl="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Locations are served once per 60 seconds for minute ping which both cat and mice have.</a:t>
            </a:r>
          </a:p>
          <a:p>
            <a:pPr marL="348900" lvl="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cat has a super ping that allows a request for locations once every 30 seconds.</a:t>
            </a:r>
          </a:p>
          <a:p>
            <a:pPr marL="348900" lvl="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A mouse is captured by the cat if Bluetooth connection between their devices is established.</a:t>
            </a:r>
          </a:p>
          <a:p>
            <a:pPr marL="348900" lvl="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If the cat captures all the mice within the time limit, the cat wins. Otherwise the mice win.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  <a:t>3</a:t>
            </a:fld>
            <a:endParaRPr sz="16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UCLA-HOCKE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49" y="3187290"/>
            <a:ext cx="3689404" cy="372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0564" y="4489374"/>
            <a:ext cx="1045841" cy="1116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ntact_map_al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7283" y="1871165"/>
            <a:ext cx="4715035" cy="5610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rs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06883" y="6405301"/>
            <a:ext cx="35560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49156" y="5273528"/>
            <a:ext cx="1045842" cy="1116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49156" y="3983130"/>
            <a:ext cx="1045842" cy="1116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1972" y="4940663"/>
            <a:ext cx="1045842" cy="111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0564" y="5803852"/>
            <a:ext cx="1045841" cy="111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1972" y="3632896"/>
            <a:ext cx="1045842" cy="1116032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3208693" y="6393336"/>
            <a:ext cx="2539369" cy="1270001"/>
          </a:xfrm>
          <a:prstGeom prst="leftRightArrow">
            <a:avLst>
              <a:gd name="adj1" fmla="val 42399"/>
              <a:gd name="adj2" fmla="val 58286"/>
            </a:avLst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430017" y="6704486"/>
            <a:ext cx="20967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Locations</a:t>
            </a:r>
          </a:p>
        </p:txBody>
      </p:sp>
      <p:sp>
        <p:nvSpPr>
          <p:cNvPr id="58" name="Shape 58"/>
          <p:cNvSpPr/>
          <p:nvPr/>
        </p:nvSpPr>
        <p:spPr>
          <a:xfrm>
            <a:off x="7630186" y="6393336"/>
            <a:ext cx="2539369" cy="1270001"/>
          </a:xfrm>
          <a:prstGeom prst="leftRightArrow">
            <a:avLst>
              <a:gd name="adj1" fmla="val 42399"/>
              <a:gd name="adj2" fmla="val 58286"/>
            </a:avLst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851510" y="6704486"/>
            <a:ext cx="20967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Locations</a:t>
            </a:r>
          </a:p>
        </p:txBody>
      </p:sp>
      <p:pic>
        <p:nvPicPr>
          <p:cNvPr id="60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0564" y="3174895"/>
            <a:ext cx="1045841" cy="111603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 flipH="1" flipV="1">
            <a:off x="6835696" y="3198620"/>
            <a:ext cx="2534441" cy="1108502"/>
          </a:xfrm>
          <a:prstGeom prst="line">
            <a:avLst/>
          </a:prstGeom>
          <a:ln w="25400">
            <a:solidFill>
              <a:srgbClr val="971817"/>
            </a:solidFill>
            <a:miter lim="400000"/>
            <a:tailEnd type="triangle"/>
          </a:ln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H="1" flipV="1">
            <a:off x="8198872" y="2660547"/>
            <a:ext cx="2292673" cy="851487"/>
          </a:xfrm>
          <a:prstGeom prst="line">
            <a:avLst/>
          </a:prstGeom>
          <a:ln w="25400">
            <a:solidFill>
              <a:srgbClr val="971817"/>
            </a:solidFill>
            <a:miter lim="400000"/>
            <a:tailEnd type="triangle"/>
          </a:ln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6837472" y="5725122"/>
            <a:ext cx="253568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tailEnd type="triangle"/>
          </a:ln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" name="Shape 64"/>
          <p:cNvSpPr/>
          <p:nvPr/>
        </p:nvSpPr>
        <p:spPr>
          <a:xfrm flipH="1" flipV="1">
            <a:off x="7598447" y="4808589"/>
            <a:ext cx="2894826" cy="396927"/>
          </a:xfrm>
          <a:prstGeom prst="line">
            <a:avLst/>
          </a:prstGeom>
          <a:ln w="25400">
            <a:solidFill>
              <a:srgbClr val="971817"/>
            </a:solidFill>
            <a:miter lim="400000"/>
            <a:tailEnd type="triangle"/>
          </a:ln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pic>
        <p:nvPicPr>
          <p:cNvPr id="65" name="Picture 64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0130646">
            <a:off x="3655919" y="4645879"/>
            <a:ext cx="2874061" cy="352234"/>
          </a:xfrm>
          <a:prstGeom prst="rect">
            <a:avLst/>
          </a:prstGeom>
          <a:effectLst>
            <a:outerShdw blurRad="190500" dist="127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650239" y="216639"/>
            <a:ext cx="11704322" cy="1625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0065C1"/>
                </a:solidFill>
              </a:rPr>
              <a:t>Tracking Locations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0065C1"/>
                </a:solidFill>
              </a:rPr>
              <a:t>Bluetooth Capture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  <a:t>5</a:t>
            </a:fld>
            <a:endParaRPr sz="1600">
              <a:solidFill>
                <a:srgbClr val="888888"/>
              </a:solidFill>
            </a:endParaRPr>
          </a:p>
        </p:txBody>
      </p:sp>
      <p:pic>
        <p:nvPicPr>
          <p:cNvPr id="70" name="UCLA-HOCKE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34" y="2572565"/>
            <a:ext cx="5399943" cy="544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4413" y="4318784"/>
            <a:ext cx="1045841" cy="1116032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6934128" y="4241800"/>
            <a:ext cx="2926634" cy="1270000"/>
          </a:xfrm>
          <a:prstGeom prst="rightArrow">
            <a:avLst>
              <a:gd name="adj1" fmla="val 59572"/>
              <a:gd name="adj2" fmla="val 73826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374459" y="4552950"/>
            <a:ext cx="20459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Bluetooth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Parse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952500" y="5611101"/>
            <a:ext cx="11099800" cy="3266199"/>
          </a:xfrm>
          <a:prstGeom prst="rect">
            <a:avLst/>
          </a:prstGeom>
        </p:spPr>
        <p:txBody>
          <a:bodyPr/>
          <a:lstStyle/>
          <a:p>
            <a:pPr marL="191135" lvl="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The server chosen to store data for the game.</a:t>
            </a:r>
          </a:p>
          <a:p>
            <a:pPr marL="191135" lvl="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Data stored includes:</a:t>
            </a:r>
          </a:p>
          <a:p>
            <a:pPr marL="573405" lvl="2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ID of each device</a:t>
            </a:r>
          </a:p>
          <a:p>
            <a:pPr marL="573405" lvl="2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whether a device ID is taken or not</a:t>
            </a:r>
          </a:p>
          <a:p>
            <a:pPr marL="573405" lvl="2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whether the player is dead or alive</a:t>
            </a:r>
          </a:p>
          <a:p>
            <a:pPr marL="573405" lvl="2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The locations of each device</a:t>
            </a:r>
          </a:p>
          <a:p>
            <a:pPr marL="191135" lvl="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Uses a set of queries to get data that was previously stored on the server to use for the map.</a:t>
            </a:r>
          </a:p>
        </p:txBody>
      </p:sp>
      <p:pic>
        <p:nvPicPr>
          <p:cNvPr id="77" name="21dENi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824" y="2284540"/>
            <a:ext cx="11345152" cy="2798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FFFFF"/>
                </a:solidFill>
              </a:rPr>
              <a:t>Google Map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650238" y="2313938"/>
            <a:ext cx="11704324" cy="74777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>
                <a:solidFill>
                  <a:srgbClr val="FFFFFF"/>
                </a:solidFill>
              </a:rPr>
              <a:t>A high level API that let us create a map</a:t>
            </a:r>
          </a:p>
          <a:p>
            <a:pPr marL="928687" lvl="1" indent="-471487">
              <a:buChar char="•"/>
              <a:defRPr sz="1800"/>
            </a:pPr>
            <a:r>
              <a:rPr sz="4400">
                <a:solidFill>
                  <a:srgbClr val="FFFFFF"/>
                </a:solidFill>
              </a:rPr>
              <a:t>Move camera across the map</a:t>
            </a:r>
          </a:p>
          <a:p>
            <a:pPr marL="928687" lvl="1" indent="-471487">
              <a:buChar char="•"/>
              <a:defRPr sz="1800"/>
            </a:pPr>
            <a:r>
              <a:rPr sz="4400">
                <a:solidFill>
                  <a:srgbClr val="FFFFFF"/>
                </a:solidFill>
              </a:rPr>
              <a:t>Zoom in or out</a:t>
            </a:r>
          </a:p>
          <a:p>
            <a:pPr marL="928687" lvl="1" indent="-471487">
              <a:buChar char="•"/>
              <a:defRPr sz="1800"/>
            </a:pPr>
            <a:r>
              <a:rPr sz="4400">
                <a:solidFill>
                  <a:srgbClr val="FFFFFF"/>
                </a:solidFill>
              </a:rPr>
              <a:t>Draw markers</a:t>
            </a:r>
          </a:p>
          <a:p>
            <a:pPr marL="928687" lvl="1" indent="-471487">
              <a:buChar char="•"/>
              <a:defRPr sz="1800"/>
            </a:pPr>
            <a:r>
              <a:rPr sz="4400">
                <a:solidFill>
                  <a:srgbClr val="FFFFFF"/>
                </a:solidFill>
              </a:rPr>
              <a:t>Display the device location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  <a:t>7</a:t>
            </a:fld>
            <a:endParaRPr sz="16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Bluetooth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Bluetooth is used for a cat to capture a mouse. The cat is the master of the piconet, and all mice are slaves of the piconet.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This Bluetooth capture is achieved through </a:t>
            </a:r>
            <a:r>
              <a:rPr sz="3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AsyncTask</a:t>
            </a:r>
            <a:r>
              <a:rPr sz="3800">
                <a:solidFill>
                  <a:srgbClr val="FFFFFF"/>
                </a:solidFill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952500" y="266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AsyncTask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8609" lvl="0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>
                <a:solidFill>
                  <a:srgbClr val="FFFFFF"/>
                </a:solidFill>
              </a:rPr>
              <a:t>AsyncTask will run in the background. It will constantly execute the thread’s run() function.</a:t>
            </a:r>
          </a:p>
          <a:p>
            <a:pPr marL="617219" lvl="1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>
                <a:solidFill>
                  <a:srgbClr val="FFFFFF"/>
                </a:solidFill>
              </a:rPr>
              <a:t>There are 3 asynchronous tasks in our code.</a:t>
            </a:r>
          </a:p>
          <a:p>
            <a:pPr marL="617219" lvl="1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>
                <a:solidFill>
                  <a:srgbClr val="FFFFFF"/>
                </a:solidFill>
              </a:rPr>
              <a:t>One for the Cat to make a connection for any connecting mouse.</a:t>
            </a:r>
          </a:p>
          <a:p>
            <a:pPr marL="617219" lvl="1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>
                <a:solidFill>
                  <a:srgbClr val="FFFFFF"/>
                </a:solidFill>
              </a:rPr>
              <a:t>Two for the mice: one to search for new devices and one to search through already paired devices</a:t>
            </a:r>
          </a:p>
        </p:txBody>
      </p:sp>
      <p:pic>
        <p:nvPicPr>
          <p:cNvPr id="8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1149" y="3721100"/>
            <a:ext cx="5448301" cy="402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Custom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Black</vt:lpstr>
      <vt:lpstr>Hunt the Trojans</vt:lpstr>
      <vt:lpstr>Summary</vt:lpstr>
      <vt:lpstr>Game Logic</vt:lpstr>
      <vt:lpstr>Tracking Locations</vt:lpstr>
      <vt:lpstr>Bluetooth Capture</vt:lpstr>
      <vt:lpstr>Parse</vt:lpstr>
      <vt:lpstr>Google Map</vt:lpstr>
      <vt:lpstr>Bluetooth</vt:lpstr>
      <vt:lpstr>AsyncTask</vt:lpstr>
      <vt:lpstr>AsyncTask(cont.)</vt:lpstr>
      <vt:lpstr>Ran’s Contribution</vt:lpstr>
      <vt:lpstr>Nero’s Contribution</vt:lpstr>
      <vt:lpstr>Jonathan’s Contributions</vt:lpstr>
      <vt:lpstr>Screenshots - Start</vt:lpstr>
      <vt:lpstr>Screenshots - Map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 the Trojans</dc:title>
  <cp:lastModifiedBy>Jonathan</cp:lastModifiedBy>
  <cp:revision>1</cp:revision>
  <dcterms:modified xsi:type="dcterms:W3CDTF">2014-12-09T22:38:17Z</dcterms:modified>
</cp:coreProperties>
</file>